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3.xml" ContentType="application/vnd.openxmlformats-officedocument.presentationml.tags+xml"/>
  <Override PartName="/ppt/notesSlides/notesSlide19.xml" ContentType="application/vnd.openxmlformats-officedocument.presentationml.notesSlide+xml"/>
  <Override PartName="/ppt/tags/tag4.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5.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6.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7.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4"/>
  </p:sldMasterIdLst>
  <p:notesMasterIdLst>
    <p:notesMasterId r:id="rId47"/>
  </p:notesMasterIdLst>
  <p:handoutMasterIdLst>
    <p:handoutMasterId r:id="rId48"/>
  </p:handoutMasterIdLst>
  <p:sldIdLst>
    <p:sldId id="455" r:id="rId5"/>
    <p:sldId id="531" r:id="rId6"/>
    <p:sldId id="459" r:id="rId7"/>
    <p:sldId id="462" r:id="rId8"/>
    <p:sldId id="463" r:id="rId9"/>
    <p:sldId id="464" r:id="rId10"/>
    <p:sldId id="533" r:id="rId11"/>
    <p:sldId id="606" r:id="rId12"/>
    <p:sldId id="607" r:id="rId13"/>
    <p:sldId id="595" r:id="rId14"/>
    <p:sldId id="543" r:id="rId15"/>
    <p:sldId id="544" r:id="rId16"/>
    <p:sldId id="596" r:id="rId17"/>
    <p:sldId id="890" r:id="rId18"/>
    <p:sldId id="891" r:id="rId19"/>
    <p:sldId id="513" r:id="rId20"/>
    <p:sldId id="563" r:id="rId21"/>
    <p:sldId id="546" r:id="rId22"/>
    <p:sldId id="283" r:id="rId23"/>
    <p:sldId id="594" r:id="rId24"/>
    <p:sldId id="597" r:id="rId25"/>
    <p:sldId id="538" r:id="rId26"/>
    <p:sldId id="285" r:id="rId27"/>
    <p:sldId id="315" r:id="rId28"/>
    <p:sldId id="608" r:id="rId29"/>
    <p:sldId id="297" r:id="rId30"/>
    <p:sldId id="559" r:id="rId31"/>
    <p:sldId id="382" r:id="rId32"/>
    <p:sldId id="293" r:id="rId33"/>
    <p:sldId id="564" r:id="rId34"/>
    <p:sldId id="565" r:id="rId35"/>
    <p:sldId id="602" r:id="rId36"/>
    <p:sldId id="550" r:id="rId37"/>
    <p:sldId id="536" r:id="rId38"/>
    <p:sldId id="541" r:id="rId39"/>
    <p:sldId id="603" r:id="rId40"/>
    <p:sldId id="604" r:id="rId41"/>
    <p:sldId id="555" r:id="rId42"/>
    <p:sldId id="551" r:id="rId43"/>
    <p:sldId id="515" r:id="rId44"/>
    <p:sldId id="518" r:id="rId45"/>
    <p:sldId id="352" r:id="rId46"/>
  </p:sldIdLst>
  <p:sldSz cx="9144000" cy="5143500" type="screen16x9"/>
  <p:notesSz cx="6858000" cy="9144000"/>
  <p:embeddedFontLst>
    <p:embeddedFont>
      <p:font typeface="Noto Sans" panose="020B0502040504020204" pitchFamily="34" charset="0"/>
      <p:regular r:id="rId49"/>
      <p:bold r:id="rId50"/>
      <p:italic r:id="rId51"/>
      <p:boldItalic r:id="rId52"/>
    </p:embeddedFont>
    <p:embeddedFont>
      <p:font typeface="Open Sans" panose="020B0606030504020204" pitchFamily="34" charset="0"/>
      <p:regular r:id="rId53"/>
      <p:bold r:id="rId54"/>
      <p:italic r:id="rId55"/>
      <p:boldItalic r:id="rId56"/>
    </p:embeddedFont>
    <p:embeddedFont>
      <p:font typeface="Raleway" pitchFamily="2" charset="77"/>
      <p:regular r:id="rId57"/>
      <p:bold r:id="rId58"/>
      <p:italic r:id="rId59"/>
      <p:boldItalic r:id="rId60"/>
    </p:embeddedFont>
    <p:embeddedFont>
      <p:font typeface="Roboto" panose="02000000000000000000" pitchFamily="2" charset="0"/>
      <p:regular r:id="rId61"/>
      <p:bold r:id="rId62"/>
      <p:italic r:id="rId63"/>
      <p:boldItalic r:id="rId64"/>
    </p:embeddedFont>
    <p:embeddedFont>
      <p:font typeface="Segoe UI" panose="020B0502040204020203" pitchFamily="34" charset="0"/>
      <p:regular r:id="rId65"/>
      <p:bold r:id="rId66"/>
      <p:italic r:id="rId67"/>
      <p:boldItalic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4932">
          <p15:clr>
            <a:srgbClr val="9AA0A6"/>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7B426A-B50C-DA22-1217-5D3EC424A850}" name="Moonan, Katherine" initials="MK" userId="S::katherine.moonan@justice.gov.uk::24f3526b-c471-4584-877b-0b1f5dcff87e" providerId="AD"/>
  <p188:author id="{D0434384-94CC-8B0A-8DD7-F9FAEB91A4EF}" name="Glancy, Martin | He/His" initials="GH" userId="S::martin.glancy@justice.gov.uk::6b5e3a2c-a099-4bcc-a151-f5b150b319c2" providerId="AD"/>
  <p188:author id="{1453059D-6410-0332-6F8D-075DA3F4BBA6}" name="Moonan, Katherine" initials="KM" userId="S::Katherine.Moonan@justice.gov.uk::24f3526b-c471-4584-877b-0b1f5dcff87e" providerId="AD"/>
  <p188:author id="{646C45B2-492C-9932-7C0C-F2504A82CF6A}" name="Merrett, Samantha" initials="" userId="S::Samantha.Merrett@justice.gov.uk::668ba77e-1b9a-49ad-8e5a-9db24c127f6b" providerId="AD"/>
  <p188:author id="{B3A98BE7-8139-37DB-7843-4D91864488B2}" name="Merrett, Samantha | She/Hers" initials="MS" userId="S::samantha.merrett@justice.gov.uk::668ba77e-1b9a-49ad-8e5a-9db24c127f6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D3016B"/>
    <a:srgbClr val="DADADA"/>
    <a:srgbClr val="008B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76FD3EE-B794-48FE-8269-DD7C8C05678A}">
  <a:tblStyle styleId="{676FD3EE-B794-48FE-8269-DD7C8C05678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94"/>
    <p:restoredTop sz="68478"/>
  </p:normalViewPr>
  <p:slideViewPr>
    <p:cSldViewPr snapToGrid="0">
      <p:cViewPr varScale="1">
        <p:scale>
          <a:sx n="79" d="100"/>
          <a:sy n="79" d="100"/>
        </p:scale>
        <p:origin x="208" y="376"/>
      </p:cViewPr>
      <p:guideLst>
        <p:guide orient="horz" pos="1620"/>
        <p:guide pos="2880"/>
        <p:guide pos="4932"/>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notesMaster" Target="notesMasters/notesMaster1.xml"/><Relationship Id="rId63" Type="http://schemas.openxmlformats.org/officeDocument/2006/relationships/font" Target="fonts/font15.fntdata"/><Relationship Id="rId68" Type="http://schemas.openxmlformats.org/officeDocument/2006/relationships/font" Target="fonts/font20.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font" Target="fonts/font18.fntdata"/><Relationship Id="rId5" Type="http://schemas.openxmlformats.org/officeDocument/2006/relationships/slide" Target="slides/slide1.xml"/><Relationship Id="rId61" Type="http://schemas.openxmlformats.org/officeDocument/2006/relationships/font" Target="fonts/font13.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56" Type="http://schemas.openxmlformats.org/officeDocument/2006/relationships/font" Target="fonts/font8.fntdata"/><Relationship Id="rId64" Type="http://schemas.openxmlformats.org/officeDocument/2006/relationships/font" Target="fonts/font16.fntdata"/><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font" Target="fonts/font3.fntdata"/><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11.fntdata"/><Relationship Id="rId67" Type="http://schemas.openxmlformats.org/officeDocument/2006/relationships/font" Target="fonts/font19.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6.fntdata"/><Relationship Id="rId62" Type="http://schemas.openxmlformats.org/officeDocument/2006/relationships/font" Target="fonts/font14.fntdata"/><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font" Target="fonts/font17.fntdata"/><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3.xml"/><Relationship Id="rId7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2A971B-D6FA-CE6A-55B3-BBDEA324F1E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6CD38F7-954A-909C-31A3-2A9B599FAFE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3E52752-B35E-E346-A90C-75DB7B665DAA}" type="datetimeFigureOut">
              <a:rPr lang="en-US" smtClean="0"/>
              <a:t>7/21/26</a:t>
            </a:fld>
            <a:endParaRPr lang="en-US"/>
          </a:p>
        </p:txBody>
      </p:sp>
      <p:sp>
        <p:nvSpPr>
          <p:cNvPr id="4" name="Footer Placeholder 3">
            <a:extLst>
              <a:ext uri="{FF2B5EF4-FFF2-40B4-BE49-F238E27FC236}">
                <a16:creationId xmlns:a16="http://schemas.microsoft.com/office/drawing/2014/main" id="{907E3E5E-E090-696A-2C81-2F4649B623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AB774E1-CF89-F359-83B3-BD1EBE3FB5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49D25D-0F5A-7F4F-8EBC-5FCB07E32006}" type="slidenum">
              <a:rPr lang="en-US" smtClean="0"/>
              <a:t>‹#›</a:t>
            </a:fld>
            <a:endParaRPr lang="en-US"/>
          </a:p>
        </p:txBody>
      </p:sp>
    </p:spTree>
    <p:extLst>
      <p:ext uri="{BB962C8B-B14F-4D97-AF65-F5344CB8AC3E}">
        <p14:creationId xmlns:p14="http://schemas.microsoft.com/office/powerpoint/2010/main" val="303903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quidox.co/blog/validation-a-key-step-to-accessibility/"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belmont.k12.ma.us/bps/it/Initiatives/Accessible-Documents"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Hello everyone and welcome to this session titled elevating accessibility: moving documents from good to excellent. </a:t>
            </a:r>
          </a:p>
          <a:p>
            <a:pPr marL="158750" indent="0">
              <a:buNone/>
            </a:pPr>
            <a:endParaRPr lang="en-US" dirty="0"/>
          </a:p>
          <a:p>
            <a:pPr marL="158750" indent="0" algn="l" rtl="0" fontAlgn="base">
              <a:buNone/>
            </a:pPr>
            <a:r>
              <a:rPr lang="en-US" sz="1800" b="0" i="0" u="none" strike="noStrike" dirty="0">
                <a:solidFill>
                  <a:srgbClr val="000000"/>
                </a:solidFill>
                <a:effectLst/>
                <a:highlight>
                  <a:srgbClr val="F5F5F5"/>
                </a:highlight>
                <a:latin typeface="Arial" panose="020B0604020202020204" pitchFamily="34" charset="0"/>
              </a:rPr>
              <a:t>For anyone using a screen reader, the main content stops when you hear "Presenter chat notes”. Stop here unless you want to read the notes as well as the slide content.</a:t>
            </a:r>
            <a:r>
              <a:rPr lang="en-US" sz="1800" b="0" i="0" dirty="0">
                <a:solidFill>
                  <a:srgbClr val="444444"/>
                </a:solidFill>
                <a:effectLst/>
                <a:highlight>
                  <a:srgbClr val="F5F5F5"/>
                </a:highlight>
                <a:latin typeface="Arial" panose="020B0604020202020204" pitchFamily="34" charset="0"/>
              </a:rPr>
              <a:t>​</a:t>
            </a:r>
            <a:endParaRPr lang="en-US" b="0" i="0" dirty="0">
              <a:solidFill>
                <a:srgbClr val="444444"/>
              </a:solidFill>
              <a:effectLst/>
              <a:highlight>
                <a:srgbClr val="F5F5F5"/>
              </a:highlight>
              <a:latin typeface="Calibri" panose="020F0502020204030204" pitchFamily="34" charset="0"/>
            </a:endParaRPr>
          </a:p>
          <a:p>
            <a:pPr marL="158750" indent="0" algn="l" rtl="0" fontAlgn="base">
              <a:buNone/>
            </a:pPr>
            <a:endParaRPr lang="en-US" dirty="0"/>
          </a:p>
          <a:p>
            <a:pPr marL="158750" indent="0">
              <a:buNone/>
            </a:pPr>
            <a:endParaRPr lang="en-US" dirty="0"/>
          </a:p>
          <a:p>
            <a:pPr marL="158750" indent="0">
              <a:buNone/>
            </a:pPr>
            <a:endParaRPr lang="en-US" dirty="0"/>
          </a:p>
        </p:txBody>
      </p:sp>
    </p:spTree>
    <p:extLst>
      <p:ext uri="{BB962C8B-B14F-4D97-AF65-F5344CB8AC3E}">
        <p14:creationId xmlns:p14="http://schemas.microsoft.com/office/powerpoint/2010/main" val="3478697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DD21C36B-4DE5-1222-199F-7C45F178D6B4}"/>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CC520175-3730-C5D3-D747-5F603BBC9BF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CAC735A8-4405-35B8-13C1-1B1415087B59}"/>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algn="l">
              <a:buFont typeface="+mj-lt"/>
              <a:buNone/>
            </a:pPr>
            <a:r>
              <a:rPr lang="en-GB" b="0" i="0" dirty="0">
                <a:solidFill>
                  <a:srgbClr val="1A0133"/>
                </a:solidFill>
                <a:effectLst/>
                <a:latin typeface="Arial" panose="020B0604020202020204" pitchFamily="34" charset="0"/>
              </a:rPr>
              <a:t>Before we start looking at the accessibly of PDFs in detail it is important to understand some of the basics. </a:t>
            </a:r>
          </a:p>
          <a:p>
            <a:endParaRPr lang="en-GB" b="0" i="0" dirty="0">
              <a:solidFill>
                <a:srgbClr val="242424"/>
              </a:solidFill>
              <a:effectLst/>
              <a:latin typeface="Segoe UI" panose="020B0502040204020203" pitchFamily="34" charset="0"/>
            </a:endParaRPr>
          </a:p>
        </p:txBody>
      </p:sp>
    </p:spTree>
    <p:extLst>
      <p:ext uri="{BB962C8B-B14F-4D97-AF65-F5344CB8AC3E}">
        <p14:creationId xmlns:p14="http://schemas.microsoft.com/office/powerpoint/2010/main" val="2642714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28B60DF3-0CCA-EFE4-9DA9-21B74C9D71FF}"/>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58117511-4433-2846-C743-2E445676D20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49B3DC5E-FB4B-60A6-481A-9E82658FB576}"/>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algn="l">
              <a:buFont typeface="+mj-lt"/>
              <a:buNone/>
            </a:pPr>
            <a:r>
              <a:rPr lang="en-GB" b="0" i="0" dirty="0">
                <a:solidFill>
                  <a:srgbClr val="1A0133"/>
                </a:solidFill>
                <a:effectLst/>
                <a:latin typeface="Arial" panose="020B0604020202020204" pitchFamily="34" charset="0"/>
              </a:rPr>
              <a:t>As ever, if you have access to the source document this is the best place to start. </a:t>
            </a:r>
          </a:p>
          <a:p>
            <a:pPr algn="l">
              <a:buFont typeface="+mj-lt"/>
              <a:buNone/>
            </a:pPr>
            <a:endParaRPr lang="en-GB" b="0" i="0" dirty="0">
              <a:solidFill>
                <a:srgbClr val="1A0133"/>
              </a:solidFill>
              <a:effectLst/>
              <a:latin typeface="Arial" panose="020B0604020202020204" pitchFamily="34" charset="0"/>
            </a:endParaRPr>
          </a:p>
          <a:p>
            <a:pPr algn="l">
              <a:buFont typeface="+mj-lt"/>
              <a:buNone/>
            </a:pPr>
            <a:r>
              <a:rPr lang="en-GB" b="0" i="0" dirty="0">
                <a:solidFill>
                  <a:srgbClr val="1A0133"/>
                </a:solidFill>
                <a:effectLst/>
                <a:latin typeface="Arial" panose="020B0604020202020204" pitchFamily="34" charset="0"/>
              </a:rPr>
              <a:t>On this slide, there is an image of a terrier dog wearing a trench coat, leather gloves and holding a magnifying glass. </a:t>
            </a:r>
          </a:p>
          <a:p>
            <a:pPr algn="l">
              <a:buFont typeface="+mj-lt"/>
              <a:buNone/>
            </a:pPr>
            <a:endParaRPr lang="en-GB" b="0" i="0" dirty="0">
              <a:solidFill>
                <a:srgbClr val="1A0133"/>
              </a:solidFill>
              <a:effectLst/>
              <a:latin typeface="Arial" panose="020B0604020202020204" pitchFamily="34" charset="0"/>
            </a:endParaRPr>
          </a:p>
          <a:p>
            <a:pPr algn="l">
              <a:buFont typeface="+mj-lt"/>
              <a:buNone/>
            </a:pPr>
            <a:r>
              <a:rPr lang="en-GB" b="0" i="0" dirty="0">
                <a:solidFill>
                  <a:srgbClr val="1A0133"/>
                </a:solidFill>
                <a:effectLst/>
                <a:latin typeface="Arial" panose="020B0604020202020204" pitchFamily="34" charset="0"/>
              </a:rPr>
              <a:t>It is much easier to fix accessibility issues in the source document than in a PDF.</a:t>
            </a:r>
          </a:p>
          <a:p>
            <a:pPr algn="l">
              <a:buFont typeface="+mj-lt"/>
              <a:buNone/>
            </a:pPr>
            <a:endParaRPr lang="en-GB" b="0" i="0" dirty="0">
              <a:solidFill>
                <a:srgbClr val="1A0133"/>
              </a:solidFill>
              <a:effectLst/>
              <a:latin typeface="Arial" panose="020B0604020202020204" pitchFamily="34" charset="0"/>
            </a:endParaRPr>
          </a:p>
          <a:p>
            <a:pPr algn="l"/>
            <a:r>
              <a:rPr lang="en-GB" b="0" i="0" dirty="0">
                <a:solidFill>
                  <a:srgbClr val="1A0133"/>
                </a:solidFill>
                <a:effectLst/>
                <a:latin typeface="Arial" panose="020B0604020202020204" pitchFamily="34" charset="0"/>
              </a:rPr>
              <a:t>Most applications provide options for making your source document accessible. The more accessibility work you can do here, the better. For every accessibility issue that remains in the source document, it is likely to be multiplied when converted to PDF.</a:t>
            </a:r>
          </a:p>
          <a:p>
            <a:pPr algn="l"/>
            <a:endParaRPr lang="en-GB" b="0" i="0" dirty="0">
              <a:solidFill>
                <a:srgbClr val="1A0133"/>
              </a:solidFill>
              <a:effectLst/>
              <a:latin typeface="Arial" panose="020B0604020202020204" pitchFamily="34" charset="0"/>
            </a:endParaRPr>
          </a:p>
          <a:p>
            <a:pPr algn="l"/>
            <a:r>
              <a:rPr lang="en-GB" b="0" i="0" dirty="0">
                <a:solidFill>
                  <a:srgbClr val="1A0133"/>
                </a:solidFill>
                <a:effectLst/>
                <a:latin typeface="Arial" panose="020B0604020202020204" pitchFamily="34" charset="0"/>
              </a:rPr>
              <a:t>It is important to follow the correct procedure for converting your document to PDF. This will ensure that accessibility features will be carried through to your PDF. This will make the next steps easier for you.</a:t>
            </a:r>
          </a:p>
          <a:p>
            <a:br>
              <a:rPr lang="en-GB" dirty="0"/>
            </a:br>
            <a:endParaRPr lang="en-GB" b="0" i="0" dirty="0">
              <a:solidFill>
                <a:srgbClr val="1A0133"/>
              </a:solidFill>
              <a:effectLst/>
              <a:latin typeface="Arial" panose="020B0604020202020204" pitchFamily="34" charset="0"/>
            </a:endParaRPr>
          </a:p>
          <a:p>
            <a:br>
              <a:rPr lang="en-GB" dirty="0"/>
            </a:br>
            <a:endParaRPr lang="en-GB" b="0" i="0" dirty="0">
              <a:solidFill>
                <a:srgbClr val="242424"/>
              </a:solidFill>
              <a:effectLst/>
              <a:latin typeface="Segoe UI" panose="020B0502040204020203" pitchFamily="34" charset="0"/>
            </a:endParaRPr>
          </a:p>
        </p:txBody>
      </p:sp>
    </p:spTree>
    <p:extLst>
      <p:ext uri="{BB962C8B-B14F-4D97-AF65-F5344CB8AC3E}">
        <p14:creationId xmlns:p14="http://schemas.microsoft.com/office/powerpoint/2010/main" val="1997963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87DF5BAC-20C3-4504-4F44-2BCD6AD74078}"/>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BA05BB24-8E93-F2A9-CD69-96653D3747C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3FEA0589-424D-5E98-C7B2-39DA0919A01F}"/>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algn="l">
              <a:buFont typeface="+mj-lt"/>
              <a:buNone/>
            </a:pPr>
            <a:r>
              <a:rPr lang="en-GB" b="0" i="0" dirty="0">
                <a:solidFill>
                  <a:srgbClr val="1A0133"/>
                </a:solidFill>
                <a:effectLst/>
                <a:latin typeface="Arial" panose="020B0604020202020204" pitchFamily="34" charset="0"/>
              </a:rPr>
              <a:t>If you print to PDF from any application or web page, the resulting PDF will not be tagged and will require full manual tagging to make it accessible</a:t>
            </a:r>
          </a:p>
          <a:p>
            <a:pPr algn="l">
              <a:buFont typeface="+mj-lt"/>
              <a:buNone/>
            </a:pPr>
            <a:endParaRPr lang="en-GB" b="0" i="0" dirty="0">
              <a:solidFill>
                <a:srgbClr val="1A0133"/>
              </a:solidFill>
              <a:effectLst/>
              <a:latin typeface="Arial" panose="020B0604020202020204" pitchFamily="34" charset="0"/>
            </a:endParaRPr>
          </a:p>
          <a:p>
            <a:pPr algn="l">
              <a:buFont typeface="+mj-lt"/>
              <a:buNone/>
            </a:pPr>
            <a:r>
              <a:rPr lang="en-GB" b="0" i="0" dirty="0">
                <a:solidFill>
                  <a:srgbClr val="1A0133"/>
                </a:solidFill>
                <a:effectLst/>
                <a:latin typeface="Arial" panose="020B0604020202020204" pitchFamily="34" charset="0"/>
              </a:rPr>
              <a:t>On this slide, there is a picture of a small dog looking shocked holding it’s paws up to its ears and the words ‘Oh no!’ written at the bottom. </a:t>
            </a:r>
          </a:p>
          <a:p>
            <a:pPr algn="l">
              <a:buFont typeface="+mj-lt"/>
              <a:buNone/>
            </a:pPr>
            <a:endParaRPr lang="en-GB" b="0" i="0" dirty="0">
              <a:solidFill>
                <a:srgbClr val="242424"/>
              </a:solidFill>
              <a:effectLst/>
              <a:latin typeface="Segoe UI" panose="020B0502040204020203" pitchFamily="34" charset="0"/>
            </a:endParaRPr>
          </a:p>
        </p:txBody>
      </p:sp>
    </p:spTree>
    <p:extLst>
      <p:ext uri="{BB962C8B-B14F-4D97-AF65-F5344CB8AC3E}">
        <p14:creationId xmlns:p14="http://schemas.microsoft.com/office/powerpoint/2010/main" val="704655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DDFCE107-6CE0-1A59-CBA2-406AFE6F37BE}"/>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1460DE5E-FB62-731B-2AAF-BC7641D355F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3ADB4263-A976-A5AF-8614-E5BFCCD35612}"/>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algn="l">
              <a:buFont typeface="+mj-lt"/>
              <a:buNone/>
            </a:pPr>
            <a:r>
              <a:rPr lang="en-GB" b="0" i="0" dirty="0">
                <a:solidFill>
                  <a:srgbClr val="242424"/>
                </a:solidFill>
                <a:effectLst/>
                <a:latin typeface="Segoe UI" panose="020B0502040204020203" pitchFamily="34" charset="0"/>
              </a:rPr>
              <a:t>So what are the characteristics of an accessible PDF?</a:t>
            </a:r>
          </a:p>
          <a:p>
            <a:pPr algn="l">
              <a:buFont typeface="+mj-lt"/>
              <a:buNone/>
            </a:pPr>
            <a:endParaRPr lang="en-GB" b="0" i="0" dirty="0">
              <a:solidFill>
                <a:srgbClr val="242424"/>
              </a:solidFill>
              <a:effectLst/>
              <a:latin typeface="Segoe UI" panose="020B0502040204020203" pitchFamily="34" charset="0"/>
            </a:endParaRPr>
          </a:p>
          <a:p>
            <a:pPr algn="l">
              <a:buFont typeface="+mj-lt"/>
              <a:buNone/>
            </a:pPr>
            <a:r>
              <a:rPr lang="en-GB" b="0" i="0" dirty="0">
                <a:solidFill>
                  <a:srgbClr val="242424"/>
                </a:solidFill>
                <a:effectLst/>
                <a:latin typeface="Segoe UI" panose="020B0502040204020203" pitchFamily="34" charset="0"/>
              </a:rPr>
              <a:t>They should have searchable and selectable text. </a:t>
            </a:r>
          </a:p>
          <a:p>
            <a:pPr algn="l">
              <a:buFont typeface="+mj-lt"/>
              <a:buNone/>
            </a:pPr>
            <a:r>
              <a:rPr lang="en-GB" b="0" i="0" dirty="0">
                <a:solidFill>
                  <a:srgbClr val="242424"/>
                </a:solidFill>
                <a:effectLst/>
                <a:latin typeface="Segoe UI" panose="020B0502040204020203" pitchFamily="34" charset="0"/>
              </a:rPr>
              <a:t>Accessible fonts should have been used so that the text can be read and understood by humans and technology alike. </a:t>
            </a:r>
          </a:p>
          <a:p>
            <a:pPr algn="l">
              <a:buFont typeface="+mj-lt"/>
              <a:buNone/>
            </a:pPr>
            <a:r>
              <a:rPr lang="en-GB" b="0" i="0" dirty="0">
                <a:solidFill>
                  <a:srgbClr val="242424"/>
                </a:solidFill>
                <a:effectLst/>
                <a:latin typeface="Segoe UI" panose="020B0502040204020203" pitchFamily="34" charset="0"/>
              </a:rPr>
              <a:t>The PDF should have tags so that it can be read and understood by assistive technology.</a:t>
            </a:r>
          </a:p>
          <a:p>
            <a:pPr algn="l">
              <a:buFont typeface="+mj-lt"/>
              <a:buNone/>
            </a:pPr>
            <a:r>
              <a:rPr lang="en-GB" b="0" i="0" dirty="0">
                <a:solidFill>
                  <a:srgbClr val="242424"/>
                </a:solidFill>
                <a:effectLst/>
                <a:latin typeface="Segoe UI" panose="020B0502040204020203" pitchFamily="34" charset="0"/>
              </a:rPr>
              <a:t>The reading order should be clear and logical.</a:t>
            </a:r>
          </a:p>
          <a:p>
            <a:pPr algn="l">
              <a:buFont typeface="+mj-lt"/>
              <a:buNone/>
            </a:pPr>
            <a:r>
              <a:rPr lang="en-GB" b="0" i="0" dirty="0">
                <a:solidFill>
                  <a:srgbClr val="242424"/>
                </a:solidFill>
                <a:effectLst/>
                <a:latin typeface="Segoe UI" panose="020B0502040204020203" pitchFamily="34" charset="0"/>
              </a:rPr>
              <a:t>All image content should have alternative text just like in any other application. </a:t>
            </a:r>
          </a:p>
          <a:p>
            <a:pPr algn="l">
              <a:buFont typeface="+mj-lt"/>
              <a:buNone/>
            </a:pPr>
            <a:endParaRPr lang="en-GB" b="0" i="0" dirty="0">
              <a:solidFill>
                <a:srgbClr val="242424"/>
              </a:solidFill>
              <a:effectLst/>
              <a:latin typeface="Segoe UI" panose="020B0502040204020203" pitchFamily="34" charset="0"/>
            </a:endParaRPr>
          </a:p>
          <a:p>
            <a:pPr algn="l">
              <a:buFont typeface="+mj-lt"/>
              <a:buNone/>
            </a:pPr>
            <a:endParaRPr lang="en-GB" b="0" i="0" dirty="0">
              <a:solidFill>
                <a:srgbClr val="242424"/>
              </a:solidFill>
              <a:effectLst/>
              <a:latin typeface="Segoe UI" panose="020B0502040204020203" pitchFamily="34" charset="0"/>
            </a:endParaRPr>
          </a:p>
        </p:txBody>
      </p:sp>
    </p:spTree>
    <p:extLst>
      <p:ext uri="{BB962C8B-B14F-4D97-AF65-F5344CB8AC3E}">
        <p14:creationId xmlns:p14="http://schemas.microsoft.com/office/powerpoint/2010/main" val="2395509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 To start off … in order to set up acrobat for accessibility work … you need to have certain sections of the interface visible to you.</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First thing you need is the accessibility tools on the right-hand side of your screen. Either from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Tools</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top of screen, or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More Tools </a:t>
            </a:r>
            <a:r>
              <a:rPr lang="en-GB" sz="1800" dirty="0">
                <a:effectLst/>
                <a:latin typeface="Calibri" panose="020F0502020204030204" pitchFamily="34" charset="0"/>
                <a:ea typeface="Calibri" panose="020F0502020204030204" pitchFamily="34" charset="0"/>
                <a:cs typeface="Times New Roman" panose="02020603050405020304" pitchFamily="18" charset="0"/>
              </a:rPr>
              <a:t>in the tools pane.</a:t>
            </a:r>
          </a:p>
          <a:p>
            <a:endParaRPr lang="en-GB" dirty="0"/>
          </a:p>
        </p:txBody>
      </p:sp>
      <p:sp>
        <p:nvSpPr>
          <p:cNvPr id="4" name="Slide Number Placeholder 3"/>
          <p:cNvSpPr>
            <a:spLocks noGrp="1"/>
          </p:cNvSpPr>
          <p:nvPr>
            <p:ph type="sldNum" sz="quarter" idx="10"/>
          </p:nvPr>
        </p:nvSpPr>
        <p:spPr/>
        <p:txBody>
          <a:bodyPr/>
          <a:lstStyle/>
          <a:p>
            <a:fld id="{E40CCEF3-E323-9945-8D1A-F7C3ECA6AB17}" type="slidenum">
              <a:rPr lang="en-US" smtClean="0"/>
              <a:t>14</a:t>
            </a:fld>
            <a:endParaRPr lang="en-US" dirty="0"/>
          </a:p>
        </p:txBody>
      </p:sp>
    </p:spTree>
    <p:extLst>
      <p:ext uri="{BB962C8B-B14F-4D97-AF65-F5344CB8AC3E}">
        <p14:creationId xmlns:p14="http://schemas.microsoft.com/office/powerpoint/2010/main" val="277150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And the Content, Order and Tags panes on the left-hand side of your screen.</a:t>
            </a:r>
          </a:p>
        </p:txBody>
      </p:sp>
      <p:sp>
        <p:nvSpPr>
          <p:cNvPr id="4" name="Slide Number Placeholder 3"/>
          <p:cNvSpPr>
            <a:spLocks noGrp="1"/>
          </p:cNvSpPr>
          <p:nvPr>
            <p:ph type="sldNum" sz="quarter" idx="10"/>
          </p:nvPr>
        </p:nvSpPr>
        <p:spPr/>
        <p:txBody>
          <a:bodyPr/>
          <a:lstStyle/>
          <a:p>
            <a:fld id="{E40CCEF3-E323-9945-8D1A-F7C3ECA6AB17}" type="slidenum">
              <a:rPr lang="en-US" smtClean="0"/>
              <a:t>15</a:t>
            </a:fld>
            <a:endParaRPr lang="en-US" dirty="0"/>
          </a:p>
        </p:txBody>
      </p:sp>
    </p:spTree>
    <p:extLst>
      <p:ext uri="{BB962C8B-B14F-4D97-AF65-F5344CB8AC3E}">
        <p14:creationId xmlns:p14="http://schemas.microsoft.com/office/powerpoint/2010/main" val="9720704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4810D852-CF4E-A7D8-23A0-A6F2E957459E}"/>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4126D9F0-B890-79AC-9739-C403E9BF808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60573124-A741-1EDF-32B5-8349F79AF0B9}"/>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algn="l"/>
            <a:r>
              <a:rPr lang="en-GB" b="0" i="0" dirty="0">
                <a:solidFill>
                  <a:srgbClr val="000000"/>
                </a:solidFill>
                <a:effectLst/>
                <a:latin typeface="Roboto" panose="02000000000000000000" pitchFamily="2" charset="0"/>
              </a:rPr>
              <a:t>When accessing a document, the first thing encountered is the file name.</a:t>
            </a:r>
          </a:p>
          <a:p>
            <a:pPr algn="l"/>
            <a:endParaRPr lang="en-GB" b="0" i="0" dirty="0">
              <a:solidFill>
                <a:srgbClr val="000000"/>
              </a:solidFill>
              <a:effectLst/>
              <a:latin typeface="Roboto" panose="02000000000000000000" pitchFamily="2" charset="0"/>
            </a:endParaRPr>
          </a:p>
          <a:p>
            <a:pPr algn="l"/>
            <a:r>
              <a:rPr lang="en-GB" b="0" i="0" dirty="0">
                <a:solidFill>
                  <a:srgbClr val="000000"/>
                </a:solidFill>
                <a:effectLst/>
                <a:latin typeface="Roboto" panose="02000000000000000000" pitchFamily="2" charset="0"/>
              </a:rPr>
              <a:t> A unique, descriptive file name helps individuals understand what the document topic is. This is no different than if you were using a word, </a:t>
            </a:r>
            <a:r>
              <a:rPr lang="en-GB" b="0" i="0" dirty="0" err="1">
                <a:solidFill>
                  <a:srgbClr val="000000"/>
                </a:solidFill>
                <a:effectLst/>
                <a:latin typeface="Roboto" panose="02000000000000000000" pitchFamily="2" charset="0"/>
              </a:rPr>
              <a:t>powerpoint</a:t>
            </a:r>
            <a:r>
              <a:rPr lang="en-GB" b="0" i="0" dirty="0">
                <a:solidFill>
                  <a:srgbClr val="000000"/>
                </a:solidFill>
                <a:effectLst/>
                <a:latin typeface="Roboto" panose="02000000000000000000" pitchFamily="2" charset="0"/>
              </a:rPr>
              <a:t> presentation or excel document either. </a:t>
            </a:r>
          </a:p>
          <a:p>
            <a:pPr algn="l"/>
            <a:endParaRPr lang="en-GB" b="0" i="0" dirty="0">
              <a:solidFill>
                <a:srgbClr val="000000"/>
              </a:solidFill>
              <a:effectLst/>
              <a:latin typeface="Roboto" panose="02000000000000000000" pitchFamily="2" charset="0"/>
            </a:endParaRPr>
          </a:p>
          <a:p>
            <a:pPr algn="l"/>
            <a:r>
              <a:rPr lang="en-GB" b="0" i="0" dirty="0">
                <a:solidFill>
                  <a:srgbClr val="000000"/>
                </a:solidFill>
                <a:effectLst/>
                <a:latin typeface="Roboto" panose="02000000000000000000" pitchFamily="2" charset="0"/>
              </a:rPr>
              <a:t>Assistive technology will read the file name when the document is accessed. Keep the file name and the document title similar and related but not the same. If the file name and the title are the same, it may lead to confusion for the user as they may think they did not open the file. </a:t>
            </a:r>
          </a:p>
        </p:txBody>
      </p:sp>
    </p:spTree>
    <p:extLst>
      <p:ext uri="{BB962C8B-B14F-4D97-AF65-F5344CB8AC3E}">
        <p14:creationId xmlns:p14="http://schemas.microsoft.com/office/powerpoint/2010/main" val="30404354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96F9D21A-B249-31D6-4A81-672A0A156690}"/>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C8618E27-405F-FDEA-6A6D-002E817186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8EBD7A13-1948-C002-530C-00F93A69F203}"/>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algn="l"/>
            <a:r>
              <a:rPr lang="en-GB" b="0" i="0" dirty="0">
                <a:solidFill>
                  <a:srgbClr val="000000"/>
                </a:solidFill>
                <a:effectLst/>
                <a:latin typeface="Arial" panose="020B0604020202020204" pitchFamily="34" charset="0"/>
              </a:rPr>
              <a:t>The intent of this technique is to show how a descriptive title for a PDF document can be specified for assistive technology by using the /Title entry in the document information.</a:t>
            </a:r>
          </a:p>
          <a:p>
            <a:pPr algn="l"/>
            <a:endParaRPr lang="en-GB" b="0" i="0" dirty="0">
              <a:solidFill>
                <a:srgbClr val="000000"/>
              </a:solidFill>
              <a:effectLst/>
              <a:latin typeface="Arial" panose="020B0604020202020204" pitchFamily="34" charset="0"/>
            </a:endParaRPr>
          </a:p>
          <a:p>
            <a:pPr algn="l"/>
            <a:r>
              <a:rPr lang="en-GB" b="0" i="0" dirty="0">
                <a:solidFill>
                  <a:srgbClr val="000000"/>
                </a:solidFill>
                <a:effectLst/>
                <a:latin typeface="Arial" panose="020B0604020202020204" pitchFamily="34" charset="0"/>
              </a:rPr>
              <a:t>Document titles identify the current location without requiring users to read or interpret page content. Assistive Tech make the title of the page easily available to the user for identifying the page. For instance, a user agent may display the page title in the window title bar or as the name of the tab containing the page.</a:t>
            </a:r>
          </a:p>
          <a:p>
            <a:pPr algn="l"/>
            <a:endParaRPr lang="en-GB" b="0" i="0" dirty="0">
              <a:solidFill>
                <a:srgbClr val="000000"/>
              </a:solidFill>
              <a:effectLst/>
              <a:latin typeface="Roboto" panose="02000000000000000000" pitchFamily="2" charset="0"/>
            </a:endParaRPr>
          </a:p>
        </p:txBody>
      </p:sp>
    </p:spTree>
    <p:extLst>
      <p:ext uri="{BB962C8B-B14F-4D97-AF65-F5344CB8AC3E}">
        <p14:creationId xmlns:p14="http://schemas.microsoft.com/office/powerpoint/2010/main" val="24168115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113E45C7-29C4-0F52-9CD6-BF950BC32C90}"/>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A40FD3D9-C16E-AA40-3F99-6C29BE164F7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88EA4215-5913-4EEE-3961-57BBEE0D6146}"/>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algn="l"/>
            <a:r>
              <a:rPr lang="en-GB" b="0" i="0" dirty="0">
                <a:solidFill>
                  <a:srgbClr val="1A0133"/>
                </a:solidFill>
                <a:effectLst/>
                <a:latin typeface="Arial" panose="020B0604020202020204" pitchFamily="34" charset="0"/>
              </a:rPr>
              <a:t>Web developers will already be familiar with tags, as they form the basis of HTML code. A tag tells the browser or screen reader what type of content something is. Most text is tagged as paragraphs with a &lt;p&gt; tag. The main heading on a page is tagged with a &lt;h1&gt; tag, followed by &lt;h2&gt; tags, and so on.</a:t>
            </a:r>
          </a:p>
          <a:p>
            <a:pPr algn="l"/>
            <a:endParaRPr lang="en-GB" b="0" i="0" dirty="0">
              <a:solidFill>
                <a:srgbClr val="1A0133"/>
              </a:solidFill>
              <a:effectLst/>
              <a:latin typeface="Arial" panose="020B0604020202020204" pitchFamily="34" charset="0"/>
            </a:endParaRPr>
          </a:p>
          <a:p>
            <a:pPr algn="l"/>
            <a:r>
              <a:rPr lang="en-GB" b="0" i="0" dirty="0">
                <a:solidFill>
                  <a:srgbClr val="1A0133"/>
                </a:solidFill>
                <a:effectLst/>
                <a:latin typeface="Arial" panose="020B0604020202020204" pitchFamily="34" charset="0"/>
              </a:rPr>
              <a:t>In a PDF, tags perform a similar role, except that they don't affect the actual content on a page. On a webpage, if tagged content is missing, it will not display, whereas in a PDF it will, but screen readers will not be able to access it. Tags are therefore critical to PDF accessibility.</a:t>
            </a:r>
          </a:p>
          <a:p>
            <a:br>
              <a:rPr lang="en-GB" dirty="0"/>
            </a:br>
            <a:endParaRPr lang="en-GB" b="0" i="0" dirty="0">
              <a:solidFill>
                <a:srgbClr val="1A0133"/>
              </a:solidFill>
              <a:effectLst/>
              <a:latin typeface="Arial" panose="020B0604020202020204" pitchFamily="34" charset="0"/>
            </a:endParaRPr>
          </a:p>
          <a:p>
            <a:br>
              <a:rPr lang="en-GB" dirty="0"/>
            </a:br>
            <a:endParaRPr lang="en-GB" sz="1400" dirty="0">
              <a:solidFill>
                <a:schemeClr val="dk1"/>
              </a:solidFill>
            </a:endParaRPr>
          </a:p>
        </p:txBody>
      </p:sp>
    </p:spTree>
    <p:extLst>
      <p:ext uri="{BB962C8B-B14F-4D97-AF65-F5344CB8AC3E}">
        <p14:creationId xmlns:p14="http://schemas.microsoft.com/office/powerpoint/2010/main" val="11599383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The first thing you need to do before you can create any tags, is to create a tags root. I’ve got three small screenshots on this slide. The first shows the tags pane with the message no tags available. That means you need to create a tags root. The second shows where you can do this. In the tags pane, select the Options dropdown, and the select create tags root. The third screenshot shows the outcome of that where the no tags available has now changed to Tags.</a:t>
            </a:r>
          </a:p>
        </p:txBody>
      </p:sp>
      <p:sp>
        <p:nvSpPr>
          <p:cNvPr id="4" name="Slide Number Placeholder 3"/>
          <p:cNvSpPr>
            <a:spLocks noGrp="1"/>
          </p:cNvSpPr>
          <p:nvPr>
            <p:ph type="sldNum" sz="quarter" idx="5"/>
          </p:nvPr>
        </p:nvSpPr>
        <p:spPr/>
        <p:txBody>
          <a:bodyPr/>
          <a:lstStyle/>
          <a:p>
            <a:fld id="{7B9D58EF-EAA7-4B52-9245-86735FA19877}" type="slidenum">
              <a:rPr lang="en-GB" smtClean="0"/>
              <a:t>19</a:t>
            </a:fld>
            <a:endParaRPr lang="en-GB"/>
          </a:p>
        </p:txBody>
      </p:sp>
    </p:spTree>
    <p:extLst>
      <p:ext uri="{BB962C8B-B14F-4D97-AF65-F5344CB8AC3E}">
        <p14:creationId xmlns:p14="http://schemas.microsoft.com/office/powerpoint/2010/main" val="1694821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9EE10-EA1C-E7B4-BC38-299CA556D4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086E17-0F00-6FF0-0707-7E19C149953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D615D03-6CBE-4631-FF5F-5BC4D8FC960F}"/>
              </a:ext>
            </a:extLst>
          </p:cNvPr>
          <p:cNvSpPr>
            <a:spLocks noGrp="1"/>
          </p:cNvSpPr>
          <p:nvPr>
            <p:ph type="body" idx="1"/>
          </p:nvPr>
        </p:nvSpPr>
        <p:spPr/>
        <p:txBody>
          <a:bodyPr/>
          <a:lstStyle/>
          <a:p>
            <a:pPr marL="158750" indent="0">
              <a:buNone/>
            </a:pPr>
            <a:r>
              <a:rPr lang="en-US" dirty="0"/>
              <a:t>So I wanted to just start by introducing myself, I am a Senior Accessibility Specialist at the </a:t>
            </a:r>
            <a:r>
              <a:rPr lang="en-US" dirty="0" err="1"/>
              <a:t>MoJ</a:t>
            </a:r>
            <a:r>
              <a:rPr lang="en-US" dirty="0"/>
              <a:t> primarily responsible for capability building and training across the organization. </a:t>
            </a:r>
          </a:p>
          <a:p>
            <a:pPr marL="158750" indent="0">
              <a:buNone/>
            </a:pPr>
            <a:endParaRPr lang="en-US" dirty="0"/>
          </a:p>
          <a:p>
            <a:pPr marL="158750" indent="0">
              <a:buNone/>
            </a:pPr>
            <a:r>
              <a:rPr lang="en-US" dirty="0"/>
              <a:t>I run monthly training sessions and one-off team sessions to raise awareness and help to build skills across the organization. I also run the </a:t>
            </a:r>
            <a:r>
              <a:rPr lang="en-US" dirty="0" err="1"/>
              <a:t>MoJ</a:t>
            </a:r>
            <a:r>
              <a:rPr lang="en-US" dirty="0"/>
              <a:t> Accessibility Bar offering colleagues a chance to get hands-on experience with various types of assistive technology. </a:t>
            </a:r>
          </a:p>
          <a:p>
            <a:pPr marL="158750" indent="0">
              <a:buNone/>
            </a:pPr>
            <a:endParaRPr lang="en-US" dirty="0"/>
          </a:p>
          <a:p>
            <a:pPr marL="158750" indent="0">
              <a:buNone/>
            </a:pPr>
            <a:r>
              <a:rPr lang="en-US" dirty="0"/>
              <a:t>I am a blonde woman in her 20s, I am wearing a pair of glasses and have my hair in a bun today. The picture on the slide is of me hugging my beautiful pet dog Bella a big cuddle and she is a blue Staffordshire bull terrier. </a:t>
            </a:r>
          </a:p>
          <a:p>
            <a:pPr marL="158750" indent="0">
              <a:buNone/>
            </a:pPr>
            <a:endParaRPr lang="en-US" dirty="0"/>
          </a:p>
          <a:p>
            <a:pPr marL="158750" indent="0">
              <a:buNone/>
            </a:pPr>
            <a:r>
              <a:rPr lang="en-US" dirty="0"/>
              <a:t>You will learn throughout this presentation that I am a big fan of dogs and have littered different pictures of them throughout this presentation. </a:t>
            </a:r>
          </a:p>
        </p:txBody>
      </p:sp>
    </p:spTree>
    <p:extLst>
      <p:ext uri="{BB962C8B-B14F-4D97-AF65-F5344CB8AC3E}">
        <p14:creationId xmlns:p14="http://schemas.microsoft.com/office/powerpoint/2010/main" val="1526827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There are many different types of tag. Here are the main ones. Read through the slide</a:t>
            </a:r>
          </a:p>
        </p:txBody>
      </p:sp>
      <p:sp>
        <p:nvSpPr>
          <p:cNvPr id="4" name="Slide Number Placeholder 3"/>
          <p:cNvSpPr>
            <a:spLocks noGrp="1"/>
          </p:cNvSpPr>
          <p:nvPr>
            <p:ph type="sldNum" sz="quarter" idx="5"/>
          </p:nvPr>
        </p:nvSpPr>
        <p:spPr/>
        <p:txBody>
          <a:bodyPr/>
          <a:lstStyle/>
          <a:p>
            <a:fld id="{7B9D58EF-EAA7-4B52-9245-86735FA19877}" type="slidenum">
              <a:rPr lang="en-GB" smtClean="0"/>
              <a:t>20</a:t>
            </a:fld>
            <a:endParaRPr lang="en-GB"/>
          </a:p>
        </p:txBody>
      </p:sp>
    </p:spTree>
    <p:extLst>
      <p:ext uri="{BB962C8B-B14F-4D97-AF65-F5344CB8AC3E}">
        <p14:creationId xmlns:p14="http://schemas.microsoft.com/office/powerpoint/2010/main" val="30571415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61B6AE8E-F3B9-095D-18A9-829D8295EA82}"/>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24D97469-B409-7F96-A43A-A03B7308F68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1DB07C6D-A7BB-4D3D-8BE4-F2EE511393E7}"/>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algn="l"/>
            <a:r>
              <a:rPr lang="en-GB" b="0" i="0" dirty="0">
                <a:solidFill>
                  <a:srgbClr val="080808"/>
                </a:solidFill>
                <a:effectLst/>
                <a:latin typeface="Red Hat Display"/>
              </a:rPr>
              <a:t>It’s tempting to just click  Adobe’s free “auto-tagging” feature to shortcut the task of making PDFs accessible for people with disabilities.  </a:t>
            </a:r>
          </a:p>
          <a:p>
            <a:pPr algn="l"/>
            <a:endParaRPr lang="en-GB" b="0" i="0" dirty="0">
              <a:solidFill>
                <a:srgbClr val="080808"/>
              </a:solidFill>
              <a:effectLst/>
              <a:latin typeface="Red Hat Display"/>
            </a:endParaRPr>
          </a:p>
          <a:p>
            <a:pPr algn="l"/>
            <a:r>
              <a:rPr lang="en-GB" b="0" i="0" dirty="0">
                <a:solidFill>
                  <a:srgbClr val="080808"/>
                </a:solidFill>
                <a:effectLst/>
                <a:latin typeface="Red Hat Display"/>
              </a:rPr>
              <a:t>As the grumpy looking beagle wearing glasses sitting in front of a laptop suggest auto-tagging is a bad idea. </a:t>
            </a:r>
          </a:p>
          <a:p>
            <a:pPr algn="l"/>
            <a:endParaRPr lang="en-GB" b="0" i="0" dirty="0">
              <a:solidFill>
                <a:srgbClr val="080808"/>
              </a:solidFill>
              <a:effectLst/>
              <a:latin typeface="Red Hat Display"/>
            </a:endParaRPr>
          </a:p>
          <a:p>
            <a:pPr algn="l"/>
            <a:r>
              <a:rPr lang="en-GB" b="0" i="0" dirty="0">
                <a:solidFill>
                  <a:srgbClr val="080808"/>
                </a:solidFill>
                <a:effectLst/>
                <a:latin typeface="Red Hat Display"/>
              </a:rPr>
              <a:t>But auto-tagging often won’t produce an instantly accessible PDF on its own.  You’ll need to </a:t>
            </a:r>
            <a:r>
              <a:rPr lang="en-GB" b="0" i="0" u="sng" dirty="0">
                <a:solidFill>
                  <a:srgbClr val="003366"/>
                </a:solidFill>
                <a:effectLst/>
                <a:latin typeface="Red Hat Display"/>
                <a:hlinkClick r:id="rId3"/>
              </a:rPr>
              <a:t>manually verify</a:t>
            </a:r>
            <a:r>
              <a:rPr lang="en-GB" b="0" i="0" dirty="0">
                <a:solidFill>
                  <a:srgbClr val="080808"/>
                </a:solidFill>
                <a:effectLst/>
                <a:latin typeface="Red Hat Display"/>
              </a:rPr>
              <a:t> the document is tagged correctly, no matter what kind of automation you employ.</a:t>
            </a:r>
            <a:endParaRPr lang="en-GB" dirty="0"/>
          </a:p>
          <a:p>
            <a:pPr algn="l"/>
            <a:endParaRPr lang="en-GB" sz="1400" dirty="0">
              <a:solidFill>
                <a:schemeClr val="dk1"/>
              </a:solidFill>
            </a:endParaRPr>
          </a:p>
          <a:p>
            <a:pPr algn="l"/>
            <a:r>
              <a:rPr lang="en-GB" b="0" i="0" dirty="0">
                <a:solidFill>
                  <a:srgbClr val="080808"/>
                </a:solidFill>
                <a:effectLst/>
                <a:latin typeface="Red Hat Display"/>
              </a:rPr>
              <a:t>Adobe Acrobat wasn’t designed as an accessibility tool.  It is a publishing tool, like Microsoft Word or Google Docs (both of which actually have </a:t>
            </a:r>
            <a:r>
              <a:rPr lang="en-GB" b="0" i="0" u="sng" dirty="0">
                <a:solidFill>
                  <a:srgbClr val="003366"/>
                </a:solidFill>
                <a:effectLst/>
                <a:latin typeface="Red Hat Display"/>
                <a:hlinkClick r:id="rId4"/>
              </a:rPr>
              <a:t>better native accessibility tools built-in</a:t>
            </a:r>
            <a:r>
              <a:rPr lang="en-GB" b="0" i="0" dirty="0">
                <a:solidFill>
                  <a:srgbClr val="080808"/>
                </a:solidFill>
                <a:effectLst/>
                <a:latin typeface="Red Hat Display"/>
              </a:rPr>
              <a:t>). Using the auto-tag feature isn’t the one-click accessibility solution some may think it is.  Auto-tagging a document can be a useful starting point for remediation, but it is not meant to be a one-and-done solution. </a:t>
            </a:r>
          </a:p>
          <a:p>
            <a:pPr algn="l"/>
            <a:endParaRPr lang="en-GB" sz="1400" b="0" i="0" dirty="0">
              <a:solidFill>
                <a:srgbClr val="080808"/>
              </a:solidFill>
              <a:effectLst/>
              <a:latin typeface="Red Hat Display"/>
            </a:endParaRPr>
          </a:p>
          <a:p>
            <a:pPr algn="l"/>
            <a:r>
              <a:rPr lang="en-GB" sz="1400" b="0" i="0" dirty="0">
                <a:solidFill>
                  <a:srgbClr val="080808"/>
                </a:solidFill>
                <a:effectLst/>
                <a:latin typeface="Red Hat Display"/>
              </a:rPr>
              <a:t>Auto-tagging results in errors and it can be a liability. </a:t>
            </a:r>
          </a:p>
          <a:p>
            <a:pPr algn="l"/>
            <a:endParaRPr lang="en-GB" sz="1400" b="0" i="0" dirty="0">
              <a:solidFill>
                <a:srgbClr val="080808"/>
              </a:solidFill>
              <a:effectLst/>
              <a:latin typeface="Red Hat Display"/>
            </a:endParaRPr>
          </a:p>
          <a:p>
            <a:pPr algn="l"/>
            <a:endParaRPr lang="en-GB" sz="1400" dirty="0">
              <a:solidFill>
                <a:schemeClr val="dk1"/>
              </a:solidFill>
            </a:endParaRPr>
          </a:p>
        </p:txBody>
      </p:sp>
    </p:spTree>
    <p:extLst>
      <p:ext uri="{BB962C8B-B14F-4D97-AF65-F5344CB8AC3E}">
        <p14:creationId xmlns:p14="http://schemas.microsoft.com/office/powerpoint/2010/main" val="6702450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0A0AB-2757-D0AA-75A1-E0211B6D7A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2670EC-4FE3-38D3-7873-A7B73EA6F71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F497BC7-BD0C-3455-CBCA-D189D5D4B5E4}"/>
              </a:ext>
            </a:extLst>
          </p:cNvPr>
          <p:cNvSpPr>
            <a:spLocks noGrp="1"/>
          </p:cNvSpPr>
          <p:nvPr>
            <p:ph type="body" idx="1"/>
          </p:nvPr>
        </p:nvSpPr>
        <p:spPr/>
        <p:txBody>
          <a:bodyPr/>
          <a:lstStyle/>
          <a:p>
            <a:r>
              <a:rPr lang="en-US" dirty="0"/>
              <a:t>Let’s get even more practical now. </a:t>
            </a:r>
          </a:p>
        </p:txBody>
      </p:sp>
      <p:sp>
        <p:nvSpPr>
          <p:cNvPr id="4" name="Slide Number Placeholder 3">
            <a:extLst>
              <a:ext uri="{FF2B5EF4-FFF2-40B4-BE49-F238E27FC236}">
                <a16:creationId xmlns:a16="http://schemas.microsoft.com/office/drawing/2014/main" id="{02DC9CC0-7044-434B-F390-EFC2466BC52F}"/>
              </a:ext>
            </a:extLst>
          </p:cNvPr>
          <p:cNvSpPr>
            <a:spLocks noGrp="1"/>
          </p:cNvSpPr>
          <p:nvPr>
            <p:ph type="sldNum" sz="quarter" idx="5"/>
          </p:nvPr>
        </p:nvSpPr>
        <p:spPr/>
        <p:txBody>
          <a:bodyPr/>
          <a:lstStyle/>
          <a:p>
            <a:fld id="{C43C6570-D22C-4303-B10D-4EAAE356D4C2}" type="slidenum">
              <a:rPr lang="en-GB" smtClean="0"/>
              <a:t>22</a:t>
            </a:fld>
            <a:endParaRPr lang="en-GB"/>
          </a:p>
        </p:txBody>
      </p:sp>
    </p:spTree>
    <p:extLst>
      <p:ext uri="{BB962C8B-B14F-4D97-AF65-F5344CB8AC3E}">
        <p14:creationId xmlns:p14="http://schemas.microsoft.com/office/powerpoint/2010/main" val="35465786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Headings are very important for screen reader users. The heading text needs to be meaningful and tell the user what the content will be about.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levels of the headings are important. Headings should be nested correctly, and you shouldn’t skip heading levels. A document should normally have one Heading level 1 and that should be the main title of the document. Any main headings within the document should be heading level 2. Any subheadings within a H2, should be heading level 3. Sub-subheadings within a H3 would be heading level 4 and so on. Technically you can go up to H6, but in reality, these are very rarely needed.</a:t>
            </a:r>
          </a:p>
        </p:txBody>
      </p:sp>
      <p:sp>
        <p:nvSpPr>
          <p:cNvPr id="4" name="Slide Number Placeholder 3"/>
          <p:cNvSpPr>
            <a:spLocks noGrp="1"/>
          </p:cNvSpPr>
          <p:nvPr>
            <p:ph type="sldNum" sz="quarter" idx="5"/>
          </p:nvPr>
        </p:nvSpPr>
        <p:spPr/>
        <p:txBody>
          <a:bodyPr/>
          <a:lstStyle/>
          <a:p>
            <a:fld id="{7B9D58EF-EAA7-4B52-9245-86735FA19877}" type="slidenum">
              <a:rPr lang="en-GB" smtClean="0"/>
              <a:t>23</a:t>
            </a:fld>
            <a:endParaRPr lang="en-GB"/>
          </a:p>
        </p:txBody>
      </p:sp>
    </p:spTree>
    <p:extLst>
      <p:ext uri="{BB962C8B-B14F-4D97-AF65-F5344CB8AC3E}">
        <p14:creationId xmlns:p14="http://schemas.microsoft.com/office/powerpoint/2010/main" val="30245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19faa144e57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19faa144e57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b="1" dirty="0"/>
              <a:t>Logical reading order</a:t>
            </a:r>
            <a:r>
              <a:rPr lang="en-GB" dirty="0"/>
              <a:t> in a PDF document refers to the sequence in which the content is read and interpreted by assistive technologies, such as screen readers. Ensuring a </a:t>
            </a:r>
            <a:r>
              <a:rPr lang="en-GB" b="1" dirty="0"/>
              <a:t>logical reading order</a:t>
            </a:r>
            <a:r>
              <a:rPr lang="en-GB" dirty="0"/>
              <a:t> is essential for making PDFs accessible, particularly for users who rely on these technologies to understand the document.</a:t>
            </a:r>
          </a:p>
          <a:p>
            <a:endParaRPr lang="en-GB" dirty="0"/>
          </a:p>
          <a:p>
            <a:r>
              <a:rPr lang="en-GB" dirty="0"/>
              <a:t>If the reading order of a PDF is not logical, screen readers may misinterpret the content, read it out of order, or fail to convey important information accurately, which can make the document unusable for people with visual impairments or cognitive disabilities.</a:t>
            </a:r>
          </a:p>
          <a:p>
            <a:endParaRPr lang="en-GB" dirty="0"/>
          </a:p>
          <a:p>
            <a:r>
              <a:rPr lang="en-GB" dirty="0"/>
              <a:t>Reading order will follow the visual layout and should follow the visual layout of the document. </a:t>
            </a:r>
          </a:p>
          <a:p>
            <a:pPr marL="0" lvl="0" indent="0" algn="l" rtl="0">
              <a:spcBef>
                <a:spcPts val="0"/>
              </a:spcBef>
              <a:spcAft>
                <a:spcPts val="0"/>
              </a:spcAft>
              <a:buNone/>
            </a:pPr>
            <a:endParaRPr sz="1400" dirty="0">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a:extLst>
            <a:ext uri="{FF2B5EF4-FFF2-40B4-BE49-F238E27FC236}">
              <a16:creationId xmlns:a16="http://schemas.microsoft.com/office/drawing/2014/main" id="{A0022677-803F-D097-C67A-34844E5F7137}"/>
            </a:ext>
          </a:extLst>
        </p:cNvPr>
        <p:cNvGrpSpPr/>
        <p:nvPr/>
      </p:nvGrpSpPr>
      <p:grpSpPr>
        <a:xfrm>
          <a:off x="0" y="0"/>
          <a:ext cx="0" cy="0"/>
          <a:chOff x="0" y="0"/>
          <a:chExt cx="0" cy="0"/>
        </a:xfrm>
      </p:grpSpPr>
      <p:sp>
        <p:nvSpPr>
          <p:cNvPr id="478" name="Google Shape;478;g19b8520054e_0_370:notes">
            <a:extLst>
              <a:ext uri="{FF2B5EF4-FFF2-40B4-BE49-F238E27FC236}">
                <a16:creationId xmlns:a16="http://schemas.microsoft.com/office/drawing/2014/main" id="{00D09C7B-2601-A2C8-9685-EBAEC01DA5B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9" name="Google Shape;479;g19b8520054e_0_370:notes">
            <a:extLst>
              <a:ext uri="{FF2B5EF4-FFF2-40B4-BE49-F238E27FC236}">
                <a16:creationId xmlns:a16="http://schemas.microsoft.com/office/drawing/2014/main" id="{A3244B39-55A2-5711-17C9-E2141F5D754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2400" b="1" dirty="0"/>
              <a:t>Bookmarks</a:t>
            </a:r>
            <a:r>
              <a:rPr lang="en-GB" sz="2400" dirty="0"/>
              <a:t> in a PDF document are a feature that allows for easy navigation to specific sections, pages, or content within the document. Think of bookmarks as a table of contents or a navigation menu that helps readers quickly jump to areas of interest without having to scroll or search manually. Bookmarks are especially useful in long or complex PDF documents, improving the overall accessibility and user experience.</a:t>
            </a:r>
          </a:p>
          <a:p>
            <a:pPr marL="0" lvl="0" indent="0" algn="l" rtl="0">
              <a:spcBef>
                <a:spcPts val="0"/>
              </a:spcBef>
              <a:spcAft>
                <a:spcPts val="0"/>
              </a:spcAft>
              <a:buClr>
                <a:schemeClr val="dk1"/>
              </a:buClr>
              <a:buSzPts val="1100"/>
              <a:buFont typeface="Arial"/>
              <a:buNone/>
            </a:pPr>
            <a:endParaRPr lang="en-GB" sz="2400"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GB" b="1" dirty="0"/>
              <a:t>Screen Reader Support</a:t>
            </a:r>
            <a:r>
              <a:rPr lang="en-GB" dirty="0"/>
              <a:t>: For users who rely on screen readers, bookmarks help in navigating a PDF quickly, as they can use the bookmarks panel to jump directly to relevant sections of the document. This makes the PDF more accessible to people with visual impairments.</a:t>
            </a:r>
          </a:p>
          <a:p>
            <a:pPr marL="0" lvl="0" indent="0" algn="l" rtl="0">
              <a:spcBef>
                <a:spcPts val="0"/>
              </a:spcBef>
              <a:spcAft>
                <a:spcPts val="0"/>
              </a:spcAft>
              <a:buClr>
                <a:schemeClr val="dk1"/>
              </a:buClr>
              <a:buSzPts val="1100"/>
              <a:buFont typeface="Arial"/>
              <a:buNone/>
            </a:pPr>
            <a:endParaRPr lang="en-GB" dirty="0"/>
          </a:p>
          <a:p>
            <a:r>
              <a:rPr lang="en-GB" dirty="0"/>
              <a:t>In </a:t>
            </a:r>
            <a:r>
              <a:rPr lang="en-GB" b="1" dirty="0"/>
              <a:t>Adobe Acrobat Pro</a:t>
            </a:r>
            <a:r>
              <a:rPr lang="en-GB" dirty="0"/>
              <a:t>, you can create bookmarks by navigating to the </a:t>
            </a:r>
            <a:r>
              <a:rPr lang="en-GB" b="1" dirty="0"/>
              <a:t>Bookmark Panel</a:t>
            </a:r>
            <a:r>
              <a:rPr lang="en-GB" dirty="0"/>
              <a:t> and selecting text or a page you want to link to. You can then right-click and select </a:t>
            </a:r>
            <a:r>
              <a:rPr lang="en-GB" b="1" dirty="0"/>
              <a:t>Add Bookmark</a:t>
            </a:r>
            <a:r>
              <a:rPr lang="en-GB" dirty="0"/>
              <a:t>. You can also organize bookmarks into a hierarchical structure by nesting them under other bookmarks.</a:t>
            </a:r>
          </a:p>
          <a:p>
            <a:r>
              <a:rPr lang="en-GB" dirty="0"/>
              <a:t>Bookmarks can be linked to specific pages, headings, or even a position on a page, allowing for detailed control over navigation.</a:t>
            </a:r>
          </a:p>
          <a:p>
            <a:pPr marL="0" lvl="0" indent="0" algn="l" rtl="0">
              <a:spcBef>
                <a:spcPts val="0"/>
              </a:spcBef>
              <a:spcAft>
                <a:spcPts val="0"/>
              </a:spcAft>
              <a:buClr>
                <a:schemeClr val="dk1"/>
              </a:buClr>
              <a:buSzPts val="1100"/>
              <a:buFont typeface="Arial"/>
              <a:buNone/>
            </a:pPr>
            <a:endParaRPr dirty="0"/>
          </a:p>
        </p:txBody>
      </p:sp>
    </p:spTree>
    <p:extLst>
      <p:ext uri="{BB962C8B-B14F-4D97-AF65-F5344CB8AC3E}">
        <p14:creationId xmlns:p14="http://schemas.microsoft.com/office/powerpoint/2010/main" val="26156150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fontAlgn="t"/>
            <a:r>
              <a:rPr lang="en-GB" sz="1200" b="1" i="0" kern="1200" dirty="0">
                <a:solidFill>
                  <a:schemeClr val="tx1"/>
                </a:solidFill>
                <a:effectLst/>
                <a:latin typeface="+mn-lt"/>
                <a:ea typeface="+mn-ea"/>
                <a:cs typeface="+mn-cs"/>
              </a:rPr>
              <a:t>“A list is just a container with items inside it — and each item has two parts: the bullet and the text.</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Then map that visually:</a:t>
            </a:r>
          </a:p>
          <a:p>
            <a:pPr fontAlgn="t"/>
            <a:r>
              <a:rPr lang="en-GB" sz="1200" b="1" i="0" kern="1200" dirty="0">
                <a:solidFill>
                  <a:schemeClr val="tx1"/>
                </a:solidFill>
                <a:effectLst/>
                <a:latin typeface="+mn-lt"/>
                <a:ea typeface="+mn-ea"/>
                <a:cs typeface="+mn-cs"/>
              </a:rPr>
              <a:t>List (L)</a:t>
            </a:r>
            <a:r>
              <a:rPr lang="en-GB" sz="1200" b="0" i="0" kern="1200" dirty="0">
                <a:solidFill>
                  <a:schemeClr val="tx1"/>
                </a:solidFill>
                <a:effectLst/>
                <a:latin typeface="+mn-lt"/>
                <a:ea typeface="+mn-ea"/>
                <a:cs typeface="+mn-cs"/>
              </a:rPr>
              <a:t> → the whole list</a:t>
            </a:r>
          </a:p>
          <a:p>
            <a:pPr fontAlgn="t"/>
            <a:r>
              <a:rPr lang="en-GB" sz="1200" b="1" i="0" kern="1200" dirty="0">
                <a:solidFill>
                  <a:schemeClr val="tx1"/>
                </a:solidFill>
                <a:effectLst/>
                <a:latin typeface="+mn-lt"/>
                <a:ea typeface="+mn-ea"/>
                <a:cs typeface="+mn-cs"/>
              </a:rPr>
              <a:t>List item (LI)</a:t>
            </a:r>
            <a:r>
              <a:rPr lang="en-GB" sz="1200" b="0" i="0" kern="1200" dirty="0">
                <a:solidFill>
                  <a:schemeClr val="tx1"/>
                </a:solidFill>
                <a:effectLst/>
                <a:latin typeface="+mn-lt"/>
                <a:ea typeface="+mn-ea"/>
                <a:cs typeface="+mn-cs"/>
              </a:rPr>
              <a:t> → each line</a:t>
            </a:r>
          </a:p>
          <a:p>
            <a:pPr fontAlgn="t"/>
            <a:r>
              <a:rPr lang="en-GB" sz="1200" b="1" i="0" kern="1200" dirty="0">
                <a:solidFill>
                  <a:schemeClr val="tx1"/>
                </a:solidFill>
                <a:effectLst/>
                <a:latin typeface="+mn-lt"/>
                <a:ea typeface="+mn-ea"/>
                <a:cs typeface="+mn-cs"/>
              </a:rPr>
              <a:t>Label (</a:t>
            </a:r>
            <a:r>
              <a:rPr lang="en-GB" sz="1200" b="1" i="0" kern="1200" dirty="0" err="1">
                <a:solidFill>
                  <a:schemeClr val="tx1"/>
                </a:solidFill>
                <a:effectLst/>
                <a:latin typeface="+mn-lt"/>
                <a:ea typeface="+mn-ea"/>
                <a:cs typeface="+mn-cs"/>
              </a:rPr>
              <a:t>Lbl</a:t>
            </a:r>
            <a:r>
              <a:rPr lang="en-GB" sz="1200" b="1" i="0" kern="1200" dirty="0">
                <a:solidFill>
                  <a:schemeClr val="tx1"/>
                </a:solidFill>
                <a:effectLst/>
                <a:latin typeface="+mn-lt"/>
                <a:ea typeface="+mn-ea"/>
                <a:cs typeface="+mn-cs"/>
              </a:rPr>
              <a:t>)</a:t>
            </a:r>
            <a:r>
              <a:rPr lang="en-GB" sz="1200" b="0" i="0" kern="1200" dirty="0">
                <a:solidFill>
                  <a:schemeClr val="tx1"/>
                </a:solidFill>
                <a:effectLst/>
                <a:latin typeface="+mn-lt"/>
                <a:ea typeface="+mn-ea"/>
                <a:cs typeface="+mn-cs"/>
              </a:rPr>
              <a:t> → the bullet or number</a:t>
            </a:r>
          </a:p>
          <a:p>
            <a:pPr fontAlgn="t"/>
            <a:r>
              <a:rPr lang="en-GB" sz="1200" b="1" i="0" kern="1200" dirty="0">
                <a:solidFill>
                  <a:schemeClr val="tx1"/>
                </a:solidFill>
                <a:effectLst/>
                <a:latin typeface="+mn-lt"/>
                <a:ea typeface="+mn-ea"/>
                <a:cs typeface="+mn-cs"/>
              </a:rPr>
              <a:t>Body (</a:t>
            </a:r>
            <a:r>
              <a:rPr lang="en-GB" sz="1200" b="1" i="0" kern="1200" dirty="0" err="1">
                <a:solidFill>
                  <a:schemeClr val="tx1"/>
                </a:solidFill>
                <a:effectLst/>
                <a:latin typeface="+mn-lt"/>
                <a:ea typeface="+mn-ea"/>
                <a:cs typeface="+mn-cs"/>
              </a:rPr>
              <a:t>LBody</a:t>
            </a:r>
            <a:r>
              <a:rPr lang="en-GB" sz="1200" b="1" i="0" kern="1200" dirty="0">
                <a:solidFill>
                  <a:schemeClr val="tx1"/>
                </a:solidFill>
                <a:effectLst/>
                <a:latin typeface="+mn-lt"/>
                <a:ea typeface="+mn-ea"/>
                <a:cs typeface="+mn-cs"/>
              </a:rPr>
              <a:t>)</a:t>
            </a:r>
            <a:r>
              <a:rPr lang="en-GB" sz="1200" b="0" i="0" kern="1200" dirty="0">
                <a:solidFill>
                  <a:schemeClr val="tx1"/>
                </a:solidFill>
                <a:effectLst/>
                <a:latin typeface="+mn-lt"/>
                <a:ea typeface="+mn-ea"/>
                <a:cs typeface="+mn-cs"/>
              </a:rPr>
              <a:t> → the text</a:t>
            </a:r>
          </a:p>
        </p:txBody>
      </p:sp>
      <p:sp>
        <p:nvSpPr>
          <p:cNvPr id="4" name="Slide Number Placeholder 3"/>
          <p:cNvSpPr>
            <a:spLocks noGrp="1"/>
          </p:cNvSpPr>
          <p:nvPr>
            <p:ph type="sldNum" sz="quarter" idx="5"/>
          </p:nvPr>
        </p:nvSpPr>
        <p:spPr/>
        <p:txBody>
          <a:bodyPr/>
          <a:lstStyle/>
          <a:p>
            <a:fld id="{7B9D58EF-EAA7-4B52-9245-86735FA19877}" type="slidenum">
              <a:rPr lang="en-GB" smtClean="0"/>
              <a:t>26</a:t>
            </a:fld>
            <a:endParaRPr lang="en-GB"/>
          </a:p>
        </p:txBody>
      </p:sp>
    </p:spTree>
    <p:extLst>
      <p:ext uri="{BB962C8B-B14F-4D97-AF65-F5344CB8AC3E}">
        <p14:creationId xmlns:p14="http://schemas.microsoft.com/office/powerpoint/2010/main" val="25048184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B7BD3FE4-67D7-C56F-4C8B-1BF7A2523A40}"/>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A0362863-3A4D-ABE3-F2B0-199D7CEABCD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0D9EC795-7D48-27C2-5ED3-3D8AFD21A4DD}"/>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algn="l"/>
            <a:r>
              <a:rPr lang="en-GB" b="0" i="0" dirty="0">
                <a:solidFill>
                  <a:srgbClr val="1A0133"/>
                </a:solidFill>
                <a:effectLst/>
                <a:latin typeface="Arial" panose="020B0604020202020204" pitchFamily="34" charset="0"/>
              </a:rPr>
              <a:t>If you use the set alternative text field you can set the description for each image in sequential order, you will also see the option to set images as decorative. </a:t>
            </a:r>
          </a:p>
          <a:p>
            <a:pPr algn="l"/>
            <a:endParaRPr lang="en-GB" b="0" i="0" dirty="0">
              <a:solidFill>
                <a:srgbClr val="1A0133"/>
              </a:solidFill>
              <a:effectLst/>
              <a:latin typeface="Arial" panose="020B0604020202020204" pitchFamily="34" charset="0"/>
            </a:endParaRPr>
          </a:p>
          <a:p>
            <a:pPr algn="l"/>
            <a:r>
              <a:rPr lang="en-GB" b="0" i="0" dirty="0">
                <a:solidFill>
                  <a:srgbClr val="1A0133"/>
                </a:solidFill>
                <a:effectLst/>
                <a:latin typeface="Arial" panose="020B0604020202020204" pitchFamily="34" charset="0"/>
              </a:rPr>
              <a:t>If your image has not been tagged already, you need to go into the </a:t>
            </a:r>
            <a:r>
              <a:rPr lang="en-GB" b="1" i="0" dirty="0">
                <a:solidFill>
                  <a:srgbClr val="1A0133"/>
                </a:solidFill>
                <a:effectLst/>
                <a:latin typeface="Arial" panose="020B0604020202020204" pitchFamily="34" charset="0"/>
              </a:rPr>
              <a:t>Reading Order</a:t>
            </a:r>
            <a:r>
              <a:rPr lang="en-GB" b="0" i="0" dirty="0">
                <a:solidFill>
                  <a:srgbClr val="1A0133"/>
                </a:solidFill>
                <a:effectLst/>
                <a:latin typeface="Arial" panose="020B0604020202020204" pitchFamily="34" charset="0"/>
              </a:rPr>
              <a:t> pane and identify the image as a figure first. Then it should appear in your tags list. However, where it actually appears is anyone's guess! You might have to search for it and then move it to the correct place in the tags list.</a:t>
            </a:r>
          </a:p>
          <a:p>
            <a:br>
              <a:rPr lang="en-GB" dirty="0"/>
            </a:br>
            <a:endParaRPr lang="en-GB" sz="1400" dirty="0">
              <a:solidFill>
                <a:schemeClr val="dk1"/>
              </a:solidFill>
            </a:endParaRPr>
          </a:p>
        </p:txBody>
      </p:sp>
    </p:spTree>
    <p:extLst>
      <p:ext uri="{BB962C8B-B14F-4D97-AF65-F5344CB8AC3E}">
        <p14:creationId xmlns:p14="http://schemas.microsoft.com/office/powerpoint/2010/main" val="31760626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5f588ec23c_0_4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r>
              <a:rPr lang="en-GB" b="1" dirty="0"/>
              <a:t>Marking </a:t>
            </a:r>
            <a:r>
              <a:rPr lang="en-GB" dirty="0"/>
              <a:t>elements of the document as </a:t>
            </a:r>
            <a:r>
              <a:rPr lang="en-GB" b="1" dirty="0"/>
              <a:t>artifacts</a:t>
            </a:r>
            <a:r>
              <a:rPr lang="en-GB" dirty="0"/>
              <a:t>, means those elements will be </a:t>
            </a:r>
            <a:r>
              <a:rPr lang="en-GB" b="1" dirty="0"/>
              <a:t>ignored by screen readers and other assistive technologies</a:t>
            </a:r>
            <a:r>
              <a:rPr lang="en-GB" dirty="0"/>
              <a:t>. The purpose of doing this is to </a:t>
            </a:r>
            <a:r>
              <a:rPr lang="en-GB" b="1" dirty="0"/>
              <a:t>exclude non-essential or decorative content</a:t>
            </a:r>
            <a:r>
              <a:rPr lang="en-GB" dirty="0"/>
              <a:t> that doesn’t contribute to the meaningful structure or understanding of the document.</a:t>
            </a:r>
          </a:p>
          <a:p>
            <a:endParaRPr lang="en-GB" dirty="0"/>
          </a:p>
          <a:p>
            <a:r>
              <a:rPr lang="en-GB" dirty="0"/>
              <a:t>When creating accessible PDFs, </a:t>
            </a:r>
            <a:r>
              <a:rPr lang="en-GB" dirty="0" err="1"/>
              <a:t>artifacting</a:t>
            </a:r>
            <a:r>
              <a:rPr lang="en-GB" dirty="0"/>
              <a:t> helps improve the reading experience for users who rely on assistive technologies. It ensures that only relevant and meaningful content is announced by screen readers and other devices, while non-informative elements like purely decorative images or formatting elements are ignored.</a:t>
            </a:r>
          </a:p>
        </p:txBody>
      </p:sp>
    </p:spTree>
    <p:extLst>
      <p:ext uri="{BB962C8B-B14F-4D97-AF65-F5344CB8AC3E}">
        <p14:creationId xmlns:p14="http://schemas.microsoft.com/office/powerpoint/2010/main" val="40270336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Table tags are a bit more complicated and really resemble HTML code.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There are 4 different tags that are essential for a table. Begin with a table tag. Inside that, there should be TR tags for each row of the table. Inside each TR tag, there should be either TH tags or TD tags or both. TH tags are for header cells. These tell the user what all the content in that row or column is about. When a screen reader navigates a table, these header cells are read out when moving to a different row or column. </a:t>
            </a:r>
          </a:p>
          <a:p>
            <a:r>
              <a:rPr lang="en-GB" dirty="0">
                <a:latin typeface="Arial" panose="020B0604020202020204" pitchFamily="34" charset="0"/>
                <a:cs typeface="Arial" panose="020B0604020202020204" pitchFamily="34" charset="0"/>
              </a:rPr>
              <a:t>Table data cells are for the main content in the table. </a:t>
            </a:r>
          </a:p>
        </p:txBody>
      </p:sp>
      <p:sp>
        <p:nvSpPr>
          <p:cNvPr id="4" name="Slide Number Placeholder 3"/>
          <p:cNvSpPr>
            <a:spLocks noGrp="1"/>
          </p:cNvSpPr>
          <p:nvPr>
            <p:ph type="sldNum" sz="quarter" idx="5"/>
          </p:nvPr>
        </p:nvSpPr>
        <p:spPr/>
        <p:txBody>
          <a:bodyPr/>
          <a:lstStyle/>
          <a:p>
            <a:fld id="{7B9D58EF-EAA7-4B52-9245-86735FA19877}" type="slidenum">
              <a:rPr lang="en-GB" smtClean="0"/>
              <a:t>29</a:t>
            </a:fld>
            <a:endParaRPr lang="en-GB"/>
          </a:p>
        </p:txBody>
      </p:sp>
    </p:spTree>
    <p:extLst>
      <p:ext uri="{BB962C8B-B14F-4D97-AF65-F5344CB8AC3E}">
        <p14:creationId xmlns:p14="http://schemas.microsoft.com/office/powerpoint/2010/main" val="3364532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Today we are going to cover as much as we can in the time w have together and I would like to leave plenty of time for questions! </a:t>
            </a:r>
          </a:p>
          <a:p>
            <a:pPr marL="158750" indent="0">
              <a:buNone/>
            </a:pPr>
            <a:endParaRPr lang="en-US" dirty="0"/>
          </a:p>
          <a:p>
            <a:pPr marL="158750" indent="0">
              <a:buNone/>
            </a:pPr>
            <a:r>
              <a:rPr lang="en-US" dirty="0"/>
              <a:t>We are going to discuss:</a:t>
            </a:r>
          </a:p>
          <a:p>
            <a:pPr marL="158750" indent="0">
              <a:buNone/>
            </a:pPr>
            <a:r>
              <a:rPr lang="en-US" dirty="0"/>
              <a:t> </a:t>
            </a:r>
          </a:p>
          <a:p>
            <a:pPr marL="158750" indent="0">
              <a:buNone/>
            </a:pPr>
            <a:r>
              <a:rPr lang="en-US" dirty="0"/>
              <a:t>Read from the slide</a:t>
            </a:r>
          </a:p>
        </p:txBody>
      </p:sp>
    </p:spTree>
    <p:extLst>
      <p:ext uri="{BB962C8B-B14F-4D97-AF65-F5344CB8AC3E}">
        <p14:creationId xmlns:p14="http://schemas.microsoft.com/office/powerpoint/2010/main" val="18841113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6DBE7B69-8548-6D8E-5EB1-DEC65B20ED94}"/>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E45DB4D2-A715-7500-6E60-66CB9DF15A9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88BC34F4-2013-D0F5-411E-613391B0A54B}"/>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algn="l"/>
            <a:r>
              <a:rPr lang="en-GB" b="0" i="0" dirty="0">
                <a:solidFill>
                  <a:srgbClr val="000000"/>
                </a:solidFill>
                <a:effectLst/>
                <a:latin typeface="Raleway" panose="020F0502020204030204" pitchFamily="34" charset="0"/>
              </a:rPr>
              <a:t>Multiline links often present a unique challenge. In these situations, it can be beneficial to delete the links and retag the entire text at once. This technique maintains the link’s accessibility and ensures it has a single link object reference.</a:t>
            </a:r>
          </a:p>
          <a:p>
            <a:br>
              <a:rPr lang="en-GB" dirty="0"/>
            </a:br>
            <a:endParaRPr lang="en-GB" dirty="0">
              <a:solidFill>
                <a:schemeClr val="dk1"/>
              </a:solidFill>
            </a:endParaRPr>
          </a:p>
        </p:txBody>
      </p:sp>
    </p:spTree>
    <p:extLst>
      <p:ext uri="{BB962C8B-B14F-4D97-AF65-F5344CB8AC3E}">
        <p14:creationId xmlns:p14="http://schemas.microsoft.com/office/powerpoint/2010/main" val="12448494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00943CDE-8661-AA55-6B4B-E55F7F3D3D46}"/>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6BD26AD0-2395-8B5D-0AAD-CA056E9BF06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337E4271-3239-ED63-2279-5F58C2F76724}"/>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algn="l"/>
            <a:r>
              <a:rPr lang="en-GB" b="0" i="0" dirty="0">
                <a:solidFill>
                  <a:srgbClr val="000000"/>
                </a:solidFill>
                <a:effectLst/>
                <a:latin typeface="Raleway" pitchFamily="2" charset="77"/>
              </a:rPr>
              <a:t>A critical component of making PDF links accessible is the addition of alternate text. Providing additional context for the link, alternate text is a requirement for certain accessibility standards. </a:t>
            </a:r>
          </a:p>
          <a:p>
            <a:pPr algn="l"/>
            <a:endParaRPr lang="en-GB" b="0" i="0" dirty="0">
              <a:solidFill>
                <a:srgbClr val="000000"/>
              </a:solidFill>
              <a:effectLst/>
              <a:latin typeface="Raleway" pitchFamily="2" charset="77"/>
            </a:endParaRPr>
          </a:p>
          <a:p>
            <a:r>
              <a:rPr lang="en-GB" b="0" dirty="0">
                <a:solidFill>
                  <a:srgbClr val="1E1E1E"/>
                </a:solidFill>
                <a:effectLst/>
              </a:rPr>
              <a:t>Screen readers can read visible link text, but replacing the screen text with meaningful alternate text for links in a PDF document can make links more accessible.</a:t>
            </a:r>
          </a:p>
          <a:p>
            <a:br>
              <a:rPr lang="en-GB" dirty="0"/>
            </a:br>
            <a:r>
              <a:rPr lang="en-GB" b="0" i="0" dirty="0">
                <a:solidFill>
                  <a:srgbClr val="1E1E1E"/>
                </a:solidFill>
                <a:effectLst/>
                <a:latin typeface="Noto Sans" panose="020B0502040504020204" pitchFamily="34" charset="0"/>
              </a:rPr>
              <a:t>When the Link tag has an /Alt entry, screen readers ignore the value of any visible text objects in the Link tag and use the /Alt entry value for the link text.</a:t>
            </a:r>
            <a:endParaRPr lang="en-GB" b="0" i="0" dirty="0">
              <a:solidFill>
                <a:srgbClr val="000000"/>
              </a:solidFill>
              <a:effectLst/>
              <a:latin typeface="Raleway" pitchFamily="2" charset="77"/>
            </a:endParaRPr>
          </a:p>
          <a:p>
            <a:pPr algn="l"/>
            <a:endParaRPr lang="en-GB" b="0" i="0" dirty="0">
              <a:solidFill>
                <a:srgbClr val="000000"/>
              </a:solidFill>
              <a:effectLst/>
              <a:latin typeface="Raleway" pitchFamily="2" charset="77"/>
            </a:endParaRPr>
          </a:p>
          <a:p>
            <a:pPr algn="l"/>
            <a:endParaRPr lang="en-GB" dirty="0">
              <a:solidFill>
                <a:schemeClr val="dk1"/>
              </a:solidFill>
            </a:endParaRPr>
          </a:p>
        </p:txBody>
      </p:sp>
    </p:spTree>
    <p:extLst>
      <p:ext uri="{BB962C8B-B14F-4D97-AF65-F5344CB8AC3E}">
        <p14:creationId xmlns:p14="http://schemas.microsoft.com/office/powerpoint/2010/main" val="18129021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39260-36B2-A466-8FDE-D972DAB01A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0B8B10-5607-4885-B139-41F6C1400AD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039F82F-C648-9936-2689-4E16EE909B87}"/>
              </a:ext>
            </a:extLst>
          </p:cNvPr>
          <p:cNvSpPr>
            <a:spLocks noGrp="1"/>
          </p:cNvSpPr>
          <p:nvPr>
            <p:ph type="body" idx="1"/>
          </p:nvPr>
        </p:nvSpPr>
        <p:spPr/>
        <p:txBody>
          <a:bodyPr/>
          <a:lstStyle/>
          <a:p>
            <a:r>
              <a:rPr lang="en-US" dirty="0"/>
              <a:t>Now we are going to focus on checking the accessibility of a PDF document. </a:t>
            </a:r>
          </a:p>
        </p:txBody>
      </p:sp>
      <p:sp>
        <p:nvSpPr>
          <p:cNvPr id="4" name="Slide Number Placeholder 3">
            <a:extLst>
              <a:ext uri="{FF2B5EF4-FFF2-40B4-BE49-F238E27FC236}">
                <a16:creationId xmlns:a16="http://schemas.microsoft.com/office/drawing/2014/main" id="{82189A4B-F968-38CE-540E-824CB01F731B}"/>
              </a:ext>
            </a:extLst>
          </p:cNvPr>
          <p:cNvSpPr>
            <a:spLocks noGrp="1"/>
          </p:cNvSpPr>
          <p:nvPr>
            <p:ph type="sldNum" sz="quarter" idx="5"/>
          </p:nvPr>
        </p:nvSpPr>
        <p:spPr/>
        <p:txBody>
          <a:bodyPr/>
          <a:lstStyle/>
          <a:p>
            <a:fld id="{C43C6570-D22C-4303-B10D-4EAAE356D4C2}" type="slidenum">
              <a:rPr lang="en-GB" smtClean="0"/>
              <a:t>32</a:t>
            </a:fld>
            <a:endParaRPr lang="en-GB"/>
          </a:p>
        </p:txBody>
      </p:sp>
    </p:spTree>
    <p:extLst>
      <p:ext uri="{BB962C8B-B14F-4D97-AF65-F5344CB8AC3E}">
        <p14:creationId xmlns:p14="http://schemas.microsoft.com/office/powerpoint/2010/main" val="32562074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E977C6D2-5855-06FF-EBA9-7EB154911650}"/>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0F89A02A-5429-47D2-2BAB-DD0C10CBB7D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449E8406-37E3-7A6B-1412-5951CB6354BA}"/>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158750" indent="0">
              <a:buNone/>
            </a:pPr>
            <a:r>
              <a:rPr lang="en-GB" dirty="0"/>
              <a:t>Inspecting the tags tree</a:t>
            </a:r>
          </a:p>
          <a:p>
            <a:pPr marL="158750" indent="0">
              <a:buNone/>
            </a:pPr>
            <a:endParaRPr lang="en-GB" dirty="0"/>
          </a:p>
          <a:p>
            <a:pPr marL="158750" indent="0">
              <a:buNone/>
            </a:pPr>
            <a:r>
              <a:rPr lang="en-GB" dirty="0"/>
              <a:t>On this slide, we have a small dog wearing glasses and a hoodie looking as if he is typing on a laptop. </a:t>
            </a:r>
          </a:p>
          <a:p>
            <a:endParaRPr lang="en-GB" dirty="0"/>
          </a:p>
          <a:p>
            <a:r>
              <a:rPr lang="en-GB" dirty="0"/>
              <a:t>Read from slide. </a:t>
            </a:r>
            <a:br>
              <a:rPr lang="en-GB" dirty="0"/>
            </a:br>
            <a:endParaRPr lang="en-GB" sz="1400" dirty="0">
              <a:solidFill>
                <a:schemeClr val="dk1"/>
              </a:solidFill>
            </a:endParaRPr>
          </a:p>
        </p:txBody>
      </p:sp>
    </p:spTree>
    <p:extLst>
      <p:ext uri="{BB962C8B-B14F-4D97-AF65-F5344CB8AC3E}">
        <p14:creationId xmlns:p14="http://schemas.microsoft.com/office/powerpoint/2010/main" val="15290284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706E8978-FD6B-E489-7A5A-7BC82F4FE445}"/>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A79AC2A6-30A6-A56E-C041-23FFC8EFCC2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508DA772-0CCE-CF86-9B0E-0F7F0716547D}"/>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algn="l"/>
            <a:r>
              <a:rPr lang="en-GB" b="0" i="0" dirty="0">
                <a:solidFill>
                  <a:srgbClr val="373A3C"/>
                </a:solidFill>
                <a:effectLst/>
                <a:latin typeface="Open Sans" panose="020B0606030504020204" pitchFamily="34" charset="0"/>
              </a:rPr>
              <a:t>The built-in Accessibility Checker in Adobe Acrobat helps identify potential accessibility issues in PDFs and provides guidance on how to fix them. </a:t>
            </a:r>
          </a:p>
          <a:p>
            <a:pPr algn="l"/>
            <a:endParaRPr lang="en-GB" b="0" i="0" dirty="0">
              <a:solidFill>
                <a:srgbClr val="373A3C"/>
              </a:solidFill>
              <a:effectLst/>
              <a:latin typeface="Open Sans" panose="020B0606030504020204" pitchFamily="34" charset="0"/>
            </a:endParaRPr>
          </a:p>
          <a:p>
            <a:pPr algn="l"/>
            <a:r>
              <a:rPr lang="en-GB" b="0" i="0" dirty="0">
                <a:solidFill>
                  <a:srgbClr val="373A3C"/>
                </a:solidFill>
                <a:effectLst/>
                <a:latin typeface="Open Sans" panose="020B0606030504020204" pitchFamily="34" charset="0"/>
              </a:rPr>
              <a:t>It evaluates the document against accessibility standards, such as making sure the document has tags with proper semantic structure, figures have alt text, metadata such as document title and language assignment are included, as well as other accessibility checkpoints.</a:t>
            </a:r>
          </a:p>
          <a:p>
            <a:pPr algn="l"/>
            <a:endParaRPr lang="en-GB" b="0" i="0" dirty="0">
              <a:solidFill>
                <a:srgbClr val="373A3C"/>
              </a:solidFill>
              <a:effectLst/>
              <a:latin typeface="Open Sans" panose="020B0606030504020204" pitchFamily="34" charset="0"/>
            </a:endParaRPr>
          </a:p>
          <a:p>
            <a:pPr algn="l"/>
            <a:endParaRPr lang="en-GB" b="0" i="0" dirty="0">
              <a:solidFill>
                <a:srgbClr val="373A3C"/>
              </a:solidFill>
              <a:effectLst/>
              <a:latin typeface="Open Sans" panose="020B0606030504020204" pitchFamily="34" charset="0"/>
            </a:endParaRPr>
          </a:p>
          <a:p>
            <a:br>
              <a:rPr lang="en-GB" dirty="0"/>
            </a:br>
            <a:endParaRPr lang="en-GB" sz="1400" dirty="0">
              <a:solidFill>
                <a:schemeClr val="dk1"/>
              </a:solidFill>
            </a:endParaRPr>
          </a:p>
        </p:txBody>
      </p:sp>
    </p:spTree>
    <p:extLst>
      <p:ext uri="{BB962C8B-B14F-4D97-AF65-F5344CB8AC3E}">
        <p14:creationId xmlns:p14="http://schemas.microsoft.com/office/powerpoint/2010/main" val="16150382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BDC22027-9A36-D8D8-3569-D9A6AB4EBCF1}"/>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8C114A18-BE36-7836-E468-FE4A1089319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E9A10944-B93F-ED09-ECF5-BAB0B19347AB}"/>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indent="0">
              <a:buClr>
                <a:schemeClr val="dk1"/>
              </a:buClr>
              <a:buSzPts val="1400"/>
              <a:buNone/>
            </a:pPr>
            <a:r>
              <a:rPr lang="en-GB" sz="1400" dirty="0">
                <a:solidFill>
                  <a:schemeClr val="dk1"/>
                </a:solidFill>
              </a:rPr>
              <a:t>Read from slide. </a:t>
            </a:r>
          </a:p>
        </p:txBody>
      </p:sp>
    </p:spTree>
    <p:extLst>
      <p:ext uri="{BB962C8B-B14F-4D97-AF65-F5344CB8AC3E}">
        <p14:creationId xmlns:p14="http://schemas.microsoft.com/office/powerpoint/2010/main" val="18193421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9E8F3C0A-9551-7DCB-DD0D-E87F07ABD32A}"/>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0BD1F060-0913-EE92-8B3D-B00DEDEF219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C6C05D5F-30BE-ED2A-81E0-8361BE8CB3FF}"/>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r>
              <a:rPr lang="en-GB" b="1" dirty="0"/>
              <a:t>What it checks</a:t>
            </a:r>
            <a:r>
              <a:rPr lang="en-GB" dirty="0"/>
              <a:t>: Adobe Acrobat Pro's Accessibility Checker can verify compliance with basic accessibility requirements, including headings, alternative text for images, document structure, and the presence of tags. It also checks for some </a:t>
            </a:r>
            <a:r>
              <a:rPr lang="en-GB" b="1" dirty="0"/>
              <a:t>PDF/UA</a:t>
            </a:r>
            <a:r>
              <a:rPr lang="en-GB" dirty="0"/>
              <a:t> (Universal Accessibility) standards.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Limitation</a:t>
            </a:r>
            <a:r>
              <a:rPr lang="en-GB" dirty="0"/>
              <a:t>: It primarily focuses on basic issues. It doesn’t always catch more nuanced accessibility problems, such as complex tables, </a:t>
            </a:r>
            <a:r>
              <a:rPr lang="en-GB" dirty="0" err="1"/>
              <a:t>color</a:t>
            </a:r>
            <a:r>
              <a:rPr lang="en-GB" dirty="0"/>
              <a:t> contrast issues, or detailed text-to-speech compatibility. It might miss some issues that are more advanced and require manual checks or the use of additional tools.</a:t>
            </a:r>
          </a:p>
          <a:p>
            <a:endParaRPr lang="en-GB" dirty="0"/>
          </a:p>
          <a:p>
            <a:r>
              <a:rPr lang="en-GB" b="1" dirty="0"/>
              <a:t>Limitation</a:t>
            </a:r>
            <a:r>
              <a:rPr lang="en-GB" dirty="0"/>
              <a:t>: The Accessibility Checker does not assess the </a:t>
            </a:r>
            <a:r>
              <a:rPr lang="en-GB" b="1" dirty="0"/>
              <a:t>quality</a:t>
            </a:r>
            <a:r>
              <a:rPr lang="en-GB" dirty="0"/>
              <a:t> of the content itself. For example, it may flag that an image has alt text, but it cannot tell if the alt text is </a:t>
            </a:r>
            <a:r>
              <a:rPr lang="en-GB" b="1" dirty="0"/>
              <a:t>descriptive enough</a:t>
            </a:r>
            <a:r>
              <a:rPr lang="en-GB" dirty="0"/>
              <a:t> or if it properly conveys the meaning of the image. It's also unable to check for appropriate </a:t>
            </a:r>
            <a:r>
              <a:rPr lang="en-GB" b="1" dirty="0"/>
              <a:t>semantic meaning</a:t>
            </a:r>
            <a:r>
              <a:rPr lang="en-GB" dirty="0"/>
              <a:t> in complex content, such as charts or graphs.</a:t>
            </a:r>
          </a:p>
        </p:txBody>
      </p:sp>
    </p:spTree>
    <p:extLst>
      <p:ext uri="{BB962C8B-B14F-4D97-AF65-F5344CB8AC3E}">
        <p14:creationId xmlns:p14="http://schemas.microsoft.com/office/powerpoint/2010/main" val="270367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5A4E46CA-2711-B3FF-434C-3F6D4211DD22}"/>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56949126-3FCB-7E0A-A6C7-37FA5FAD654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2BF17C7D-DE57-7A58-45FD-4F6E03ABE553}"/>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indent="0">
              <a:buClr>
                <a:schemeClr val="dk1"/>
              </a:buClr>
              <a:buSzPts val="1400"/>
              <a:buNone/>
            </a:pPr>
            <a:r>
              <a:rPr lang="en-GB" b="0" i="0" dirty="0">
                <a:solidFill>
                  <a:srgbClr val="373A3C"/>
                </a:solidFill>
                <a:effectLst/>
                <a:latin typeface="Open Sans" panose="020F0502020204030204" pitchFamily="34" charset="0"/>
              </a:rPr>
              <a:t>PAC (PDF Accessibility Checker) is a free tool for Windows users designed to test PDF/UA (Universal Accessibility) compliance in PDF documents. </a:t>
            </a:r>
          </a:p>
          <a:p>
            <a:pPr marL="0" indent="0">
              <a:buClr>
                <a:schemeClr val="dk1"/>
              </a:buClr>
              <a:buSzPts val="1400"/>
              <a:buNone/>
            </a:pPr>
            <a:endParaRPr lang="en-GB" b="0" i="0" dirty="0">
              <a:solidFill>
                <a:srgbClr val="373A3C"/>
              </a:solidFill>
              <a:effectLst/>
              <a:latin typeface="Open Sans" panose="020F0502020204030204" pitchFamily="34" charset="0"/>
            </a:endParaRPr>
          </a:p>
          <a:p>
            <a:pPr marL="0" indent="0">
              <a:buClr>
                <a:schemeClr val="dk1"/>
              </a:buClr>
              <a:buSzPts val="1400"/>
              <a:buNone/>
            </a:pPr>
            <a:r>
              <a:rPr lang="en-GB" b="0" i="0" dirty="0">
                <a:solidFill>
                  <a:srgbClr val="373A3C"/>
                </a:solidFill>
                <a:effectLst/>
                <a:latin typeface="Open Sans" panose="020F0502020204030204" pitchFamily="34" charset="0"/>
              </a:rPr>
              <a:t>It is more specialized than Adobe Acrobat’s built-in accessibility checker and provides a detailed report on accessibility issues.</a:t>
            </a:r>
            <a:endParaRPr lang="en-GB" sz="1400" dirty="0">
              <a:solidFill>
                <a:schemeClr val="dk1"/>
              </a:solidFill>
            </a:endParaRPr>
          </a:p>
        </p:txBody>
      </p:sp>
    </p:spTree>
    <p:extLst>
      <p:ext uri="{BB962C8B-B14F-4D97-AF65-F5344CB8AC3E}">
        <p14:creationId xmlns:p14="http://schemas.microsoft.com/office/powerpoint/2010/main" val="31087745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EC678F64-76FA-6364-68F8-B0DEB052C5AC}"/>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E073A4CA-0925-330A-5316-A4B20DB3A9B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211B3FFF-3AF4-40EB-7577-0B2FE3888531}"/>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indent="0">
              <a:buClr>
                <a:schemeClr val="dk1"/>
              </a:buClr>
              <a:buSzPts val="1400"/>
              <a:buNone/>
            </a:pPr>
            <a:r>
              <a:rPr lang="en-GB" sz="1400" dirty="0">
                <a:solidFill>
                  <a:schemeClr val="dk1"/>
                </a:solidFill>
              </a:rPr>
              <a:t>Here are just some top tips for you – on this slide we have a dog with a headset and microphone sitting in front of a laptop. </a:t>
            </a:r>
          </a:p>
          <a:p>
            <a:pPr marL="0" indent="0">
              <a:buClr>
                <a:schemeClr val="dk1"/>
              </a:buClr>
              <a:buSzPts val="1400"/>
              <a:buNone/>
            </a:pPr>
            <a:endParaRPr lang="en-GB" sz="1400" dirty="0">
              <a:solidFill>
                <a:schemeClr val="dk1"/>
              </a:solidFill>
            </a:endParaRPr>
          </a:p>
          <a:p>
            <a:pPr marL="0" indent="0">
              <a:buClr>
                <a:schemeClr val="dk1"/>
              </a:buClr>
              <a:buSzPts val="1400"/>
              <a:buNone/>
            </a:pPr>
            <a:r>
              <a:rPr lang="en-GB" sz="1400" dirty="0">
                <a:solidFill>
                  <a:schemeClr val="dk1"/>
                </a:solidFill>
              </a:rPr>
              <a:t>Save your work frequently, as Acrobat is prone to crashing.</a:t>
            </a:r>
          </a:p>
          <a:p>
            <a:pPr marL="0" indent="0">
              <a:buClr>
                <a:schemeClr val="dk1"/>
              </a:buClr>
              <a:buSzPts val="1400"/>
              <a:buNone/>
            </a:pPr>
            <a:endParaRPr lang="en-GB" sz="1400" dirty="0">
              <a:solidFill>
                <a:schemeClr val="dk1"/>
              </a:solidFill>
            </a:endParaRPr>
          </a:p>
          <a:p>
            <a:pPr marL="0" indent="0">
              <a:buClr>
                <a:schemeClr val="dk1"/>
              </a:buClr>
              <a:buSzPts val="1400"/>
              <a:buNone/>
            </a:pPr>
            <a:r>
              <a:rPr lang="en-GB" sz="1400" dirty="0">
                <a:solidFill>
                  <a:schemeClr val="dk1"/>
                </a:solidFill>
              </a:rPr>
              <a:t>Frequently copy your document and save it as a back-up – Acrobat’s Undo function is very limited. </a:t>
            </a:r>
          </a:p>
          <a:p>
            <a:pPr marL="0" indent="0">
              <a:buClr>
                <a:schemeClr val="dk1"/>
              </a:buClr>
              <a:buSzPts val="1400"/>
              <a:buNone/>
            </a:pPr>
            <a:endParaRPr lang="en-GB" sz="1400" dirty="0">
              <a:solidFill>
                <a:schemeClr val="dk1"/>
              </a:solidFill>
            </a:endParaRPr>
          </a:p>
          <a:p>
            <a:pPr marL="0" indent="0">
              <a:buClr>
                <a:schemeClr val="dk1"/>
              </a:buClr>
              <a:buSzPts val="1400"/>
              <a:buNone/>
            </a:pPr>
            <a:r>
              <a:rPr lang="en-GB" sz="1400" dirty="0">
                <a:solidFill>
                  <a:schemeClr val="dk1"/>
                </a:solidFill>
              </a:rPr>
              <a:t>The Revert option in the File menu can be useful to return to the last saved version.</a:t>
            </a:r>
          </a:p>
          <a:p>
            <a:pPr marL="0" indent="0">
              <a:buClr>
                <a:schemeClr val="dk1"/>
              </a:buClr>
              <a:buSzPts val="1400"/>
              <a:buNone/>
            </a:pPr>
            <a:endParaRPr lang="en-GB" sz="1400" dirty="0">
              <a:solidFill>
                <a:schemeClr val="dk1"/>
              </a:solidFill>
            </a:endParaRPr>
          </a:p>
          <a:p>
            <a:pPr marL="0" indent="0">
              <a:buClr>
                <a:schemeClr val="dk1"/>
              </a:buClr>
              <a:buSzPts val="1400"/>
              <a:buNone/>
            </a:pPr>
            <a:r>
              <a:rPr lang="en-GB" sz="1400" dirty="0">
                <a:solidFill>
                  <a:schemeClr val="dk1"/>
                </a:solidFill>
              </a:rPr>
              <a:t>If your original document has visual accessibility errors, you cannot amend these in Acrobat.</a:t>
            </a:r>
          </a:p>
        </p:txBody>
      </p:sp>
    </p:spTree>
    <p:extLst>
      <p:ext uri="{BB962C8B-B14F-4D97-AF65-F5344CB8AC3E}">
        <p14:creationId xmlns:p14="http://schemas.microsoft.com/office/powerpoint/2010/main" val="34323326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B7749E2E-9077-49A4-EE0A-59486CAE708F}"/>
            </a:ext>
          </a:extLst>
        </p:cNvPr>
        <p:cNvGrpSpPr/>
        <p:nvPr/>
      </p:nvGrpSpPr>
      <p:grpSpPr>
        <a:xfrm>
          <a:off x="0" y="0"/>
          <a:ext cx="0" cy="0"/>
          <a:chOff x="0" y="0"/>
          <a:chExt cx="0" cy="0"/>
        </a:xfrm>
      </p:grpSpPr>
      <p:sp>
        <p:nvSpPr>
          <p:cNvPr id="269" name="Google Shape;269;g25f588ec23c_0_459:notes">
            <a:extLst>
              <a:ext uri="{FF2B5EF4-FFF2-40B4-BE49-F238E27FC236}">
                <a16:creationId xmlns:a16="http://schemas.microsoft.com/office/drawing/2014/main" id="{00E03697-E091-C881-EC84-6136F7CAE4D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5f588ec23c_0_459:notes">
            <a:extLst>
              <a:ext uri="{FF2B5EF4-FFF2-40B4-BE49-F238E27FC236}">
                <a16:creationId xmlns:a16="http://schemas.microsoft.com/office/drawing/2014/main" id="{C6B66899-36F7-C0A9-FF32-60265C1DBE96}"/>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indent="0">
              <a:buClr>
                <a:schemeClr val="dk1"/>
              </a:buClr>
              <a:buSzPts val="1400"/>
              <a:buNone/>
            </a:pPr>
            <a:r>
              <a:rPr lang="en-GB" sz="1400" dirty="0">
                <a:solidFill>
                  <a:schemeClr val="dk1"/>
                </a:solidFill>
              </a:rPr>
              <a:t>Read from slide. </a:t>
            </a:r>
          </a:p>
        </p:txBody>
      </p:sp>
    </p:spTree>
    <p:extLst>
      <p:ext uri="{BB962C8B-B14F-4D97-AF65-F5344CB8AC3E}">
        <p14:creationId xmlns:p14="http://schemas.microsoft.com/office/powerpoint/2010/main" val="2045806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Let’s first define what a PDF document actually is. </a:t>
            </a:r>
          </a:p>
        </p:txBody>
      </p:sp>
    </p:spTree>
    <p:extLst>
      <p:ext uri="{BB962C8B-B14F-4D97-AF65-F5344CB8AC3E}">
        <p14:creationId xmlns:p14="http://schemas.microsoft.com/office/powerpoint/2010/main" val="1361301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One last thought to share in case some of our on this call are interested. Myself and a colleague at the Department for Work and Pensions in the UK have recently set up an International Document Accessibility Group (IDA) for short. The aim of the group is bring together professionals from both the public and private sector around the world to talk about document accessibility. We are still getting the group off the ground but feel free to join our LinkedIn community and we will be arranging a group call very soon. </a:t>
            </a:r>
          </a:p>
        </p:txBody>
      </p:sp>
    </p:spTree>
    <p:extLst>
      <p:ext uri="{BB962C8B-B14F-4D97-AF65-F5344CB8AC3E}">
        <p14:creationId xmlns:p14="http://schemas.microsoft.com/office/powerpoint/2010/main" val="23853390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dirty="0">
                <a:latin typeface="Arial"/>
                <a:cs typeface="Arial"/>
              </a:rPr>
              <a:t>Do you have any questions about what we covered today?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Thank you very much for your time!</a:t>
            </a:r>
            <a:r>
              <a:rPr lang="en-US" b="0" dirty="0"/>
              <a:t> </a:t>
            </a:r>
            <a:endParaRPr lang="en-US" dirty="0"/>
          </a:p>
          <a:p>
            <a:endParaRPr lang="en-GB" dirty="0">
              <a:latin typeface="Arial"/>
              <a:cs typeface="Arial"/>
            </a:endParaRPr>
          </a:p>
        </p:txBody>
      </p:sp>
      <p:sp>
        <p:nvSpPr>
          <p:cNvPr id="4" name="Slide Number Placeholder 3"/>
          <p:cNvSpPr>
            <a:spLocks noGrp="1"/>
          </p:cNvSpPr>
          <p:nvPr>
            <p:ph type="sldNum" sz="quarter" idx="5"/>
          </p:nvPr>
        </p:nvSpPr>
        <p:spPr/>
        <p:txBody>
          <a:bodyPr/>
          <a:lstStyle/>
          <a:p>
            <a:fld id="{C43C6570-D22C-4303-B10D-4EAAE356D4C2}" type="slidenum">
              <a:rPr lang="en-GB"/>
              <a:t>42</a:t>
            </a:fld>
            <a:endParaRPr lang="en-GB"/>
          </a:p>
        </p:txBody>
      </p:sp>
    </p:spTree>
    <p:extLst>
      <p:ext uri="{BB962C8B-B14F-4D97-AF65-F5344CB8AC3E}">
        <p14:creationId xmlns:p14="http://schemas.microsoft.com/office/powerpoint/2010/main" val="834477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GB" sz="1100" b="0" i="0" dirty="0">
                <a:solidFill>
                  <a:srgbClr val="333333"/>
                </a:solidFill>
                <a:effectLst/>
                <a:highlight>
                  <a:srgbClr val="FFFFFF"/>
                </a:highlight>
                <a:latin typeface="Lexend"/>
              </a:rPr>
              <a:t>On this slide, we have our first dog picture a brindle dog looking at the camera with one ear poking up as if he is looking for an answer.  </a:t>
            </a:r>
          </a:p>
          <a:p>
            <a:pPr marL="0" indent="0">
              <a:buNone/>
            </a:pPr>
            <a:endParaRPr lang="en-GB" sz="1100" b="0" i="0" dirty="0">
              <a:solidFill>
                <a:srgbClr val="333333"/>
              </a:solidFill>
              <a:effectLst/>
              <a:highlight>
                <a:srgbClr val="FFFFFF"/>
              </a:highlight>
              <a:latin typeface="Lexend"/>
            </a:endParaRPr>
          </a:p>
          <a:p>
            <a:pPr marL="0" indent="0">
              <a:buNone/>
            </a:pPr>
            <a:r>
              <a:rPr lang="en-GB" sz="1100" b="0" i="0" dirty="0">
                <a:solidFill>
                  <a:srgbClr val="333333"/>
                </a:solidFill>
                <a:effectLst/>
                <a:highlight>
                  <a:srgbClr val="FFFFFF"/>
                </a:highlight>
                <a:latin typeface="Lexend"/>
              </a:rPr>
              <a:t>PDF stands for Portable Document format. </a:t>
            </a:r>
          </a:p>
          <a:p>
            <a:pPr marL="0" indent="0">
              <a:buNone/>
            </a:pPr>
            <a:endParaRPr lang="en-GB" sz="1100" b="0" i="0" dirty="0">
              <a:solidFill>
                <a:srgbClr val="333333"/>
              </a:solidFill>
              <a:effectLst/>
              <a:highlight>
                <a:srgbClr val="FFFFFF"/>
              </a:highlight>
              <a:latin typeface="Lexend"/>
            </a:endParaRPr>
          </a:p>
          <a:p>
            <a:pPr marL="0" indent="0">
              <a:buNone/>
            </a:pPr>
            <a:r>
              <a:rPr lang="en-GB" sz="1100" b="0" i="0" dirty="0">
                <a:solidFill>
                  <a:srgbClr val="333333"/>
                </a:solidFill>
                <a:effectLst/>
                <a:highlight>
                  <a:srgbClr val="FFFFFF"/>
                </a:highlight>
                <a:latin typeface="Lexend"/>
              </a:rPr>
              <a:t>It is a universal digital document format that was developed in 1993. It displays documents in a fixed layout ensuring they look the same regardless the device or operating system they might be viewed on. </a:t>
            </a:r>
          </a:p>
          <a:p>
            <a:pPr marL="0" indent="0">
              <a:buNone/>
            </a:pPr>
            <a:endParaRPr lang="en-GB" sz="1100" b="0" i="0" dirty="0">
              <a:solidFill>
                <a:srgbClr val="333333"/>
              </a:solidFill>
              <a:effectLst/>
              <a:highlight>
                <a:srgbClr val="FFFFFF"/>
              </a:highlight>
              <a:latin typeface="Lexend"/>
            </a:endParaRPr>
          </a:p>
          <a:p>
            <a:pPr marL="0" indent="0">
              <a:buNone/>
            </a:pPr>
            <a:endParaRPr lang="en-GB" sz="1100" b="0" i="0" dirty="0">
              <a:solidFill>
                <a:srgbClr val="333333"/>
              </a:solidFill>
              <a:effectLst/>
              <a:highlight>
                <a:srgbClr val="FFFFFF"/>
              </a:highlight>
              <a:latin typeface="Lexend"/>
            </a:endParaRPr>
          </a:p>
        </p:txBody>
      </p:sp>
    </p:spTree>
    <p:extLst>
      <p:ext uri="{BB962C8B-B14F-4D97-AF65-F5344CB8AC3E}">
        <p14:creationId xmlns:p14="http://schemas.microsoft.com/office/powerpoint/2010/main" val="1833483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why are PDFs so misunderstood?</a:t>
            </a:r>
          </a:p>
          <a:p>
            <a:endParaRPr lang="en-US" dirty="0"/>
          </a:p>
          <a:p>
            <a:pPr marL="158750" indent="0">
              <a:buNone/>
            </a:pPr>
            <a:r>
              <a:rPr lang="en-US" dirty="0"/>
              <a:t>There are some myths that I often hear in my organization things like </a:t>
            </a:r>
          </a:p>
          <a:p>
            <a:pPr marL="158750" indent="0">
              <a:buNone/>
            </a:pPr>
            <a:r>
              <a:rPr lang="en-US" dirty="0"/>
              <a:t>READ from slide</a:t>
            </a:r>
          </a:p>
          <a:p>
            <a:pPr marL="158750" indent="0">
              <a:buNone/>
            </a:pPr>
            <a:endParaRPr lang="en-US" dirty="0"/>
          </a:p>
          <a:p>
            <a:pPr marL="158750" indent="0">
              <a:buNone/>
            </a:pPr>
            <a:r>
              <a:rPr lang="en-US" dirty="0"/>
              <a:t>None of these are true and I hope this session today will help you to understand why. </a:t>
            </a:r>
          </a:p>
        </p:txBody>
      </p:sp>
    </p:spTree>
    <p:extLst>
      <p:ext uri="{BB962C8B-B14F-4D97-AF65-F5344CB8AC3E}">
        <p14:creationId xmlns:p14="http://schemas.microsoft.com/office/powerpoint/2010/main" val="3435265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94F16-C8E1-4E91-D28F-38633B001F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1827A4-592B-5A92-135A-C459D4095EB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3813E50-306C-BDFA-F9C8-C6EA198115E8}"/>
              </a:ext>
            </a:extLst>
          </p:cNvPr>
          <p:cNvSpPr>
            <a:spLocks noGrp="1"/>
          </p:cNvSpPr>
          <p:nvPr>
            <p:ph type="body" idx="1"/>
          </p:nvPr>
        </p:nvSpPr>
        <p:spPr/>
        <p:txBody>
          <a:bodyPr/>
          <a:lstStyle/>
          <a:p>
            <a:pPr marL="158750" indent="0">
              <a:buNone/>
            </a:pPr>
            <a:r>
              <a:rPr lang="en-US" dirty="0"/>
              <a:t>However, before we start fixing PDFs…</a:t>
            </a:r>
          </a:p>
        </p:txBody>
      </p:sp>
    </p:spTree>
    <p:extLst>
      <p:ext uri="{BB962C8B-B14F-4D97-AF65-F5344CB8AC3E}">
        <p14:creationId xmlns:p14="http://schemas.microsoft.com/office/powerpoint/2010/main" val="3975568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70A9D-41B5-A573-468E-C98DDEE961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C07093-8D10-ECF3-FC50-D4FCEBCB836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6FE5AE3-67B4-A1F9-2221-6AA5CD7DE106}"/>
              </a:ext>
            </a:extLst>
          </p:cNvPr>
          <p:cNvSpPr>
            <a:spLocks noGrp="1"/>
          </p:cNvSpPr>
          <p:nvPr>
            <p:ph type="body" idx="1"/>
          </p:nvPr>
        </p:nvSpPr>
        <p:spPr/>
        <p:txBody>
          <a:bodyPr/>
          <a:lstStyle/>
          <a:p>
            <a:r>
              <a:rPr lang="en-US" dirty="0"/>
              <a:t>Ask yourself, should this even be a PDF?</a:t>
            </a:r>
          </a:p>
          <a:p>
            <a:endParaRPr lang="en-US" dirty="0"/>
          </a:p>
          <a:p>
            <a:r>
              <a:rPr lang="en-US" dirty="0"/>
              <a:t>To help you decide what the right answer might be ask the following questions:</a:t>
            </a:r>
          </a:p>
          <a:p>
            <a:r>
              <a:rPr lang="en-US" dirty="0"/>
              <a:t>Read from slide</a:t>
            </a:r>
          </a:p>
        </p:txBody>
      </p:sp>
    </p:spTree>
    <p:extLst>
      <p:ext uri="{BB962C8B-B14F-4D97-AF65-F5344CB8AC3E}">
        <p14:creationId xmlns:p14="http://schemas.microsoft.com/office/powerpoint/2010/main" val="1033356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 just want to leave you with this thought before we get practical – </a:t>
            </a:r>
          </a:p>
          <a:p>
            <a:r>
              <a:rPr lang="en-US" dirty="0"/>
              <a:t>Read from slide. </a:t>
            </a:r>
          </a:p>
        </p:txBody>
      </p:sp>
    </p:spTree>
    <p:extLst>
      <p:ext uri="{BB962C8B-B14F-4D97-AF65-F5344CB8AC3E}">
        <p14:creationId xmlns:p14="http://schemas.microsoft.com/office/powerpoint/2010/main" val="460428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cxnSp>
        <p:nvCxnSpPr>
          <p:cNvPr id="26" name="Google Shape;26;p7"/>
          <p:cNvCxnSpPr/>
          <p:nvPr/>
        </p:nvCxnSpPr>
        <p:spPr>
          <a:xfrm>
            <a:off x="4458725" y="1499425"/>
            <a:ext cx="0" cy="2624400"/>
          </a:xfrm>
          <a:prstGeom prst="straightConnector1">
            <a:avLst/>
          </a:prstGeom>
          <a:noFill/>
          <a:ln w="9525" cap="flat" cmpd="sng">
            <a:solidFill>
              <a:srgbClr val="B7B7B7"/>
            </a:solidFill>
            <a:prstDash val="solid"/>
            <a:round/>
            <a:headEnd type="none" w="med" len="med"/>
            <a:tailEnd type="none" w="med" len="med"/>
          </a:ln>
        </p:spPr>
      </p:cxnSp>
      <p:sp>
        <p:nvSpPr>
          <p:cNvPr id="27" name="Google Shape;27;p7"/>
          <p:cNvSpPr txBox="1">
            <a:spLocks noGrp="1"/>
          </p:cNvSpPr>
          <p:nvPr>
            <p:ph type="subTitle" idx="1"/>
          </p:nvPr>
        </p:nvSpPr>
        <p:spPr>
          <a:xfrm>
            <a:off x="630000" y="1520375"/>
            <a:ext cx="3595800" cy="215400"/>
          </a:xfrm>
          <a:prstGeom prst="rect">
            <a:avLst/>
          </a:prstGeom>
        </p:spPr>
        <p:txBody>
          <a:bodyPr spcFirstLastPara="1" wrap="square" lIns="0" tIns="0" rIns="0" bIns="0" anchor="t" anchorCtr="0">
            <a:normAutofit/>
          </a:bodyPr>
          <a:lstStyle>
            <a:lvl1pPr lvl="0" rtl="0">
              <a:spcBef>
                <a:spcPts val="0"/>
              </a:spcBef>
              <a:spcAft>
                <a:spcPts val="0"/>
              </a:spcAft>
              <a:buClr>
                <a:schemeClr val="accent1"/>
              </a:buClr>
              <a:buSzPts val="1800"/>
              <a:buNone/>
              <a:defRPr sz="1800" b="1">
                <a:solidFill>
                  <a:schemeClr val="accent1"/>
                </a:solidFill>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28" name="Google Shape;28;p7"/>
          <p:cNvSpPr txBox="1">
            <a:spLocks noGrp="1"/>
          </p:cNvSpPr>
          <p:nvPr>
            <p:ph type="subTitle" idx="2"/>
          </p:nvPr>
        </p:nvSpPr>
        <p:spPr>
          <a:xfrm>
            <a:off x="4582875" y="1520375"/>
            <a:ext cx="3595800" cy="215400"/>
          </a:xfrm>
          <a:prstGeom prst="rect">
            <a:avLst/>
          </a:prstGeom>
        </p:spPr>
        <p:txBody>
          <a:bodyPr spcFirstLastPara="1" wrap="square" lIns="0" tIns="0" rIns="0" bIns="0" anchor="t" anchorCtr="0">
            <a:normAutofit/>
          </a:bodyPr>
          <a:lstStyle>
            <a:lvl1pPr lvl="0" rtl="0">
              <a:spcBef>
                <a:spcPts val="0"/>
              </a:spcBef>
              <a:spcAft>
                <a:spcPts val="0"/>
              </a:spcAft>
              <a:buClr>
                <a:schemeClr val="accent1"/>
              </a:buClr>
              <a:buSzPts val="1800"/>
              <a:buNone/>
              <a:defRPr sz="1800" b="1">
                <a:solidFill>
                  <a:schemeClr val="accent1"/>
                </a:solidFill>
              </a:defRPr>
            </a:lvl1pPr>
            <a:lvl2pPr lvl="1" rtl="0">
              <a:spcBef>
                <a:spcPts val="0"/>
              </a:spcBef>
              <a:spcAft>
                <a:spcPts val="0"/>
              </a:spcAft>
              <a:buClr>
                <a:schemeClr val="accent1"/>
              </a:buClr>
              <a:buSzPts val="1600"/>
              <a:buNone/>
              <a:defRPr>
                <a:solidFill>
                  <a:schemeClr val="accent1"/>
                </a:solidFill>
              </a:defRPr>
            </a:lvl2pPr>
            <a:lvl3pPr lvl="2" rtl="0">
              <a:spcBef>
                <a:spcPts val="0"/>
              </a:spcBef>
              <a:spcAft>
                <a:spcPts val="0"/>
              </a:spcAft>
              <a:buClr>
                <a:schemeClr val="accent1"/>
              </a:buClr>
              <a:buSzPts val="1500"/>
              <a:buNone/>
              <a:defRPr>
                <a:solidFill>
                  <a:schemeClr val="accent1"/>
                </a:solidFill>
              </a:defRPr>
            </a:lvl3pPr>
            <a:lvl4pPr lvl="3" rtl="0">
              <a:spcBef>
                <a:spcPts val="0"/>
              </a:spcBef>
              <a:spcAft>
                <a:spcPts val="0"/>
              </a:spcAft>
              <a:buClr>
                <a:schemeClr val="accent1"/>
              </a:buClr>
              <a:buSzPts val="1500"/>
              <a:buNone/>
              <a:defRPr sz="1500">
                <a:solidFill>
                  <a:schemeClr val="accent1"/>
                </a:solidFill>
              </a:defRPr>
            </a:lvl4pPr>
            <a:lvl5pPr lvl="4" rtl="0">
              <a:spcBef>
                <a:spcPts val="0"/>
              </a:spcBef>
              <a:spcAft>
                <a:spcPts val="0"/>
              </a:spcAft>
              <a:buClr>
                <a:schemeClr val="accent1"/>
              </a:buClr>
              <a:buSzPts val="1500"/>
              <a:buNone/>
              <a:defRPr sz="1500">
                <a:solidFill>
                  <a:schemeClr val="accent1"/>
                </a:solidFill>
              </a:defRPr>
            </a:lvl5pPr>
            <a:lvl6pPr lvl="5" rtl="0">
              <a:spcBef>
                <a:spcPts val="0"/>
              </a:spcBef>
              <a:spcAft>
                <a:spcPts val="0"/>
              </a:spcAft>
              <a:buClr>
                <a:schemeClr val="accent1"/>
              </a:buClr>
              <a:buSzPts val="1500"/>
              <a:buNone/>
              <a:defRPr sz="1500">
                <a:solidFill>
                  <a:schemeClr val="accent1"/>
                </a:solidFill>
              </a:defRPr>
            </a:lvl6pPr>
            <a:lvl7pPr lvl="6" rtl="0">
              <a:spcBef>
                <a:spcPts val="0"/>
              </a:spcBef>
              <a:spcAft>
                <a:spcPts val="0"/>
              </a:spcAft>
              <a:buClr>
                <a:schemeClr val="accent1"/>
              </a:buClr>
              <a:buSzPts val="1500"/>
              <a:buNone/>
              <a:defRPr sz="1500">
                <a:solidFill>
                  <a:schemeClr val="accent1"/>
                </a:solidFill>
              </a:defRPr>
            </a:lvl7pPr>
            <a:lvl8pPr lvl="7" rtl="0">
              <a:spcBef>
                <a:spcPts val="0"/>
              </a:spcBef>
              <a:spcAft>
                <a:spcPts val="0"/>
              </a:spcAft>
              <a:buClr>
                <a:schemeClr val="accent1"/>
              </a:buClr>
              <a:buSzPts val="1500"/>
              <a:buNone/>
              <a:defRPr sz="1500">
                <a:solidFill>
                  <a:schemeClr val="accent1"/>
                </a:solidFill>
              </a:defRPr>
            </a:lvl8pPr>
            <a:lvl9pPr lvl="8" rtl="0">
              <a:spcBef>
                <a:spcPts val="0"/>
              </a:spcBef>
              <a:spcAft>
                <a:spcPts val="0"/>
              </a:spcAft>
              <a:buClr>
                <a:schemeClr val="accent1"/>
              </a:buClr>
              <a:buSzPts val="1500"/>
              <a:buNone/>
              <a:defRPr sz="1500">
                <a:solidFill>
                  <a:schemeClr val="accent1"/>
                </a:solidFill>
              </a:defRPr>
            </a:lvl9pPr>
          </a:lstStyle>
          <a:p>
            <a:endParaRPr/>
          </a:p>
        </p:txBody>
      </p:sp>
      <p:sp>
        <p:nvSpPr>
          <p:cNvPr id="29" name="Google Shape;29;p7"/>
          <p:cNvSpPr txBox="1">
            <a:spLocks noGrp="1"/>
          </p:cNvSpPr>
          <p:nvPr>
            <p:ph type="body" idx="3"/>
          </p:nvPr>
        </p:nvSpPr>
        <p:spPr>
          <a:xfrm>
            <a:off x="630000" y="1830000"/>
            <a:ext cx="3595800" cy="2294100"/>
          </a:xfrm>
          <a:prstGeom prst="rect">
            <a:avLst/>
          </a:prstGeom>
        </p:spPr>
        <p:txBody>
          <a:bodyPr spcFirstLastPara="1" wrap="square" lIns="0" tIns="0" rIns="0" bIns="0" anchor="t" anchorCtr="0">
            <a:noAutofit/>
          </a:bodyPr>
          <a:lstStyle>
            <a:lvl1pPr marL="457200" lvl="0" indent="-330200" rtl="0">
              <a:spcBef>
                <a:spcPts val="0"/>
              </a:spcBef>
              <a:spcAft>
                <a:spcPts val="0"/>
              </a:spcAft>
              <a:buSzPts val="1600"/>
              <a:buChar char="●"/>
              <a:defRPr/>
            </a:lvl1pPr>
            <a:lvl2pPr marL="914400" lvl="1" indent="-330200" rtl="0">
              <a:spcBef>
                <a:spcPts val="0"/>
              </a:spcBef>
              <a:spcAft>
                <a:spcPts val="0"/>
              </a:spcAft>
              <a:buSzPts val="1600"/>
              <a:buChar char="○"/>
              <a:defRPr/>
            </a:lvl2pPr>
            <a:lvl3pPr marL="1371600" lvl="2" indent="-323850" rtl="0">
              <a:spcBef>
                <a:spcPts val="0"/>
              </a:spcBef>
              <a:spcAft>
                <a:spcPts val="0"/>
              </a:spcAft>
              <a:buSzPts val="1500"/>
              <a:buChar char="■"/>
              <a:defRPr/>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sp>
        <p:nvSpPr>
          <p:cNvPr id="30" name="Google Shape;30;p7"/>
          <p:cNvSpPr txBox="1">
            <a:spLocks noGrp="1"/>
          </p:cNvSpPr>
          <p:nvPr>
            <p:ph type="body" idx="4"/>
          </p:nvPr>
        </p:nvSpPr>
        <p:spPr>
          <a:xfrm>
            <a:off x="4582875" y="1830000"/>
            <a:ext cx="3595800" cy="2294100"/>
          </a:xfrm>
          <a:prstGeom prst="rect">
            <a:avLst/>
          </a:prstGeom>
        </p:spPr>
        <p:txBody>
          <a:bodyPr spcFirstLastPara="1" wrap="square" lIns="0" tIns="0" rIns="0" bIns="0" anchor="t" anchorCtr="0">
            <a:noAutofit/>
          </a:bodyPr>
          <a:lstStyle>
            <a:lvl1pPr marL="457200" lvl="0" indent="-330200" rtl="0">
              <a:spcBef>
                <a:spcPts val="0"/>
              </a:spcBef>
              <a:spcAft>
                <a:spcPts val="0"/>
              </a:spcAft>
              <a:buSzPts val="1600"/>
              <a:buChar char="●"/>
              <a:defRPr/>
            </a:lvl1pPr>
            <a:lvl2pPr marL="914400" lvl="1" indent="-330200" rtl="0">
              <a:spcBef>
                <a:spcPts val="0"/>
              </a:spcBef>
              <a:spcAft>
                <a:spcPts val="0"/>
              </a:spcAft>
              <a:buSzPts val="1600"/>
              <a:buChar char="○"/>
              <a:defRPr/>
            </a:lvl2pPr>
            <a:lvl3pPr marL="1371600" lvl="2" indent="-323850" rtl="0">
              <a:spcBef>
                <a:spcPts val="0"/>
              </a:spcBef>
              <a:spcAft>
                <a:spcPts val="0"/>
              </a:spcAft>
              <a:buSzPts val="1500"/>
              <a:buChar char="■"/>
              <a:defRPr/>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sp>
        <p:nvSpPr>
          <p:cNvPr id="31" name="Google Shape;31;p7"/>
          <p:cNvSpPr txBox="1">
            <a:spLocks noGrp="1"/>
          </p:cNvSpPr>
          <p:nvPr>
            <p:ph type="title"/>
          </p:nvPr>
        </p:nvSpPr>
        <p:spPr>
          <a:xfrm>
            <a:off x="627075" y="579450"/>
            <a:ext cx="8033700" cy="632700"/>
          </a:xfrm>
          <a:prstGeom prst="rect">
            <a:avLst/>
          </a:prstGeom>
        </p:spPr>
        <p:txBody>
          <a:bodyPr spcFirstLastPara="1" wrap="square" lIns="0" tIns="0" rIns="0" bIns="0" anchor="t"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cSld>
  <p:clrMapOvr>
    <a:masterClrMapping/>
  </p:clrMapOvr>
  <p:extLst>
    <p:ext uri="{DCECCB84-F9BA-43D5-87BE-67443E8EF086}">
      <p15:sldGuideLst xmlns:p15="http://schemas.microsoft.com/office/powerpoint/2012/main">
        <p15:guide id="1" orient="horz" pos="2525">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title</a:t>
            </a:r>
            <a:endParaRPr lang="en-GB" dirty="0"/>
          </a:p>
        </p:txBody>
      </p:sp>
    </p:spTree>
    <p:custDataLst>
      <p:tags r:id="rId1"/>
    </p:custDataLst>
    <p:extLst>
      <p:ext uri="{BB962C8B-B14F-4D97-AF65-F5344CB8AC3E}">
        <p14:creationId xmlns:p14="http://schemas.microsoft.com/office/powerpoint/2010/main" val="582034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ection header">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0000" y="1260000"/>
            <a:ext cx="5760000" cy="2139553"/>
          </a:xfrm>
        </p:spPr>
        <p:txBody>
          <a:bodyPr anchor="t" anchorCtr="0">
            <a:normAutofit/>
          </a:bodyPr>
          <a:lstStyle>
            <a:lvl1pPr marL="0" indent="0">
              <a:lnSpc>
                <a:spcPct val="120000"/>
              </a:lnSpc>
              <a:tabLst>
                <a:tab pos="703263" algn="l"/>
              </a:tabLst>
              <a:defRPr sz="4000" baseline="0">
                <a:solidFill>
                  <a:schemeClr val="bg1"/>
                </a:solidFill>
              </a:defRPr>
            </a:lvl1pPr>
          </a:lstStyle>
          <a:p>
            <a:r>
              <a:rPr lang="en-GB"/>
              <a:t>Click to edit Master title style</a:t>
            </a:r>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46DE969-5659-D74A-A17D-61FF2CF0F1B7}" type="slidenum">
              <a:rPr lang="en-US" smtClean="0"/>
              <a:pPr/>
              <a:t>‹#›</a:t>
            </a:fld>
            <a:endParaRPr lang="en-US"/>
          </a:p>
        </p:txBody>
      </p:sp>
    </p:spTree>
    <p:extLst>
      <p:ext uri="{BB962C8B-B14F-4D97-AF65-F5344CB8AC3E}">
        <p14:creationId xmlns:p14="http://schemas.microsoft.com/office/powerpoint/2010/main" val="272143400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large image 2">
  <p:cSld name="Title and large image 2">
    <p:spTree>
      <p:nvGrpSpPr>
        <p:cNvPr id="1" name="Shape 36"/>
        <p:cNvGrpSpPr/>
        <p:nvPr/>
      </p:nvGrpSpPr>
      <p:grpSpPr>
        <a:xfrm>
          <a:off x="0" y="0"/>
          <a:ext cx="0" cy="0"/>
          <a:chOff x="0" y="0"/>
          <a:chExt cx="0" cy="0"/>
        </a:xfrm>
      </p:grpSpPr>
      <p:sp>
        <p:nvSpPr>
          <p:cNvPr id="37" name="Google Shape;37;p9"/>
          <p:cNvSpPr txBox="1">
            <a:spLocks noGrp="1"/>
          </p:cNvSpPr>
          <p:nvPr>
            <p:ph type="title"/>
          </p:nvPr>
        </p:nvSpPr>
        <p:spPr>
          <a:xfrm>
            <a:off x="627075" y="579450"/>
            <a:ext cx="8033700" cy="632700"/>
          </a:xfrm>
          <a:prstGeom prst="rect">
            <a:avLst/>
          </a:prstGeom>
        </p:spPr>
        <p:txBody>
          <a:bodyPr spcFirstLastPara="1" wrap="square" lIns="0" tIns="0" rIns="0" bIns="0" anchor="t"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Tree>
    <p:extLst>
      <p:ext uri="{BB962C8B-B14F-4D97-AF65-F5344CB8AC3E}">
        <p14:creationId xmlns:p14="http://schemas.microsoft.com/office/powerpoint/2010/main" val="2020084323"/>
      </p:ext>
    </p:extLst>
  </p:cSld>
  <p:clrMapOvr>
    <a:masterClrMapping/>
  </p:clrMapOvr>
  <p:extLst>
    <p:ext uri="{DCECCB84-F9BA-43D5-87BE-67443E8EF086}">
      <p15:sldGuideLst xmlns:p15="http://schemas.microsoft.com/office/powerpoint/2012/main">
        <p15:guide id="1" orient="horz" pos="2525">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large image 1">
  <p:cSld name="Title and large image 1">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627075" y="579450"/>
            <a:ext cx="8033700" cy="632700"/>
          </a:xfrm>
          <a:prstGeom prst="rect">
            <a:avLst/>
          </a:prstGeom>
          <a:noFill/>
          <a:ln>
            <a:noFill/>
          </a:ln>
        </p:spPr>
        <p:txBody>
          <a:bodyPr spcFirstLastPara="1" wrap="square" lIns="243800" tIns="243800" rIns="243800" bIns="243800" anchor="t" anchorCtr="0">
            <a:noAutofit/>
          </a:bodyPr>
          <a:lstStyle>
            <a:lvl1pPr lvl="0" algn="l" rtl="0">
              <a:lnSpc>
                <a:spcPct val="90000"/>
              </a:lnSpc>
              <a:spcBef>
                <a:spcPts val="0"/>
              </a:spcBef>
              <a:spcAft>
                <a:spcPts val="0"/>
              </a:spcAft>
              <a:buClr>
                <a:schemeClr val="dk2"/>
              </a:buClr>
              <a:buSzPts val="8000"/>
              <a:buFont typeface="Arial"/>
              <a:buNone/>
              <a:defRPr sz="3000" b="0" i="0">
                <a:latin typeface="Arial"/>
                <a:ea typeface="Arial"/>
                <a:cs typeface="Arial"/>
                <a:sym typeface="Arial"/>
              </a:defRPr>
            </a:lvl1pPr>
            <a:lvl2pPr lvl="1" rtl="0">
              <a:spcBef>
                <a:spcPts val="0"/>
              </a:spcBef>
              <a:spcAft>
                <a:spcPts val="0"/>
              </a:spcAft>
              <a:buSzPts val="8000"/>
              <a:buNone/>
              <a:defRPr sz="3000"/>
            </a:lvl2pPr>
            <a:lvl3pPr lvl="2" rtl="0">
              <a:spcBef>
                <a:spcPts val="0"/>
              </a:spcBef>
              <a:spcAft>
                <a:spcPts val="0"/>
              </a:spcAft>
              <a:buSzPts val="8000"/>
              <a:buNone/>
              <a:defRPr sz="3000"/>
            </a:lvl3pPr>
            <a:lvl4pPr lvl="3" rtl="0">
              <a:spcBef>
                <a:spcPts val="0"/>
              </a:spcBef>
              <a:spcAft>
                <a:spcPts val="0"/>
              </a:spcAft>
              <a:buSzPts val="8000"/>
              <a:buNone/>
              <a:defRPr sz="3000"/>
            </a:lvl4pPr>
            <a:lvl5pPr lvl="4" rtl="0">
              <a:spcBef>
                <a:spcPts val="0"/>
              </a:spcBef>
              <a:spcAft>
                <a:spcPts val="0"/>
              </a:spcAft>
              <a:buSzPts val="8000"/>
              <a:buNone/>
              <a:defRPr sz="3000"/>
            </a:lvl5pPr>
            <a:lvl6pPr lvl="5" rtl="0">
              <a:spcBef>
                <a:spcPts val="0"/>
              </a:spcBef>
              <a:spcAft>
                <a:spcPts val="0"/>
              </a:spcAft>
              <a:buSzPts val="8000"/>
              <a:buNone/>
              <a:defRPr sz="3000"/>
            </a:lvl6pPr>
            <a:lvl7pPr lvl="6" rtl="0">
              <a:spcBef>
                <a:spcPts val="0"/>
              </a:spcBef>
              <a:spcAft>
                <a:spcPts val="0"/>
              </a:spcAft>
              <a:buSzPts val="8000"/>
              <a:buNone/>
              <a:defRPr sz="3000"/>
            </a:lvl7pPr>
            <a:lvl8pPr lvl="7" rtl="0">
              <a:spcBef>
                <a:spcPts val="0"/>
              </a:spcBef>
              <a:spcAft>
                <a:spcPts val="0"/>
              </a:spcAft>
              <a:buSzPts val="8000"/>
              <a:buNone/>
              <a:defRPr sz="3000"/>
            </a:lvl8pPr>
            <a:lvl9pPr lvl="8" rtl="0">
              <a:spcBef>
                <a:spcPts val="0"/>
              </a:spcBef>
              <a:spcAft>
                <a:spcPts val="0"/>
              </a:spcAft>
              <a:buSzPts val="8000"/>
              <a:buNone/>
              <a:defRPr sz="3000"/>
            </a:lvl9pPr>
          </a:lstStyle>
          <a:p>
            <a:endParaRPr/>
          </a:p>
        </p:txBody>
      </p:sp>
    </p:spTree>
    <p:extLst>
      <p:ext uri="{BB962C8B-B14F-4D97-AF65-F5344CB8AC3E}">
        <p14:creationId xmlns:p14="http://schemas.microsoft.com/office/powerpoint/2010/main" val="2316105298"/>
      </p:ext>
    </p:extLst>
  </p:cSld>
  <p:clrMapOvr>
    <a:masterClrMapping/>
  </p:clrMapOvr>
  <p:extLst>
    <p:ext uri="{DCECCB84-F9BA-43D5-87BE-67443E8EF086}">
      <p15:sldGuideLst xmlns:p15="http://schemas.microsoft.com/office/powerpoint/2012/main">
        <p15:guide id="1" orient="horz" pos="6733">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Exercises">
    <p:bg>
      <p:bgPr>
        <a:solidFill>
          <a:srgbClr val="225EBF"/>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bg1"/>
                </a:solidFill>
              </a:defRPr>
            </a:lvl1pPr>
          </a:lstStyle>
          <a:p>
            <a:fld id="{946DE969-5659-D74A-A17D-61FF2CF0F1B7}" type="slidenum">
              <a:rPr lang="en-US" smtClean="0"/>
              <a:pPr/>
              <a:t>‹#›</a:t>
            </a:fld>
            <a:endParaRPr lang="en-US"/>
          </a:p>
        </p:txBody>
      </p:sp>
      <p:sp>
        <p:nvSpPr>
          <p:cNvPr id="3" name="Title 1">
            <a:extLst>
              <a:ext uri="{FF2B5EF4-FFF2-40B4-BE49-F238E27FC236}">
                <a16:creationId xmlns:a16="http://schemas.microsoft.com/office/drawing/2014/main" id="{DB7D24D1-C922-E649-A414-2D1B2455FB54}"/>
              </a:ext>
            </a:extLst>
          </p:cNvPr>
          <p:cNvSpPr>
            <a:spLocks noGrp="1"/>
          </p:cNvSpPr>
          <p:nvPr>
            <p:ph type="title"/>
          </p:nvPr>
        </p:nvSpPr>
        <p:spPr>
          <a:xfrm>
            <a:off x="540000" y="475012"/>
            <a:ext cx="7886700" cy="525543"/>
          </a:xfrm>
        </p:spPr>
        <p:txBody>
          <a:bodyPr anchor="t" anchorCtr="0">
            <a:noAutofit/>
          </a:bodyPr>
          <a:lstStyle>
            <a:lvl1pPr>
              <a:lnSpc>
                <a:spcPct val="110000"/>
              </a:lnSpc>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468124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nformation full width" type="obj">
  <p:cSld name="OBJECT">
    <p:bg>
      <p:bgPr>
        <a:solidFill>
          <a:srgbClr val="DADADA"/>
        </a:solidFill>
        <a:effectLst/>
      </p:bgPr>
    </p:bg>
    <p:spTree>
      <p:nvGrpSpPr>
        <p:cNvPr id="1" name="Shape 49"/>
        <p:cNvGrpSpPr/>
        <p:nvPr/>
      </p:nvGrpSpPr>
      <p:grpSpPr>
        <a:xfrm>
          <a:off x="0" y="0"/>
          <a:ext cx="0" cy="0"/>
          <a:chOff x="0" y="0"/>
          <a:chExt cx="0" cy="0"/>
        </a:xfrm>
      </p:grpSpPr>
      <p:sp>
        <p:nvSpPr>
          <p:cNvPr id="50" name="Google Shape;50;p13"/>
          <p:cNvSpPr txBox="1">
            <a:spLocks noGrp="1"/>
          </p:cNvSpPr>
          <p:nvPr>
            <p:ph type="title"/>
          </p:nvPr>
        </p:nvSpPr>
        <p:spPr>
          <a:xfrm>
            <a:off x="360000" y="346033"/>
            <a:ext cx="7886700" cy="640500"/>
          </a:xfrm>
          <a:prstGeom prst="rect">
            <a:avLst/>
          </a:prstGeom>
          <a:noFill/>
          <a:ln>
            <a:noFill/>
          </a:ln>
        </p:spPr>
        <p:txBody>
          <a:bodyPr spcFirstLastPara="1" wrap="square" lIns="0" tIns="0" rIns="0" bIns="0" anchor="ctr" anchorCtr="0">
            <a:normAutofit/>
          </a:bodyPr>
          <a:lstStyle>
            <a:lvl1pPr lvl="0" algn="l" rtl="0">
              <a:lnSpc>
                <a:spcPct val="90000"/>
              </a:lnSpc>
              <a:spcBef>
                <a:spcPts val="0"/>
              </a:spcBef>
              <a:spcAft>
                <a:spcPts val="0"/>
              </a:spcAft>
              <a:buClr>
                <a:schemeClr val="dk2"/>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1" name="Google Shape;51;p13"/>
          <p:cNvSpPr txBox="1">
            <a:spLocks noGrp="1"/>
          </p:cNvSpPr>
          <p:nvPr>
            <p:ph type="body" idx="1"/>
          </p:nvPr>
        </p:nvSpPr>
        <p:spPr>
          <a:xfrm>
            <a:off x="360000" y="1203158"/>
            <a:ext cx="5808300" cy="3651300"/>
          </a:xfrm>
          <a:prstGeom prst="rect">
            <a:avLst/>
          </a:prstGeom>
          <a:noFill/>
          <a:ln>
            <a:noFill/>
          </a:ln>
        </p:spPr>
        <p:txBody>
          <a:bodyPr spcFirstLastPara="1" wrap="square" lIns="91425" tIns="45700" rIns="91425" bIns="45700" anchor="t" anchorCtr="0">
            <a:normAutofit/>
          </a:bodyPr>
          <a:lstStyle>
            <a:lvl1pPr marL="114300" lvl="0" indent="0" algn="l" rtl="0">
              <a:lnSpc>
                <a:spcPct val="120000"/>
              </a:lnSpc>
              <a:spcBef>
                <a:spcPts val="0"/>
              </a:spcBef>
              <a:spcAft>
                <a:spcPts val="0"/>
              </a:spcAft>
              <a:buClr>
                <a:schemeClr val="dk2"/>
              </a:buClr>
              <a:buSzPts val="1800"/>
              <a:buNone/>
              <a:defRPr sz="2400">
                <a:solidFill>
                  <a:srgbClr val="000000"/>
                </a:solidFill>
              </a:defRPr>
            </a:lvl1pPr>
            <a:lvl2pPr marL="914400" lvl="1" indent="-342900" algn="l" rtl="0">
              <a:lnSpc>
                <a:spcPct val="90000"/>
              </a:lnSpc>
              <a:spcBef>
                <a:spcPts val="600"/>
              </a:spcBef>
              <a:spcAft>
                <a:spcPts val="0"/>
              </a:spcAft>
              <a:buClr>
                <a:schemeClr val="dk2"/>
              </a:buClr>
              <a:buSzPts val="1800"/>
              <a:buChar char="○"/>
              <a:defRPr/>
            </a:lvl2pPr>
            <a:lvl3pPr marL="1371600" lvl="2" indent="-342900" algn="l" rtl="0">
              <a:lnSpc>
                <a:spcPct val="90000"/>
              </a:lnSpc>
              <a:spcBef>
                <a:spcPts val="1200"/>
              </a:spcBef>
              <a:spcAft>
                <a:spcPts val="0"/>
              </a:spcAft>
              <a:buClr>
                <a:schemeClr val="dk2"/>
              </a:buClr>
              <a:buSzPts val="1800"/>
              <a:buChar char="■"/>
              <a:defRPr/>
            </a:lvl3pPr>
            <a:lvl4pPr marL="1828800" lvl="3" indent="-342900" algn="l" rtl="0">
              <a:lnSpc>
                <a:spcPct val="90000"/>
              </a:lnSpc>
              <a:spcBef>
                <a:spcPts val="1200"/>
              </a:spcBef>
              <a:spcAft>
                <a:spcPts val="0"/>
              </a:spcAft>
              <a:buClr>
                <a:schemeClr val="dk2"/>
              </a:buClr>
              <a:buSzPts val="1800"/>
              <a:buChar char="●"/>
              <a:defRPr/>
            </a:lvl4pPr>
            <a:lvl5pPr marL="2286000" lvl="4" indent="-342900" algn="l" rtl="0">
              <a:lnSpc>
                <a:spcPct val="90000"/>
              </a:lnSpc>
              <a:spcBef>
                <a:spcPts val="1200"/>
              </a:spcBef>
              <a:spcAft>
                <a:spcPts val="0"/>
              </a:spcAft>
              <a:buClr>
                <a:schemeClr val="dk2"/>
              </a:buClr>
              <a:buSzPts val="1800"/>
              <a:buChar char="○"/>
              <a:defRPr/>
            </a:lvl5pPr>
            <a:lvl6pPr marL="2743200" lvl="5" indent="-342900" algn="l" rtl="0">
              <a:lnSpc>
                <a:spcPct val="90000"/>
              </a:lnSpc>
              <a:spcBef>
                <a:spcPts val="1200"/>
              </a:spcBef>
              <a:spcAft>
                <a:spcPts val="0"/>
              </a:spcAft>
              <a:buClr>
                <a:schemeClr val="dk1"/>
              </a:buClr>
              <a:buSzPts val="1800"/>
              <a:buChar char="■"/>
              <a:defRPr/>
            </a:lvl6pPr>
            <a:lvl7pPr marL="3200400" lvl="6" indent="-342900" algn="l" rtl="0">
              <a:lnSpc>
                <a:spcPct val="90000"/>
              </a:lnSpc>
              <a:spcBef>
                <a:spcPts val="1200"/>
              </a:spcBef>
              <a:spcAft>
                <a:spcPts val="0"/>
              </a:spcAft>
              <a:buClr>
                <a:schemeClr val="dk1"/>
              </a:buClr>
              <a:buSzPts val="1800"/>
              <a:buChar char="●"/>
              <a:defRPr/>
            </a:lvl7pPr>
            <a:lvl8pPr marL="3657600" lvl="7" indent="-342900" algn="l" rtl="0">
              <a:lnSpc>
                <a:spcPct val="90000"/>
              </a:lnSpc>
              <a:spcBef>
                <a:spcPts val="1200"/>
              </a:spcBef>
              <a:spcAft>
                <a:spcPts val="0"/>
              </a:spcAft>
              <a:buClr>
                <a:schemeClr val="dk1"/>
              </a:buClr>
              <a:buSzPts val="1800"/>
              <a:buChar char="○"/>
              <a:defRPr/>
            </a:lvl8pPr>
            <a:lvl9pPr marL="4114800" lvl="8" indent="-342900" algn="l" rtl="0">
              <a:lnSpc>
                <a:spcPct val="90000"/>
              </a:lnSpc>
              <a:spcBef>
                <a:spcPts val="1200"/>
              </a:spcBef>
              <a:spcAft>
                <a:spcPts val="1200"/>
              </a:spcAft>
              <a:buClr>
                <a:schemeClr val="dk1"/>
              </a:buClr>
              <a:buSzPts val="1800"/>
              <a:buChar char="■"/>
              <a:defRPr/>
            </a:lvl9pPr>
          </a:lstStyle>
          <a:p>
            <a:endParaRPr/>
          </a:p>
        </p:txBody>
      </p:sp>
      <p:sp>
        <p:nvSpPr>
          <p:cNvPr id="52" name="Google Shape;52;p13"/>
          <p:cNvSpPr txBox="1">
            <a:spLocks noGrp="1"/>
          </p:cNvSpPr>
          <p:nvPr>
            <p:ph type="sldNum" idx="12"/>
          </p:nvPr>
        </p:nvSpPr>
        <p:spPr>
          <a:xfrm>
            <a:off x="8461208" y="4854491"/>
            <a:ext cx="6828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2 2">
  <p:cSld name="Content slide 2 2">
    <p:bg>
      <p:bgPr>
        <a:solidFill>
          <a:srgbClr val="FBF9F6"/>
        </a:solidFill>
        <a:effectLst/>
      </p:bgPr>
    </p:bg>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311700" y="380281"/>
            <a:ext cx="8520600" cy="572700"/>
          </a:xfrm>
          <a:prstGeom prst="rect">
            <a:avLst/>
          </a:prstGeom>
          <a:noFill/>
          <a:ln>
            <a:noFill/>
          </a:ln>
        </p:spPr>
        <p:txBody>
          <a:bodyPr spcFirstLastPara="1" wrap="square" lIns="243800" tIns="243800" rIns="243800" bIns="243800" anchor="t" anchorCtr="0">
            <a:noAutofit/>
          </a:bodyPr>
          <a:lstStyle>
            <a:lvl1pPr lvl="0" algn="l" rtl="0">
              <a:lnSpc>
                <a:spcPct val="100000"/>
              </a:lnSpc>
              <a:spcBef>
                <a:spcPts val="0"/>
              </a:spcBef>
              <a:spcAft>
                <a:spcPts val="0"/>
              </a:spcAft>
              <a:buClr>
                <a:schemeClr val="dk2"/>
              </a:buClr>
              <a:buSzPts val="4800"/>
              <a:buFont typeface="Helvetica Neue"/>
              <a:buNone/>
              <a:defRPr sz="2700" b="0" i="0">
                <a:latin typeface="Arial"/>
                <a:ea typeface="Arial"/>
                <a:cs typeface="Arial"/>
                <a:sym typeface="Arial"/>
              </a:defRPr>
            </a:lvl1pPr>
            <a:lvl2pPr lvl="1" algn="l" rtl="0">
              <a:lnSpc>
                <a:spcPct val="100000"/>
              </a:lnSpc>
              <a:spcBef>
                <a:spcPts val="0"/>
              </a:spcBef>
              <a:spcAft>
                <a:spcPts val="0"/>
              </a:spcAft>
              <a:buClr>
                <a:srgbClr val="01000E"/>
              </a:buClr>
              <a:buSzPts val="4800"/>
              <a:buNone/>
              <a:defRPr sz="1800">
                <a:solidFill>
                  <a:srgbClr val="01000E"/>
                </a:solidFill>
              </a:defRPr>
            </a:lvl2pPr>
            <a:lvl3pPr lvl="2" algn="l" rtl="0">
              <a:lnSpc>
                <a:spcPct val="100000"/>
              </a:lnSpc>
              <a:spcBef>
                <a:spcPts val="0"/>
              </a:spcBef>
              <a:spcAft>
                <a:spcPts val="0"/>
              </a:spcAft>
              <a:buClr>
                <a:srgbClr val="01000E"/>
              </a:buClr>
              <a:buSzPts val="4800"/>
              <a:buNone/>
              <a:defRPr sz="1800">
                <a:solidFill>
                  <a:srgbClr val="01000E"/>
                </a:solidFill>
              </a:defRPr>
            </a:lvl3pPr>
            <a:lvl4pPr lvl="3" algn="l" rtl="0">
              <a:lnSpc>
                <a:spcPct val="100000"/>
              </a:lnSpc>
              <a:spcBef>
                <a:spcPts val="0"/>
              </a:spcBef>
              <a:spcAft>
                <a:spcPts val="0"/>
              </a:spcAft>
              <a:buClr>
                <a:srgbClr val="01000E"/>
              </a:buClr>
              <a:buSzPts val="4800"/>
              <a:buNone/>
              <a:defRPr sz="1800">
                <a:solidFill>
                  <a:srgbClr val="01000E"/>
                </a:solidFill>
              </a:defRPr>
            </a:lvl4pPr>
            <a:lvl5pPr lvl="4" algn="l" rtl="0">
              <a:lnSpc>
                <a:spcPct val="100000"/>
              </a:lnSpc>
              <a:spcBef>
                <a:spcPts val="0"/>
              </a:spcBef>
              <a:spcAft>
                <a:spcPts val="0"/>
              </a:spcAft>
              <a:buClr>
                <a:srgbClr val="01000E"/>
              </a:buClr>
              <a:buSzPts val="4800"/>
              <a:buNone/>
              <a:defRPr sz="1800">
                <a:solidFill>
                  <a:srgbClr val="01000E"/>
                </a:solidFill>
              </a:defRPr>
            </a:lvl5pPr>
            <a:lvl6pPr lvl="5" algn="l" rtl="0">
              <a:lnSpc>
                <a:spcPct val="100000"/>
              </a:lnSpc>
              <a:spcBef>
                <a:spcPts val="0"/>
              </a:spcBef>
              <a:spcAft>
                <a:spcPts val="0"/>
              </a:spcAft>
              <a:buClr>
                <a:srgbClr val="01000E"/>
              </a:buClr>
              <a:buSzPts val="4800"/>
              <a:buNone/>
              <a:defRPr sz="1800">
                <a:solidFill>
                  <a:srgbClr val="01000E"/>
                </a:solidFill>
              </a:defRPr>
            </a:lvl6pPr>
            <a:lvl7pPr lvl="6" algn="l" rtl="0">
              <a:lnSpc>
                <a:spcPct val="100000"/>
              </a:lnSpc>
              <a:spcBef>
                <a:spcPts val="0"/>
              </a:spcBef>
              <a:spcAft>
                <a:spcPts val="0"/>
              </a:spcAft>
              <a:buClr>
                <a:srgbClr val="01000E"/>
              </a:buClr>
              <a:buSzPts val="4800"/>
              <a:buNone/>
              <a:defRPr sz="1800">
                <a:solidFill>
                  <a:srgbClr val="01000E"/>
                </a:solidFill>
              </a:defRPr>
            </a:lvl7pPr>
            <a:lvl8pPr lvl="7" algn="l" rtl="0">
              <a:lnSpc>
                <a:spcPct val="100000"/>
              </a:lnSpc>
              <a:spcBef>
                <a:spcPts val="0"/>
              </a:spcBef>
              <a:spcAft>
                <a:spcPts val="0"/>
              </a:spcAft>
              <a:buClr>
                <a:srgbClr val="01000E"/>
              </a:buClr>
              <a:buSzPts val="4800"/>
              <a:buNone/>
              <a:defRPr sz="1800">
                <a:solidFill>
                  <a:srgbClr val="01000E"/>
                </a:solidFill>
              </a:defRPr>
            </a:lvl8pPr>
            <a:lvl9pPr lvl="8" algn="l" rtl="0">
              <a:lnSpc>
                <a:spcPct val="100000"/>
              </a:lnSpc>
              <a:spcBef>
                <a:spcPts val="0"/>
              </a:spcBef>
              <a:spcAft>
                <a:spcPts val="0"/>
              </a:spcAft>
              <a:buClr>
                <a:srgbClr val="01000E"/>
              </a:buClr>
              <a:buSzPts val="4800"/>
              <a:buNone/>
              <a:defRPr sz="1800">
                <a:solidFill>
                  <a:srgbClr val="01000E"/>
                </a:solidFill>
              </a:defRPr>
            </a:lvl9pPr>
          </a:lstStyle>
          <a:p>
            <a:endParaRPr/>
          </a:p>
        </p:txBody>
      </p:sp>
      <p:cxnSp>
        <p:nvCxnSpPr>
          <p:cNvPr id="56" name="Google Shape;56;p14"/>
          <p:cNvCxnSpPr/>
          <p:nvPr/>
        </p:nvCxnSpPr>
        <p:spPr>
          <a:xfrm>
            <a:off x="373792" y="347332"/>
            <a:ext cx="8370000" cy="0"/>
          </a:xfrm>
          <a:prstGeom prst="straightConnector1">
            <a:avLst/>
          </a:prstGeom>
          <a:noFill/>
          <a:ln w="28575" cap="flat" cmpd="sng">
            <a:solidFill>
              <a:srgbClr val="220051"/>
            </a:solidFill>
            <a:prstDash val="solid"/>
            <a:round/>
            <a:headEnd type="none" w="sm" len="sm"/>
            <a:tailEnd type="none" w="sm" len="sm"/>
          </a:ln>
        </p:spPr>
      </p:cxnSp>
      <p:sp>
        <p:nvSpPr>
          <p:cNvPr id="57" name="Google Shape;57;p14"/>
          <p:cNvSpPr txBox="1">
            <a:spLocks noGrp="1"/>
          </p:cNvSpPr>
          <p:nvPr>
            <p:ph type="body" idx="1"/>
          </p:nvPr>
        </p:nvSpPr>
        <p:spPr>
          <a:xfrm>
            <a:off x="438525" y="1101440"/>
            <a:ext cx="3981000" cy="2928900"/>
          </a:xfrm>
          <a:prstGeom prst="rect">
            <a:avLst/>
          </a:prstGeom>
          <a:noFill/>
          <a:ln>
            <a:noFill/>
          </a:ln>
        </p:spPr>
        <p:txBody>
          <a:bodyPr spcFirstLastPara="1" wrap="square" lIns="91425" tIns="91425" rIns="91425" bIns="91425" anchor="t" anchorCtr="0">
            <a:noAutofit/>
          </a:bodyPr>
          <a:lstStyle>
            <a:lvl1pPr marL="457200" marR="0" lvl="0" indent="-457200" algn="l" rtl="0">
              <a:lnSpc>
                <a:spcPct val="115000"/>
              </a:lnSpc>
              <a:spcBef>
                <a:spcPts val="375"/>
              </a:spcBef>
              <a:spcAft>
                <a:spcPts val="0"/>
              </a:spcAft>
              <a:buClr>
                <a:srgbClr val="220051"/>
              </a:buClr>
              <a:buSzPts val="3600"/>
              <a:buFont typeface="Helvetica Neue"/>
              <a:buChar char="●"/>
              <a:defRPr sz="2250" b="0" i="0" u="none" strike="noStrike" cap="none">
                <a:solidFill>
                  <a:srgbClr val="220051"/>
                </a:solidFill>
                <a:latin typeface="Arial"/>
                <a:ea typeface="Arial"/>
                <a:cs typeface="Arial"/>
                <a:sym typeface="Arial"/>
              </a:defRPr>
            </a:lvl1pPr>
            <a:lvl2pPr marL="914400" marR="0" lvl="1" indent="-457200" algn="l" rtl="0">
              <a:lnSpc>
                <a:spcPct val="115000"/>
              </a:lnSpc>
              <a:spcBef>
                <a:spcPts val="375"/>
              </a:spcBef>
              <a:spcAft>
                <a:spcPts val="0"/>
              </a:spcAft>
              <a:buClr>
                <a:srgbClr val="220051"/>
              </a:buClr>
              <a:buSzPts val="3600"/>
              <a:buFont typeface="Helvetica Neue"/>
              <a:buChar char="○"/>
              <a:defRPr sz="1350" b="0" i="0" u="none" strike="noStrike" cap="none">
                <a:solidFill>
                  <a:srgbClr val="220051"/>
                </a:solidFill>
                <a:latin typeface="Helvetica Neue"/>
                <a:ea typeface="Helvetica Neue"/>
                <a:cs typeface="Helvetica Neue"/>
                <a:sym typeface="Helvetica Neue"/>
              </a:defRPr>
            </a:lvl2pPr>
            <a:lvl3pPr marL="1371600" marR="0" lvl="2" indent="-457200" algn="l" rtl="0">
              <a:lnSpc>
                <a:spcPct val="115000"/>
              </a:lnSpc>
              <a:spcBef>
                <a:spcPts val="375"/>
              </a:spcBef>
              <a:spcAft>
                <a:spcPts val="0"/>
              </a:spcAft>
              <a:buClr>
                <a:srgbClr val="220051"/>
              </a:buClr>
              <a:buSzPts val="3600"/>
              <a:buFont typeface="Helvetica Neue"/>
              <a:buChar char="■"/>
              <a:defRPr sz="1350" b="0" i="0" u="none" strike="noStrike" cap="none">
                <a:solidFill>
                  <a:srgbClr val="220051"/>
                </a:solidFill>
                <a:latin typeface="Helvetica Neue"/>
                <a:ea typeface="Helvetica Neue"/>
                <a:cs typeface="Helvetica Neue"/>
                <a:sym typeface="Helvetica Neue"/>
              </a:defRPr>
            </a:lvl3pPr>
            <a:lvl4pPr marL="1828800" marR="0" lvl="3" indent="-457200" algn="l" rtl="0">
              <a:lnSpc>
                <a:spcPct val="115000"/>
              </a:lnSpc>
              <a:spcBef>
                <a:spcPts val="375"/>
              </a:spcBef>
              <a:spcAft>
                <a:spcPts val="0"/>
              </a:spcAft>
              <a:buClr>
                <a:srgbClr val="220051"/>
              </a:buClr>
              <a:buSzPts val="3600"/>
              <a:buFont typeface="Helvetica Neue"/>
              <a:buChar char="●"/>
              <a:defRPr sz="1350" b="0" i="0" u="none" strike="noStrike" cap="none">
                <a:solidFill>
                  <a:srgbClr val="220051"/>
                </a:solidFill>
                <a:latin typeface="Helvetica Neue"/>
                <a:ea typeface="Helvetica Neue"/>
                <a:cs typeface="Helvetica Neue"/>
                <a:sym typeface="Helvetica Neue"/>
              </a:defRPr>
            </a:lvl4pPr>
            <a:lvl5pPr marL="2286000" marR="0" lvl="4" indent="-457200" algn="l" rtl="0">
              <a:lnSpc>
                <a:spcPct val="115000"/>
              </a:lnSpc>
              <a:spcBef>
                <a:spcPts val="375"/>
              </a:spcBef>
              <a:spcAft>
                <a:spcPts val="0"/>
              </a:spcAft>
              <a:buClr>
                <a:srgbClr val="220051"/>
              </a:buClr>
              <a:buSzPts val="3600"/>
              <a:buFont typeface="Helvetica Neue"/>
              <a:buChar char="○"/>
              <a:defRPr sz="1350" b="0" i="0" u="none" strike="noStrike" cap="none">
                <a:solidFill>
                  <a:srgbClr val="220051"/>
                </a:solidFill>
                <a:latin typeface="Helvetica Neue"/>
                <a:ea typeface="Helvetica Neue"/>
                <a:cs typeface="Helvetica Neue"/>
                <a:sym typeface="Helvetica Neue"/>
              </a:defRPr>
            </a:lvl5pPr>
            <a:lvl6pPr marL="2743200" marR="0" lvl="5" indent="-457200" algn="l" rtl="0">
              <a:lnSpc>
                <a:spcPct val="115000"/>
              </a:lnSpc>
              <a:spcBef>
                <a:spcPts val="375"/>
              </a:spcBef>
              <a:spcAft>
                <a:spcPts val="0"/>
              </a:spcAft>
              <a:buClr>
                <a:srgbClr val="220051"/>
              </a:buClr>
              <a:buSzPts val="3600"/>
              <a:buFont typeface="Helvetica Neue"/>
              <a:buChar char="■"/>
              <a:defRPr sz="1350" b="0" i="0" u="none" strike="noStrike" cap="none">
                <a:solidFill>
                  <a:srgbClr val="220051"/>
                </a:solidFill>
                <a:latin typeface="Helvetica Neue"/>
                <a:ea typeface="Helvetica Neue"/>
                <a:cs typeface="Helvetica Neue"/>
                <a:sym typeface="Helvetica Neue"/>
              </a:defRPr>
            </a:lvl6pPr>
            <a:lvl7pPr marL="3200400" marR="0" lvl="6" indent="-457200" algn="l" rtl="0">
              <a:lnSpc>
                <a:spcPct val="115000"/>
              </a:lnSpc>
              <a:spcBef>
                <a:spcPts val="375"/>
              </a:spcBef>
              <a:spcAft>
                <a:spcPts val="0"/>
              </a:spcAft>
              <a:buClr>
                <a:srgbClr val="220051"/>
              </a:buClr>
              <a:buSzPts val="3600"/>
              <a:buFont typeface="Helvetica Neue"/>
              <a:buChar char="●"/>
              <a:defRPr sz="1350" b="0" i="0" u="none" strike="noStrike" cap="none">
                <a:solidFill>
                  <a:srgbClr val="220051"/>
                </a:solidFill>
                <a:latin typeface="Helvetica Neue"/>
                <a:ea typeface="Helvetica Neue"/>
                <a:cs typeface="Helvetica Neue"/>
                <a:sym typeface="Helvetica Neue"/>
              </a:defRPr>
            </a:lvl7pPr>
            <a:lvl8pPr marL="3657600" marR="0" lvl="7" indent="-457200" algn="l" rtl="0">
              <a:lnSpc>
                <a:spcPct val="115000"/>
              </a:lnSpc>
              <a:spcBef>
                <a:spcPts val="375"/>
              </a:spcBef>
              <a:spcAft>
                <a:spcPts val="0"/>
              </a:spcAft>
              <a:buClr>
                <a:srgbClr val="220051"/>
              </a:buClr>
              <a:buSzPts val="3600"/>
              <a:buFont typeface="Helvetica Neue"/>
              <a:buChar char="○"/>
              <a:defRPr sz="1350" b="0" i="0" u="none" strike="noStrike" cap="none">
                <a:solidFill>
                  <a:srgbClr val="220051"/>
                </a:solidFill>
                <a:latin typeface="Helvetica Neue"/>
                <a:ea typeface="Helvetica Neue"/>
                <a:cs typeface="Helvetica Neue"/>
                <a:sym typeface="Helvetica Neue"/>
              </a:defRPr>
            </a:lvl8pPr>
            <a:lvl9pPr marL="4114800" marR="0" lvl="8" indent="-457200" algn="l" rtl="0">
              <a:lnSpc>
                <a:spcPct val="115000"/>
              </a:lnSpc>
              <a:spcBef>
                <a:spcPts val="375"/>
              </a:spcBef>
              <a:spcAft>
                <a:spcPts val="0"/>
              </a:spcAft>
              <a:buClr>
                <a:srgbClr val="220051"/>
              </a:buClr>
              <a:buSzPts val="3600"/>
              <a:buFont typeface="Helvetica Neue"/>
              <a:buChar char="■"/>
              <a:defRPr sz="1350" b="0" i="0" u="none" strike="noStrike" cap="none">
                <a:solidFill>
                  <a:srgbClr val="220051"/>
                </a:solidFill>
                <a:latin typeface="Helvetica Neue"/>
                <a:ea typeface="Helvetica Neue"/>
                <a:cs typeface="Helvetica Neue"/>
                <a:sym typeface="Helvetica Neue"/>
              </a:defRPr>
            </a:lvl9pPr>
          </a:lstStyle>
          <a:p>
            <a:endParaRPr/>
          </a:p>
        </p:txBody>
      </p:sp>
      <p:sp>
        <p:nvSpPr>
          <p:cNvPr id="58" name="Google Shape;58;p14"/>
          <p:cNvSpPr txBox="1">
            <a:spLocks noGrp="1"/>
          </p:cNvSpPr>
          <p:nvPr>
            <p:ph type="body" idx="2"/>
          </p:nvPr>
        </p:nvSpPr>
        <p:spPr>
          <a:xfrm>
            <a:off x="4762886" y="1101440"/>
            <a:ext cx="3981000" cy="2928900"/>
          </a:xfrm>
          <a:prstGeom prst="rect">
            <a:avLst/>
          </a:prstGeom>
          <a:noFill/>
          <a:ln>
            <a:noFill/>
          </a:ln>
        </p:spPr>
        <p:txBody>
          <a:bodyPr spcFirstLastPara="1" wrap="square" lIns="91425" tIns="91425" rIns="91425" bIns="91425" anchor="t" anchorCtr="0">
            <a:noAutofit/>
          </a:bodyPr>
          <a:lstStyle>
            <a:lvl1pPr marL="457200" marR="0" lvl="0" indent="-457200" algn="l" rtl="0">
              <a:lnSpc>
                <a:spcPct val="115000"/>
              </a:lnSpc>
              <a:spcBef>
                <a:spcPts val="375"/>
              </a:spcBef>
              <a:spcAft>
                <a:spcPts val="0"/>
              </a:spcAft>
              <a:buClr>
                <a:srgbClr val="220051"/>
              </a:buClr>
              <a:buSzPts val="3600"/>
              <a:buFont typeface="Helvetica Neue"/>
              <a:buChar char="●"/>
              <a:defRPr sz="2250" b="0" i="0" u="none" strike="noStrike" cap="none">
                <a:solidFill>
                  <a:srgbClr val="220051"/>
                </a:solidFill>
                <a:latin typeface="Arial"/>
                <a:ea typeface="Arial"/>
                <a:cs typeface="Arial"/>
                <a:sym typeface="Arial"/>
              </a:defRPr>
            </a:lvl1pPr>
            <a:lvl2pPr marL="914400" marR="0" lvl="1" indent="-457200" algn="l" rtl="0">
              <a:lnSpc>
                <a:spcPct val="115000"/>
              </a:lnSpc>
              <a:spcBef>
                <a:spcPts val="375"/>
              </a:spcBef>
              <a:spcAft>
                <a:spcPts val="0"/>
              </a:spcAft>
              <a:buClr>
                <a:srgbClr val="220051"/>
              </a:buClr>
              <a:buSzPts val="3600"/>
              <a:buFont typeface="Helvetica Neue"/>
              <a:buChar char="○"/>
              <a:defRPr sz="1350" b="0" i="0" u="none" strike="noStrike" cap="none">
                <a:solidFill>
                  <a:srgbClr val="220051"/>
                </a:solidFill>
                <a:latin typeface="Helvetica Neue"/>
                <a:ea typeface="Helvetica Neue"/>
                <a:cs typeface="Helvetica Neue"/>
                <a:sym typeface="Helvetica Neue"/>
              </a:defRPr>
            </a:lvl2pPr>
            <a:lvl3pPr marL="1371600" marR="0" lvl="2" indent="-457200" algn="l" rtl="0">
              <a:lnSpc>
                <a:spcPct val="115000"/>
              </a:lnSpc>
              <a:spcBef>
                <a:spcPts val="375"/>
              </a:spcBef>
              <a:spcAft>
                <a:spcPts val="0"/>
              </a:spcAft>
              <a:buClr>
                <a:srgbClr val="220051"/>
              </a:buClr>
              <a:buSzPts val="3600"/>
              <a:buFont typeface="Helvetica Neue"/>
              <a:buChar char="■"/>
              <a:defRPr sz="1350" b="0" i="0" u="none" strike="noStrike" cap="none">
                <a:solidFill>
                  <a:srgbClr val="220051"/>
                </a:solidFill>
                <a:latin typeface="Helvetica Neue"/>
                <a:ea typeface="Helvetica Neue"/>
                <a:cs typeface="Helvetica Neue"/>
                <a:sym typeface="Helvetica Neue"/>
              </a:defRPr>
            </a:lvl3pPr>
            <a:lvl4pPr marL="1828800" marR="0" lvl="3" indent="-457200" algn="l" rtl="0">
              <a:lnSpc>
                <a:spcPct val="115000"/>
              </a:lnSpc>
              <a:spcBef>
                <a:spcPts val="375"/>
              </a:spcBef>
              <a:spcAft>
                <a:spcPts val="0"/>
              </a:spcAft>
              <a:buClr>
                <a:srgbClr val="220051"/>
              </a:buClr>
              <a:buSzPts val="3600"/>
              <a:buFont typeface="Helvetica Neue"/>
              <a:buChar char="●"/>
              <a:defRPr sz="1350" b="0" i="0" u="none" strike="noStrike" cap="none">
                <a:solidFill>
                  <a:srgbClr val="220051"/>
                </a:solidFill>
                <a:latin typeface="Helvetica Neue"/>
                <a:ea typeface="Helvetica Neue"/>
                <a:cs typeface="Helvetica Neue"/>
                <a:sym typeface="Helvetica Neue"/>
              </a:defRPr>
            </a:lvl4pPr>
            <a:lvl5pPr marL="2286000" marR="0" lvl="4" indent="-457200" algn="l" rtl="0">
              <a:lnSpc>
                <a:spcPct val="115000"/>
              </a:lnSpc>
              <a:spcBef>
                <a:spcPts val="375"/>
              </a:spcBef>
              <a:spcAft>
                <a:spcPts val="0"/>
              </a:spcAft>
              <a:buClr>
                <a:srgbClr val="220051"/>
              </a:buClr>
              <a:buSzPts val="3600"/>
              <a:buFont typeface="Helvetica Neue"/>
              <a:buChar char="○"/>
              <a:defRPr sz="1350" b="0" i="0" u="none" strike="noStrike" cap="none">
                <a:solidFill>
                  <a:srgbClr val="220051"/>
                </a:solidFill>
                <a:latin typeface="Helvetica Neue"/>
                <a:ea typeface="Helvetica Neue"/>
                <a:cs typeface="Helvetica Neue"/>
                <a:sym typeface="Helvetica Neue"/>
              </a:defRPr>
            </a:lvl5pPr>
            <a:lvl6pPr marL="2743200" marR="0" lvl="5" indent="-457200" algn="l" rtl="0">
              <a:lnSpc>
                <a:spcPct val="115000"/>
              </a:lnSpc>
              <a:spcBef>
                <a:spcPts val="375"/>
              </a:spcBef>
              <a:spcAft>
                <a:spcPts val="0"/>
              </a:spcAft>
              <a:buClr>
                <a:srgbClr val="220051"/>
              </a:buClr>
              <a:buSzPts val="3600"/>
              <a:buFont typeface="Helvetica Neue"/>
              <a:buChar char="■"/>
              <a:defRPr sz="1350" b="0" i="0" u="none" strike="noStrike" cap="none">
                <a:solidFill>
                  <a:srgbClr val="220051"/>
                </a:solidFill>
                <a:latin typeface="Helvetica Neue"/>
                <a:ea typeface="Helvetica Neue"/>
                <a:cs typeface="Helvetica Neue"/>
                <a:sym typeface="Helvetica Neue"/>
              </a:defRPr>
            </a:lvl6pPr>
            <a:lvl7pPr marL="3200400" marR="0" lvl="6" indent="-457200" algn="l" rtl="0">
              <a:lnSpc>
                <a:spcPct val="115000"/>
              </a:lnSpc>
              <a:spcBef>
                <a:spcPts val="375"/>
              </a:spcBef>
              <a:spcAft>
                <a:spcPts val="0"/>
              </a:spcAft>
              <a:buClr>
                <a:srgbClr val="220051"/>
              </a:buClr>
              <a:buSzPts val="3600"/>
              <a:buFont typeface="Helvetica Neue"/>
              <a:buChar char="●"/>
              <a:defRPr sz="1350" b="0" i="0" u="none" strike="noStrike" cap="none">
                <a:solidFill>
                  <a:srgbClr val="220051"/>
                </a:solidFill>
                <a:latin typeface="Helvetica Neue"/>
                <a:ea typeface="Helvetica Neue"/>
                <a:cs typeface="Helvetica Neue"/>
                <a:sym typeface="Helvetica Neue"/>
              </a:defRPr>
            </a:lvl7pPr>
            <a:lvl8pPr marL="3657600" marR="0" lvl="7" indent="-457200" algn="l" rtl="0">
              <a:lnSpc>
                <a:spcPct val="115000"/>
              </a:lnSpc>
              <a:spcBef>
                <a:spcPts val="375"/>
              </a:spcBef>
              <a:spcAft>
                <a:spcPts val="0"/>
              </a:spcAft>
              <a:buClr>
                <a:srgbClr val="220051"/>
              </a:buClr>
              <a:buSzPts val="3600"/>
              <a:buFont typeface="Helvetica Neue"/>
              <a:buChar char="○"/>
              <a:defRPr sz="1350" b="0" i="0" u="none" strike="noStrike" cap="none">
                <a:solidFill>
                  <a:srgbClr val="220051"/>
                </a:solidFill>
                <a:latin typeface="Helvetica Neue"/>
                <a:ea typeface="Helvetica Neue"/>
                <a:cs typeface="Helvetica Neue"/>
                <a:sym typeface="Helvetica Neue"/>
              </a:defRPr>
            </a:lvl8pPr>
            <a:lvl9pPr marL="4114800" marR="0" lvl="8" indent="-457200" algn="l" rtl="0">
              <a:lnSpc>
                <a:spcPct val="115000"/>
              </a:lnSpc>
              <a:spcBef>
                <a:spcPts val="375"/>
              </a:spcBef>
              <a:spcAft>
                <a:spcPts val="0"/>
              </a:spcAft>
              <a:buClr>
                <a:srgbClr val="220051"/>
              </a:buClr>
              <a:buSzPts val="3600"/>
              <a:buFont typeface="Helvetica Neue"/>
              <a:buChar char="■"/>
              <a:defRPr sz="1350" b="0" i="0" u="none" strike="noStrike" cap="none">
                <a:solidFill>
                  <a:srgbClr val="220051"/>
                </a:solidFill>
                <a:latin typeface="Helvetica Neue"/>
                <a:ea typeface="Helvetica Neue"/>
                <a:cs typeface="Helvetica Neue"/>
                <a:sym typeface="Helvetica Neue"/>
              </a:defRPr>
            </a:lvl9pPr>
          </a:lstStyle>
          <a:p>
            <a:endParaRPr/>
          </a:p>
        </p:txBody>
      </p:sp>
      <p:pic>
        <p:nvPicPr>
          <p:cNvPr id="59" name="Google Shape;59;p14" descr="MoJ D&amp;T logo"/>
          <p:cNvPicPr preferRelativeResize="0"/>
          <p:nvPr/>
        </p:nvPicPr>
        <p:blipFill rotWithShape="1">
          <a:blip>
            <a:alphaModFix/>
          </a:blip>
          <a:srcRect/>
          <a:stretch/>
        </p:blipFill>
        <p:spPr>
          <a:xfrm>
            <a:off x="364603" y="4184936"/>
            <a:ext cx="8426475" cy="80908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0 Cover - Bold" type="title">
  <p:cSld name="00 Cover - Bold">
    <p:bg>
      <p:bgPr>
        <a:solidFill>
          <a:schemeClr val="accent6"/>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subTitle" idx="1"/>
          </p:nvPr>
        </p:nvSpPr>
        <p:spPr>
          <a:xfrm>
            <a:off x="630000" y="571500"/>
            <a:ext cx="5144400" cy="357300"/>
          </a:xfrm>
          <a:prstGeom prst="rect">
            <a:avLst/>
          </a:prstGeom>
        </p:spPr>
        <p:txBody>
          <a:bodyPr spcFirstLastPara="1" wrap="square" lIns="0" tIns="0" rIns="0" bIns="0" anchor="t" anchorCtr="0">
            <a:normAutofit/>
          </a:bodyPr>
          <a:lstStyle>
            <a:lvl1pPr lvl="0">
              <a:spcBef>
                <a:spcPts val="0"/>
              </a:spcBef>
              <a:spcAft>
                <a:spcPts val="0"/>
              </a:spcAft>
              <a:buClr>
                <a:schemeClr val="lt1"/>
              </a:buClr>
              <a:buSzPts val="1800"/>
              <a:buNone/>
              <a:defRPr sz="1800">
                <a:solidFill>
                  <a:schemeClr val="lt1"/>
                </a:solidFill>
              </a:defRPr>
            </a:lvl1pPr>
            <a:lvl2pPr lvl="1">
              <a:spcBef>
                <a:spcPts val="0"/>
              </a:spcBef>
              <a:spcAft>
                <a:spcPts val="0"/>
              </a:spcAft>
              <a:buSzPts val="1600"/>
              <a:buNone/>
              <a:defRPr/>
            </a:lvl2pPr>
            <a:lvl3pPr lvl="2">
              <a:spcBef>
                <a:spcPts val="0"/>
              </a:spcBef>
              <a:spcAft>
                <a:spcPts val="0"/>
              </a:spcAft>
              <a:buSzPts val="15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10" name="Google Shape;10;p2"/>
          <p:cNvSpPr txBox="1">
            <a:spLocks noGrp="1"/>
          </p:cNvSpPr>
          <p:nvPr>
            <p:ph type="title"/>
          </p:nvPr>
        </p:nvSpPr>
        <p:spPr>
          <a:xfrm>
            <a:off x="630000" y="928800"/>
            <a:ext cx="5144400" cy="2260500"/>
          </a:xfrm>
          <a:prstGeom prst="rect">
            <a:avLst/>
          </a:prstGeom>
        </p:spPr>
        <p:txBody>
          <a:bodyPr spcFirstLastPara="1" wrap="square" lIns="0" tIns="0" rIns="0" bIns="0" anchor="t" anchorCtr="0">
            <a:noAutofit/>
          </a:bodyPr>
          <a:lstStyle>
            <a:lvl1pPr lvl="0" rtl="0">
              <a:lnSpc>
                <a:spcPct val="90000"/>
              </a:lnSpc>
              <a:spcBef>
                <a:spcPts val="0"/>
              </a:spcBef>
              <a:spcAft>
                <a:spcPts val="0"/>
              </a:spcAft>
              <a:buClr>
                <a:schemeClr val="lt1"/>
              </a:buClr>
              <a:buSzPts val="4800"/>
              <a:buNone/>
              <a:defRPr sz="4800" b="1">
                <a:solidFill>
                  <a:schemeClr val="lt1"/>
                </a:solidFill>
              </a:defRPr>
            </a:lvl1pPr>
            <a:lvl2pPr lvl="1" rtl="0">
              <a:lnSpc>
                <a:spcPct val="96000"/>
              </a:lnSpc>
              <a:spcBef>
                <a:spcPts val="0"/>
              </a:spcBef>
              <a:spcAft>
                <a:spcPts val="0"/>
              </a:spcAft>
              <a:buClr>
                <a:schemeClr val="lt1"/>
              </a:buClr>
              <a:buSzPts val="2900"/>
              <a:buNone/>
              <a:defRPr sz="2900">
                <a:solidFill>
                  <a:schemeClr val="lt1"/>
                </a:solidFill>
              </a:defRPr>
            </a:lvl2pPr>
            <a:lvl3pPr lvl="2" rtl="0">
              <a:lnSpc>
                <a:spcPct val="96000"/>
              </a:lnSpc>
              <a:spcBef>
                <a:spcPts val="0"/>
              </a:spcBef>
              <a:spcAft>
                <a:spcPts val="0"/>
              </a:spcAft>
              <a:buClr>
                <a:schemeClr val="lt1"/>
              </a:buClr>
              <a:buSzPts val="2900"/>
              <a:buNone/>
              <a:defRPr sz="2900">
                <a:solidFill>
                  <a:schemeClr val="lt1"/>
                </a:solidFill>
              </a:defRPr>
            </a:lvl3pPr>
            <a:lvl4pPr lvl="3" rtl="0">
              <a:lnSpc>
                <a:spcPct val="96000"/>
              </a:lnSpc>
              <a:spcBef>
                <a:spcPts val="0"/>
              </a:spcBef>
              <a:spcAft>
                <a:spcPts val="0"/>
              </a:spcAft>
              <a:buClr>
                <a:schemeClr val="lt1"/>
              </a:buClr>
              <a:buSzPts val="2900"/>
              <a:buNone/>
              <a:defRPr sz="2900">
                <a:solidFill>
                  <a:schemeClr val="lt1"/>
                </a:solidFill>
              </a:defRPr>
            </a:lvl4pPr>
            <a:lvl5pPr lvl="4" rtl="0">
              <a:lnSpc>
                <a:spcPct val="96000"/>
              </a:lnSpc>
              <a:spcBef>
                <a:spcPts val="0"/>
              </a:spcBef>
              <a:spcAft>
                <a:spcPts val="0"/>
              </a:spcAft>
              <a:buClr>
                <a:schemeClr val="lt1"/>
              </a:buClr>
              <a:buSzPts val="2900"/>
              <a:buNone/>
              <a:defRPr sz="2900">
                <a:solidFill>
                  <a:schemeClr val="lt1"/>
                </a:solidFill>
              </a:defRPr>
            </a:lvl5pPr>
            <a:lvl6pPr lvl="5" rtl="0">
              <a:lnSpc>
                <a:spcPct val="96000"/>
              </a:lnSpc>
              <a:spcBef>
                <a:spcPts val="0"/>
              </a:spcBef>
              <a:spcAft>
                <a:spcPts val="0"/>
              </a:spcAft>
              <a:buClr>
                <a:schemeClr val="lt1"/>
              </a:buClr>
              <a:buSzPts val="2900"/>
              <a:buNone/>
              <a:defRPr sz="2900">
                <a:solidFill>
                  <a:schemeClr val="lt1"/>
                </a:solidFill>
              </a:defRPr>
            </a:lvl6pPr>
            <a:lvl7pPr lvl="6" rtl="0">
              <a:lnSpc>
                <a:spcPct val="96000"/>
              </a:lnSpc>
              <a:spcBef>
                <a:spcPts val="0"/>
              </a:spcBef>
              <a:spcAft>
                <a:spcPts val="0"/>
              </a:spcAft>
              <a:buClr>
                <a:schemeClr val="lt1"/>
              </a:buClr>
              <a:buSzPts val="2900"/>
              <a:buNone/>
              <a:defRPr sz="2900">
                <a:solidFill>
                  <a:schemeClr val="lt1"/>
                </a:solidFill>
              </a:defRPr>
            </a:lvl7pPr>
            <a:lvl8pPr lvl="7" rtl="0">
              <a:lnSpc>
                <a:spcPct val="96000"/>
              </a:lnSpc>
              <a:spcBef>
                <a:spcPts val="0"/>
              </a:spcBef>
              <a:spcAft>
                <a:spcPts val="0"/>
              </a:spcAft>
              <a:buClr>
                <a:schemeClr val="lt1"/>
              </a:buClr>
              <a:buSzPts val="2900"/>
              <a:buNone/>
              <a:defRPr sz="2900">
                <a:solidFill>
                  <a:schemeClr val="lt1"/>
                </a:solidFill>
              </a:defRPr>
            </a:lvl8pPr>
            <a:lvl9pPr lvl="8" rtl="0">
              <a:lnSpc>
                <a:spcPct val="96000"/>
              </a:lnSpc>
              <a:spcBef>
                <a:spcPts val="0"/>
              </a:spcBef>
              <a:spcAft>
                <a:spcPts val="0"/>
              </a:spcAft>
              <a:buClr>
                <a:schemeClr val="lt1"/>
              </a:buClr>
              <a:buSzPts val="2900"/>
              <a:buNone/>
              <a:defRPr sz="2900">
                <a:solidFill>
                  <a:schemeClr val="lt1"/>
                </a:solidFill>
              </a:defRPr>
            </a:lvl9pPr>
          </a:lstStyle>
          <a:p>
            <a:endParaRPr/>
          </a:p>
        </p:txBody>
      </p:sp>
    </p:spTree>
    <p:extLst>
      <p:ext uri="{BB962C8B-B14F-4D97-AF65-F5344CB8AC3E}">
        <p14:creationId xmlns:p14="http://schemas.microsoft.com/office/powerpoint/2010/main" val="1894540710"/>
      </p:ext>
    </p:extLst>
  </p:cSld>
  <p:clrMapOvr>
    <a:masterClrMapping/>
  </p:clrMapOvr>
  <p:extLst>
    <p:ext uri="{DCECCB84-F9BA-43D5-87BE-67443E8EF086}">
      <p15:sldGuideLst xmlns:p15="http://schemas.microsoft.com/office/powerpoint/2012/main">
        <p15:guide id="1" orient="horz" pos="3005">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 bold - Green">
  <p:cSld name="Section header - bold - Green">
    <p:bg>
      <p:bgPr>
        <a:solidFill>
          <a:srgbClr val="008573"/>
        </a:solidFill>
        <a:effectLst/>
      </p:bgPr>
    </p:bg>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630000" y="1536000"/>
            <a:ext cx="5144400" cy="2071500"/>
          </a:xfrm>
          <a:prstGeom prst="rect">
            <a:avLst/>
          </a:prstGeom>
        </p:spPr>
        <p:txBody>
          <a:bodyPr spcFirstLastPara="1" wrap="square" lIns="0" tIns="0" rIns="0" bIns="0" anchor="ctr" anchorCtr="0">
            <a:noAutofit/>
          </a:bodyPr>
          <a:lstStyle>
            <a:lvl1pPr lvl="0" rtl="0">
              <a:lnSpc>
                <a:spcPct val="90000"/>
              </a:lnSpc>
              <a:spcBef>
                <a:spcPts val="0"/>
              </a:spcBef>
              <a:spcAft>
                <a:spcPts val="0"/>
              </a:spcAft>
              <a:buClr>
                <a:schemeClr val="lt1"/>
              </a:buClr>
              <a:buSzPts val="4800"/>
              <a:buNone/>
              <a:defRPr sz="4800" b="1">
                <a:solidFill>
                  <a:schemeClr val="lt1"/>
                </a:solidFill>
              </a:defRPr>
            </a:lvl1pPr>
            <a:lvl2pPr lvl="1" rtl="0">
              <a:lnSpc>
                <a:spcPct val="96000"/>
              </a:lnSpc>
              <a:spcBef>
                <a:spcPts val="0"/>
              </a:spcBef>
              <a:spcAft>
                <a:spcPts val="0"/>
              </a:spcAft>
              <a:buClr>
                <a:schemeClr val="lt1"/>
              </a:buClr>
              <a:buSzPts val="2900"/>
              <a:buNone/>
              <a:defRPr sz="2900">
                <a:solidFill>
                  <a:schemeClr val="lt1"/>
                </a:solidFill>
              </a:defRPr>
            </a:lvl2pPr>
            <a:lvl3pPr lvl="2" rtl="0">
              <a:lnSpc>
                <a:spcPct val="96000"/>
              </a:lnSpc>
              <a:spcBef>
                <a:spcPts val="0"/>
              </a:spcBef>
              <a:spcAft>
                <a:spcPts val="0"/>
              </a:spcAft>
              <a:buClr>
                <a:schemeClr val="lt1"/>
              </a:buClr>
              <a:buSzPts val="2900"/>
              <a:buNone/>
              <a:defRPr sz="2900">
                <a:solidFill>
                  <a:schemeClr val="lt1"/>
                </a:solidFill>
              </a:defRPr>
            </a:lvl3pPr>
            <a:lvl4pPr lvl="3" rtl="0">
              <a:lnSpc>
                <a:spcPct val="96000"/>
              </a:lnSpc>
              <a:spcBef>
                <a:spcPts val="0"/>
              </a:spcBef>
              <a:spcAft>
                <a:spcPts val="0"/>
              </a:spcAft>
              <a:buClr>
                <a:schemeClr val="lt1"/>
              </a:buClr>
              <a:buSzPts val="2900"/>
              <a:buNone/>
              <a:defRPr sz="2900">
                <a:solidFill>
                  <a:schemeClr val="lt1"/>
                </a:solidFill>
              </a:defRPr>
            </a:lvl4pPr>
            <a:lvl5pPr lvl="4" rtl="0">
              <a:lnSpc>
                <a:spcPct val="96000"/>
              </a:lnSpc>
              <a:spcBef>
                <a:spcPts val="0"/>
              </a:spcBef>
              <a:spcAft>
                <a:spcPts val="0"/>
              </a:spcAft>
              <a:buClr>
                <a:schemeClr val="lt1"/>
              </a:buClr>
              <a:buSzPts val="2900"/>
              <a:buNone/>
              <a:defRPr sz="2900">
                <a:solidFill>
                  <a:schemeClr val="lt1"/>
                </a:solidFill>
              </a:defRPr>
            </a:lvl5pPr>
            <a:lvl6pPr lvl="5" rtl="0">
              <a:lnSpc>
                <a:spcPct val="96000"/>
              </a:lnSpc>
              <a:spcBef>
                <a:spcPts val="0"/>
              </a:spcBef>
              <a:spcAft>
                <a:spcPts val="0"/>
              </a:spcAft>
              <a:buClr>
                <a:schemeClr val="lt1"/>
              </a:buClr>
              <a:buSzPts val="2900"/>
              <a:buNone/>
              <a:defRPr sz="2900">
                <a:solidFill>
                  <a:schemeClr val="lt1"/>
                </a:solidFill>
              </a:defRPr>
            </a:lvl6pPr>
            <a:lvl7pPr lvl="6" rtl="0">
              <a:lnSpc>
                <a:spcPct val="96000"/>
              </a:lnSpc>
              <a:spcBef>
                <a:spcPts val="0"/>
              </a:spcBef>
              <a:spcAft>
                <a:spcPts val="0"/>
              </a:spcAft>
              <a:buClr>
                <a:schemeClr val="lt1"/>
              </a:buClr>
              <a:buSzPts val="2900"/>
              <a:buNone/>
              <a:defRPr sz="2900">
                <a:solidFill>
                  <a:schemeClr val="lt1"/>
                </a:solidFill>
              </a:defRPr>
            </a:lvl7pPr>
            <a:lvl8pPr lvl="7" rtl="0">
              <a:lnSpc>
                <a:spcPct val="96000"/>
              </a:lnSpc>
              <a:spcBef>
                <a:spcPts val="0"/>
              </a:spcBef>
              <a:spcAft>
                <a:spcPts val="0"/>
              </a:spcAft>
              <a:buClr>
                <a:schemeClr val="lt1"/>
              </a:buClr>
              <a:buSzPts val="2900"/>
              <a:buNone/>
              <a:defRPr sz="2900">
                <a:solidFill>
                  <a:schemeClr val="lt1"/>
                </a:solidFill>
              </a:defRPr>
            </a:lvl8pPr>
            <a:lvl9pPr lvl="8" rtl="0">
              <a:lnSpc>
                <a:spcPct val="96000"/>
              </a:lnSpc>
              <a:spcBef>
                <a:spcPts val="0"/>
              </a:spcBef>
              <a:spcAft>
                <a:spcPts val="0"/>
              </a:spcAft>
              <a:buClr>
                <a:schemeClr val="lt1"/>
              </a:buClr>
              <a:buSzPts val="2900"/>
              <a:buNone/>
              <a:defRPr sz="2900">
                <a:solidFill>
                  <a:schemeClr val="lt1"/>
                </a:solidFill>
              </a:defRPr>
            </a:lvl9pPr>
          </a:lstStyle>
          <a:p>
            <a:endParaRPr/>
          </a:p>
        </p:txBody>
      </p:sp>
    </p:spTree>
    <p:extLst>
      <p:ext uri="{BB962C8B-B14F-4D97-AF65-F5344CB8AC3E}">
        <p14:creationId xmlns:p14="http://schemas.microsoft.com/office/powerpoint/2010/main" val="1145497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SMALL text">
  <p:cSld name="Title and SMALL text">
    <p:bg>
      <p:bgPr>
        <a:solidFill>
          <a:srgbClr val="DADADA"/>
        </a:solidFill>
        <a:effectLst/>
      </p:bgPr>
    </p:bg>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627075" y="579450"/>
            <a:ext cx="8033700" cy="632700"/>
          </a:xfrm>
          <a:prstGeom prst="rect">
            <a:avLst/>
          </a:prstGeom>
        </p:spPr>
        <p:txBody>
          <a:bodyPr spcFirstLastPara="1" wrap="square" lIns="0" tIns="0" rIns="0" bIns="0"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9" name="Google Shape;19;p5"/>
          <p:cNvSpPr txBox="1">
            <a:spLocks noGrp="1"/>
          </p:cNvSpPr>
          <p:nvPr>
            <p:ph type="body" idx="1"/>
          </p:nvPr>
        </p:nvSpPr>
        <p:spPr>
          <a:xfrm>
            <a:off x="627075" y="1317625"/>
            <a:ext cx="5144400" cy="3244500"/>
          </a:xfrm>
          <a:prstGeom prst="rect">
            <a:avLst/>
          </a:prstGeom>
        </p:spPr>
        <p:txBody>
          <a:bodyPr spcFirstLastPara="1" wrap="square" lIns="0" tIns="0" rIns="0" bIns="0" anchor="t" anchorCtr="0">
            <a:noAutofit/>
          </a:bodyPr>
          <a:lstStyle>
            <a:lvl1pPr marL="127000" lvl="0" indent="0">
              <a:spcBef>
                <a:spcPts val="0"/>
              </a:spcBef>
              <a:spcAft>
                <a:spcPts val="0"/>
              </a:spcAft>
              <a:buClr>
                <a:srgbClr val="000000"/>
              </a:buClr>
              <a:buSzPts val="1600"/>
              <a:buFont typeface="Arial" panose="020B0604020202020204" pitchFamily="34" charset="0"/>
              <a:buNone/>
              <a:defRPr sz="2400">
                <a:solidFill>
                  <a:srgbClr val="000000"/>
                </a:solidFill>
              </a:defRPr>
            </a:lvl1pPr>
            <a:lvl2pPr marL="914400" lvl="1" indent="-330200">
              <a:spcBef>
                <a:spcPts val="0"/>
              </a:spcBef>
              <a:spcAft>
                <a:spcPts val="0"/>
              </a:spcAft>
              <a:buClr>
                <a:srgbClr val="000000"/>
              </a:buClr>
              <a:buSzPts val="1600"/>
              <a:buChar char="○"/>
              <a:defRPr sz="1600">
                <a:solidFill>
                  <a:srgbClr val="000000"/>
                </a:solidFill>
              </a:defRPr>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Tree>
    <p:extLst>
      <p:ext uri="{BB962C8B-B14F-4D97-AF65-F5344CB8AC3E}">
        <p14:creationId xmlns:p14="http://schemas.microsoft.com/office/powerpoint/2010/main" val="318209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LARGE text">
  <p:cSld name="Title and LARGE text">
    <p:bg>
      <p:bgPr>
        <a:solidFill>
          <a:srgbClr val="DADADA"/>
        </a:solidFill>
        <a:effectLst/>
      </p:bgPr>
    </p:bg>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627075" y="579450"/>
            <a:ext cx="8033700" cy="632700"/>
          </a:xfrm>
          <a:prstGeom prst="rect">
            <a:avLst/>
          </a:prstGeom>
        </p:spPr>
        <p:txBody>
          <a:bodyPr spcFirstLastPara="1" wrap="square" lIns="0" tIns="0" rIns="0" bIns="0" anchor="t"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23" name="Google Shape;23;p6"/>
          <p:cNvSpPr txBox="1">
            <a:spLocks noGrp="1"/>
          </p:cNvSpPr>
          <p:nvPr>
            <p:ph type="body" idx="1"/>
          </p:nvPr>
        </p:nvSpPr>
        <p:spPr>
          <a:xfrm>
            <a:off x="627075" y="1317625"/>
            <a:ext cx="5994600" cy="3362700"/>
          </a:xfrm>
          <a:prstGeom prst="rect">
            <a:avLst/>
          </a:prstGeom>
        </p:spPr>
        <p:txBody>
          <a:bodyPr spcFirstLastPara="1" wrap="square" lIns="0" tIns="0" rIns="0" bIns="0" anchor="t" anchorCtr="0">
            <a:noAutofit/>
          </a:bodyPr>
          <a:lstStyle>
            <a:lvl1pPr marL="88900" lvl="0" indent="0" rtl="0">
              <a:spcBef>
                <a:spcPts val="0"/>
              </a:spcBef>
              <a:spcAft>
                <a:spcPts val="0"/>
              </a:spcAft>
              <a:buSzPts val="2200"/>
              <a:buNone/>
              <a:defRPr sz="2400">
                <a:solidFill>
                  <a:srgbClr val="000000"/>
                </a:solidFill>
              </a:defRPr>
            </a:lvl1pPr>
            <a:lvl2pPr marL="914400" lvl="1" indent="-368300" rtl="0">
              <a:spcBef>
                <a:spcPts val="0"/>
              </a:spcBef>
              <a:spcAft>
                <a:spcPts val="0"/>
              </a:spcAft>
              <a:buSzPts val="2200"/>
              <a:buChar char="○"/>
              <a:defRPr sz="2200"/>
            </a:lvl2pPr>
            <a:lvl3pPr marL="1371600" lvl="2" indent="-323850" rtl="0">
              <a:spcBef>
                <a:spcPts val="0"/>
              </a:spcBef>
              <a:spcAft>
                <a:spcPts val="0"/>
              </a:spcAft>
              <a:buSzPts val="1500"/>
              <a:buChar char="■"/>
              <a:defRPr/>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spTree>
    <p:extLst>
      <p:ext uri="{BB962C8B-B14F-4D97-AF65-F5344CB8AC3E}">
        <p14:creationId xmlns:p14="http://schemas.microsoft.com/office/powerpoint/2010/main" val="1903311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ank you - bold">
  <p:cSld name="Thank you - bold">
    <p:bg>
      <p:bgPr>
        <a:solidFill>
          <a:schemeClr val="accent6"/>
        </a:solidFill>
        <a:effectLst/>
      </p:bgPr>
    </p:bg>
    <p:spTree>
      <p:nvGrpSpPr>
        <p:cNvPr id="1" name="Shape 42"/>
        <p:cNvGrpSpPr/>
        <p:nvPr/>
      </p:nvGrpSpPr>
      <p:grpSpPr>
        <a:xfrm>
          <a:off x="0" y="0"/>
          <a:ext cx="0" cy="0"/>
          <a:chOff x="0" y="0"/>
          <a:chExt cx="0" cy="0"/>
        </a:xfrm>
      </p:grpSpPr>
      <p:sp>
        <p:nvSpPr>
          <p:cNvPr id="43" name="Google Shape;43;p11"/>
          <p:cNvSpPr txBox="1">
            <a:spLocks noGrp="1"/>
          </p:cNvSpPr>
          <p:nvPr>
            <p:ph type="title"/>
          </p:nvPr>
        </p:nvSpPr>
        <p:spPr>
          <a:xfrm>
            <a:off x="630000" y="1186650"/>
            <a:ext cx="5144400" cy="2770200"/>
          </a:xfrm>
          <a:prstGeom prst="rect">
            <a:avLst/>
          </a:prstGeom>
        </p:spPr>
        <p:txBody>
          <a:bodyPr spcFirstLastPara="1" wrap="square" lIns="0" tIns="0" rIns="0" bIns="0" anchor="ctr" anchorCtr="0">
            <a:noAutofit/>
          </a:bodyPr>
          <a:lstStyle>
            <a:lvl1pPr lvl="0" rtl="0">
              <a:lnSpc>
                <a:spcPct val="90000"/>
              </a:lnSpc>
              <a:spcBef>
                <a:spcPts val="0"/>
              </a:spcBef>
              <a:spcAft>
                <a:spcPts val="0"/>
              </a:spcAft>
              <a:buClr>
                <a:schemeClr val="lt1"/>
              </a:buClr>
              <a:buSzPts val="4800"/>
              <a:buNone/>
              <a:defRPr sz="4800" b="1">
                <a:solidFill>
                  <a:schemeClr val="lt1"/>
                </a:solidFill>
              </a:defRPr>
            </a:lvl1pPr>
            <a:lvl2pPr lvl="1" rtl="0">
              <a:lnSpc>
                <a:spcPct val="96000"/>
              </a:lnSpc>
              <a:spcBef>
                <a:spcPts val="0"/>
              </a:spcBef>
              <a:spcAft>
                <a:spcPts val="0"/>
              </a:spcAft>
              <a:buClr>
                <a:schemeClr val="lt1"/>
              </a:buClr>
              <a:buSzPts val="2900"/>
              <a:buNone/>
              <a:defRPr sz="2900">
                <a:solidFill>
                  <a:schemeClr val="lt1"/>
                </a:solidFill>
              </a:defRPr>
            </a:lvl2pPr>
            <a:lvl3pPr lvl="2" rtl="0">
              <a:lnSpc>
                <a:spcPct val="96000"/>
              </a:lnSpc>
              <a:spcBef>
                <a:spcPts val="0"/>
              </a:spcBef>
              <a:spcAft>
                <a:spcPts val="0"/>
              </a:spcAft>
              <a:buClr>
                <a:schemeClr val="lt1"/>
              </a:buClr>
              <a:buSzPts val="2900"/>
              <a:buNone/>
              <a:defRPr sz="2900">
                <a:solidFill>
                  <a:schemeClr val="lt1"/>
                </a:solidFill>
              </a:defRPr>
            </a:lvl3pPr>
            <a:lvl4pPr lvl="3" rtl="0">
              <a:lnSpc>
                <a:spcPct val="96000"/>
              </a:lnSpc>
              <a:spcBef>
                <a:spcPts val="0"/>
              </a:spcBef>
              <a:spcAft>
                <a:spcPts val="0"/>
              </a:spcAft>
              <a:buClr>
                <a:schemeClr val="lt1"/>
              </a:buClr>
              <a:buSzPts val="2900"/>
              <a:buNone/>
              <a:defRPr sz="2900">
                <a:solidFill>
                  <a:schemeClr val="lt1"/>
                </a:solidFill>
              </a:defRPr>
            </a:lvl4pPr>
            <a:lvl5pPr lvl="4" rtl="0">
              <a:lnSpc>
                <a:spcPct val="96000"/>
              </a:lnSpc>
              <a:spcBef>
                <a:spcPts val="0"/>
              </a:spcBef>
              <a:spcAft>
                <a:spcPts val="0"/>
              </a:spcAft>
              <a:buClr>
                <a:schemeClr val="lt1"/>
              </a:buClr>
              <a:buSzPts val="2900"/>
              <a:buNone/>
              <a:defRPr sz="2900">
                <a:solidFill>
                  <a:schemeClr val="lt1"/>
                </a:solidFill>
              </a:defRPr>
            </a:lvl5pPr>
            <a:lvl6pPr lvl="5" rtl="0">
              <a:lnSpc>
                <a:spcPct val="96000"/>
              </a:lnSpc>
              <a:spcBef>
                <a:spcPts val="0"/>
              </a:spcBef>
              <a:spcAft>
                <a:spcPts val="0"/>
              </a:spcAft>
              <a:buClr>
                <a:schemeClr val="lt1"/>
              </a:buClr>
              <a:buSzPts val="2900"/>
              <a:buNone/>
              <a:defRPr sz="2900">
                <a:solidFill>
                  <a:schemeClr val="lt1"/>
                </a:solidFill>
              </a:defRPr>
            </a:lvl6pPr>
            <a:lvl7pPr lvl="6" rtl="0">
              <a:lnSpc>
                <a:spcPct val="96000"/>
              </a:lnSpc>
              <a:spcBef>
                <a:spcPts val="0"/>
              </a:spcBef>
              <a:spcAft>
                <a:spcPts val="0"/>
              </a:spcAft>
              <a:buClr>
                <a:schemeClr val="lt1"/>
              </a:buClr>
              <a:buSzPts val="2900"/>
              <a:buNone/>
              <a:defRPr sz="2900">
                <a:solidFill>
                  <a:schemeClr val="lt1"/>
                </a:solidFill>
              </a:defRPr>
            </a:lvl7pPr>
            <a:lvl8pPr lvl="7" rtl="0">
              <a:lnSpc>
                <a:spcPct val="96000"/>
              </a:lnSpc>
              <a:spcBef>
                <a:spcPts val="0"/>
              </a:spcBef>
              <a:spcAft>
                <a:spcPts val="0"/>
              </a:spcAft>
              <a:buClr>
                <a:schemeClr val="lt1"/>
              </a:buClr>
              <a:buSzPts val="2900"/>
              <a:buNone/>
              <a:defRPr sz="2900">
                <a:solidFill>
                  <a:schemeClr val="lt1"/>
                </a:solidFill>
              </a:defRPr>
            </a:lvl8pPr>
            <a:lvl9pPr lvl="8" rtl="0">
              <a:lnSpc>
                <a:spcPct val="96000"/>
              </a:lnSpc>
              <a:spcBef>
                <a:spcPts val="0"/>
              </a:spcBef>
              <a:spcAft>
                <a:spcPts val="0"/>
              </a:spcAft>
              <a:buClr>
                <a:schemeClr val="lt1"/>
              </a:buClr>
              <a:buSzPts val="2900"/>
              <a:buNone/>
              <a:defRPr sz="2900">
                <a:solidFill>
                  <a:schemeClr val="lt1"/>
                </a:solidFill>
              </a:defRPr>
            </a:lvl9pPr>
          </a:lstStyle>
          <a:p>
            <a:endParaRPr/>
          </a:p>
        </p:txBody>
      </p:sp>
    </p:spTree>
    <p:extLst>
      <p:ext uri="{BB962C8B-B14F-4D97-AF65-F5344CB8AC3E}">
        <p14:creationId xmlns:p14="http://schemas.microsoft.com/office/powerpoint/2010/main" val="2479952633"/>
      </p:ext>
    </p:extLst>
  </p:cSld>
  <p:clrMapOvr>
    <a:masterClrMapping/>
  </p:clrMapOvr>
  <p:extLst>
    <p:ext uri="{DCECCB84-F9BA-43D5-87BE-67443E8EF086}">
      <p15:sldGuideLst xmlns:p15="http://schemas.microsoft.com/office/powerpoint/2012/main">
        <p15:guide id="1" orient="horz" pos="2438">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p:nvPr>
        </p:nvSpPr>
        <p:spPr>
          <a:xfrm>
            <a:off x="606425" y="1200152"/>
            <a:ext cx="4038600" cy="3394472"/>
          </a:xfrm>
        </p:spPr>
        <p:txBody>
          <a:bodyPr/>
          <a:lstStyle>
            <a:lvl1pPr>
              <a:defRPr sz="1575"/>
            </a:lvl1pPr>
            <a:lvl2pPr>
              <a:buClr>
                <a:srgbClr val="7030A0"/>
              </a:buClr>
              <a:defRPr sz="1350"/>
            </a:lvl2pPr>
            <a:lvl3pPr>
              <a:buClr>
                <a:srgbClr val="7030A0"/>
              </a:buClr>
              <a:defRPr sz="1125"/>
            </a:lvl3pPr>
            <a:lvl4pPr>
              <a:buClr>
                <a:srgbClr val="7030A0"/>
              </a:buClr>
              <a:defRPr sz="1013"/>
            </a:lvl4pPr>
            <a:lvl5pPr>
              <a:buClr>
                <a:srgbClr val="7030A0"/>
              </a:buCl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797425" y="1200152"/>
            <a:ext cx="4038600" cy="3394472"/>
          </a:xfrm>
        </p:spPr>
        <p:txBody>
          <a:bodyPr/>
          <a:lstStyle>
            <a:lvl1pPr>
              <a:defRPr sz="1575"/>
            </a:lvl1pPr>
            <a:lvl2pPr>
              <a:buClr>
                <a:srgbClr val="7030A0"/>
              </a:buClr>
              <a:defRPr sz="1350"/>
            </a:lvl2pPr>
            <a:lvl3pPr>
              <a:buClr>
                <a:srgbClr val="7030A0"/>
              </a:buClr>
              <a:defRPr sz="1125"/>
            </a:lvl3pPr>
            <a:lvl4pPr>
              <a:buClr>
                <a:srgbClr val="7030A0"/>
              </a:buClr>
              <a:defRPr sz="1013"/>
            </a:lvl4pPr>
            <a:lvl5pPr>
              <a:buClr>
                <a:srgbClr val="7030A0"/>
              </a:buClr>
              <a:defRPr sz="1013"/>
            </a:lvl5pPr>
            <a:lvl6pPr>
              <a:defRPr sz="1013"/>
            </a:lvl6pPr>
            <a:lvl7pPr>
              <a:defRPr sz="1013"/>
            </a:lvl7pPr>
            <a:lvl8pPr>
              <a:defRPr sz="1013"/>
            </a:lvl8pPr>
            <a:lvl9pPr>
              <a:defRPr sz="101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ustDataLst>
      <p:tags r:id="rId1"/>
    </p:custDataLst>
    <p:extLst>
      <p:ext uri="{BB962C8B-B14F-4D97-AF65-F5344CB8AC3E}">
        <p14:creationId xmlns:p14="http://schemas.microsoft.com/office/powerpoint/2010/main" val="425675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DADADA"/>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630000" y="1152475"/>
            <a:ext cx="5135400" cy="2935200"/>
          </a:xfrm>
          <a:prstGeom prst="rect">
            <a:avLst/>
          </a:prstGeom>
          <a:noFill/>
          <a:ln>
            <a:noFill/>
          </a:ln>
        </p:spPr>
        <p:txBody>
          <a:bodyPr spcFirstLastPara="1" wrap="square" lIns="0" tIns="0" rIns="0" bIns="0" anchor="t" anchorCtr="0">
            <a:normAutofit/>
          </a:bodyPr>
          <a:lstStyle>
            <a:lvl1pPr marL="457200" lvl="0" indent="-330200" rtl="0">
              <a:lnSpc>
                <a:spcPct val="115000"/>
              </a:lnSpc>
              <a:spcBef>
                <a:spcPts val="0"/>
              </a:spcBef>
              <a:spcAft>
                <a:spcPts val="0"/>
              </a:spcAft>
              <a:buClr>
                <a:schemeClr val="dk2"/>
              </a:buClr>
              <a:buSzPts val="1600"/>
              <a:buChar char="●"/>
              <a:defRPr sz="1600">
                <a:solidFill>
                  <a:schemeClr val="dk2"/>
                </a:solidFill>
              </a:defRPr>
            </a:lvl1pPr>
            <a:lvl2pPr marL="914400" lvl="1" indent="-330200" rtl="0">
              <a:lnSpc>
                <a:spcPct val="115000"/>
              </a:lnSpc>
              <a:spcBef>
                <a:spcPts val="0"/>
              </a:spcBef>
              <a:spcAft>
                <a:spcPts val="0"/>
              </a:spcAft>
              <a:buClr>
                <a:schemeClr val="dk2"/>
              </a:buClr>
              <a:buSzPts val="1600"/>
              <a:buChar char="○"/>
              <a:defRPr sz="1600">
                <a:solidFill>
                  <a:schemeClr val="dk2"/>
                </a:solidFill>
              </a:defRPr>
            </a:lvl2pPr>
            <a:lvl3pPr marL="1371600" lvl="2" indent="-323850" rtl="0">
              <a:lnSpc>
                <a:spcPct val="115000"/>
              </a:lnSpc>
              <a:spcBef>
                <a:spcPts val="0"/>
              </a:spcBef>
              <a:spcAft>
                <a:spcPts val="0"/>
              </a:spcAft>
              <a:buClr>
                <a:schemeClr val="dk2"/>
              </a:buClr>
              <a:buSzPts val="1500"/>
              <a:buChar char="■"/>
              <a:defRPr sz="1500">
                <a:solidFill>
                  <a:schemeClr val="dk2"/>
                </a:solidFill>
              </a:defRPr>
            </a:lvl3pPr>
            <a:lvl4pPr marL="1828800" lvl="3" indent="-330200" rtl="0">
              <a:lnSpc>
                <a:spcPct val="115000"/>
              </a:lnSpc>
              <a:spcBef>
                <a:spcPts val="0"/>
              </a:spcBef>
              <a:spcAft>
                <a:spcPts val="0"/>
              </a:spcAft>
              <a:buClr>
                <a:schemeClr val="dk2"/>
              </a:buClr>
              <a:buSzPts val="1600"/>
              <a:buChar char="●"/>
              <a:defRPr sz="1600">
                <a:solidFill>
                  <a:schemeClr val="dk2"/>
                </a:solidFill>
              </a:defRPr>
            </a:lvl4pPr>
            <a:lvl5pPr marL="2286000" lvl="4" indent="-330200" rtl="0">
              <a:lnSpc>
                <a:spcPct val="115000"/>
              </a:lnSpc>
              <a:spcBef>
                <a:spcPts val="0"/>
              </a:spcBef>
              <a:spcAft>
                <a:spcPts val="0"/>
              </a:spcAft>
              <a:buClr>
                <a:schemeClr val="dk2"/>
              </a:buClr>
              <a:buSzPts val="1600"/>
              <a:buChar char="○"/>
              <a:defRPr sz="1600">
                <a:solidFill>
                  <a:schemeClr val="dk2"/>
                </a:solidFill>
              </a:defRPr>
            </a:lvl5pPr>
            <a:lvl6pPr marL="2743200" lvl="5" indent="-330200" rtl="0">
              <a:lnSpc>
                <a:spcPct val="115000"/>
              </a:lnSpc>
              <a:spcBef>
                <a:spcPts val="0"/>
              </a:spcBef>
              <a:spcAft>
                <a:spcPts val="0"/>
              </a:spcAft>
              <a:buClr>
                <a:schemeClr val="dk2"/>
              </a:buClr>
              <a:buSzPts val="1600"/>
              <a:buChar char="■"/>
              <a:defRPr sz="1600">
                <a:solidFill>
                  <a:schemeClr val="dk2"/>
                </a:solidFill>
              </a:defRPr>
            </a:lvl6pPr>
            <a:lvl7pPr marL="3200400" lvl="6" indent="-330200" rtl="0">
              <a:lnSpc>
                <a:spcPct val="115000"/>
              </a:lnSpc>
              <a:spcBef>
                <a:spcPts val="0"/>
              </a:spcBef>
              <a:spcAft>
                <a:spcPts val="0"/>
              </a:spcAft>
              <a:buClr>
                <a:schemeClr val="dk2"/>
              </a:buClr>
              <a:buSzPts val="1600"/>
              <a:buChar char="●"/>
              <a:defRPr sz="1600">
                <a:solidFill>
                  <a:schemeClr val="dk2"/>
                </a:solidFill>
              </a:defRPr>
            </a:lvl7pPr>
            <a:lvl8pPr marL="3657600" lvl="7" indent="-330200" rtl="0">
              <a:lnSpc>
                <a:spcPct val="115000"/>
              </a:lnSpc>
              <a:spcBef>
                <a:spcPts val="0"/>
              </a:spcBef>
              <a:spcAft>
                <a:spcPts val="0"/>
              </a:spcAft>
              <a:buClr>
                <a:schemeClr val="dk2"/>
              </a:buClr>
              <a:buSzPts val="1600"/>
              <a:buChar char="○"/>
              <a:defRPr sz="1600">
                <a:solidFill>
                  <a:schemeClr val="dk2"/>
                </a:solidFill>
              </a:defRPr>
            </a:lvl8pPr>
            <a:lvl9pPr marL="4114800" lvl="8" indent="-330200" rtl="0">
              <a:lnSpc>
                <a:spcPct val="115000"/>
              </a:lnSpc>
              <a:spcBef>
                <a:spcPts val="0"/>
              </a:spcBef>
              <a:spcAft>
                <a:spcPts val="0"/>
              </a:spcAft>
              <a:buClr>
                <a:schemeClr val="dk2"/>
              </a:buClr>
              <a:buSzPts val="1600"/>
              <a:buChar char="■"/>
              <a:defRPr sz="1600">
                <a:solidFill>
                  <a:schemeClr val="dk2"/>
                </a:solidFill>
              </a:defRPr>
            </a:lvl9pPr>
          </a:lstStyle>
          <a:p>
            <a:endParaRPr/>
          </a:p>
        </p:txBody>
      </p:sp>
      <p:sp>
        <p:nvSpPr>
          <p:cNvPr id="7" name="Google Shape;7;p1"/>
          <p:cNvSpPr txBox="1">
            <a:spLocks noGrp="1"/>
          </p:cNvSpPr>
          <p:nvPr>
            <p:ph type="title"/>
          </p:nvPr>
        </p:nvSpPr>
        <p:spPr>
          <a:xfrm>
            <a:off x="630000" y="579450"/>
            <a:ext cx="8202300" cy="570900"/>
          </a:xfrm>
          <a:prstGeom prst="rect">
            <a:avLst/>
          </a:prstGeom>
          <a:noFill/>
          <a:ln>
            <a:noFill/>
          </a:ln>
        </p:spPr>
        <p:txBody>
          <a:bodyPr spcFirstLastPara="1" wrap="square" lIns="0" tIns="0" rIns="0" bIns="0" anchor="t" anchorCtr="0">
            <a:normAutofit/>
          </a:bodyPr>
          <a:lstStyle>
            <a:lvl1pPr lvl="0" rtl="0">
              <a:spcBef>
                <a:spcPts val="0"/>
              </a:spcBef>
              <a:spcAft>
                <a:spcPts val="0"/>
              </a:spcAft>
              <a:buClr>
                <a:schemeClr val="dk1"/>
              </a:buClr>
              <a:buSzPts val="2800"/>
              <a:buNone/>
              <a:defRPr sz="2800" b="1">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4" name="TextBox 3">
            <a:extLst>
              <a:ext uri="{FF2B5EF4-FFF2-40B4-BE49-F238E27FC236}">
                <a16:creationId xmlns:a16="http://schemas.microsoft.com/office/drawing/2014/main" id="{470F5DF2-93F3-0FFD-DC7E-0BAEE2FECA54}"/>
              </a:ext>
            </a:extLst>
          </p:cNvPr>
          <p:cNvSpPr txBox="1"/>
          <p:nvPr userDrawn="1">
            <p:extLst>
              <p:ext uri="{1162E1C5-73C7-4A58-AE30-91384D911F3F}">
                <p184:classification xmlns:p184="http://schemas.microsoft.com/office/powerpoint/2018/4/main" val="hdr"/>
              </p:ext>
            </p:extLst>
          </p:nvPr>
        </p:nvSpPr>
        <p:spPr>
          <a:xfrm>
            <a:off x="4296537" y="63500"/>
            <a:ext cx="585788" cy="182880"/>
          </a:xfrm>
          <a:prstGeom prst="rect">
            <a:avLst/>
          </a:prstGeom>
        </p:spPr>
        <p:txBody>
          <a:bodyPr horzOverflow="overflow" lIns="0" tIns="0" rIns="0" bIns="0">
            <a:spAutoFit/>
          </a:bodyPr>
          <a:lstStyle/>
          <a:p>
            <a:pPr algn="l"/>
            <a:r>
              <a:rPr lang="en-US" sz="1200">
                <a:solidFill>
                  <a:srgbClr val="000000"/>
                </a:solidFill>
                <a:latin typeface="Calibri" panose="020F0502020204030204" pitchFamily="34" charset="0"/>
                <a:cs typeface="Calibri" panose="020F0502020204030204" pitchFamily="34" charset="0"/>
              </a:rPr>
              <a:t>OFFICIAL</a:t>
            </a:r>
          </a:p>
        </p:txBody>
      </p:sp>
      <p:sp>
        <p:nvSpPr>
          <p:cNvPr id="5" name="TextBox 4">
            <a:extLst>
              <a:ext uri="{FF2B5EF4-FFF2-40B4-BE49-F238E27FC236}">
                <a16:creationId xmlns:a16="http://schemas.microsoft.com/office/drawing/2014/main" id="{106BF54F-E217-22D5-D34F-4CA850EEA5C1}"/>
              </a:ext>
            </a:extLst>
          </p:cNvPr>
          <p:cNvSpPr txBox="1"/>
          <p:nvPr userDrawn="1">
            <p:extLst>
              <p:ext uri="{1162E1C5-73C7-4A58-AE30-91384D911F3F}">
                <p184:classification xmlns:p184="http://schemas.microsoft.com/office/powerpoint/2018/4/main" val="ftr"/>
              </p:ext>
            </p:extLst>
          </p:nvPr>
        </p:nvSpPr>
        <p:spPr>
          <a:xfrm>
            <a:off x="4296537" y="4897120"/>
            <a:ext cx="585788" cy="182880"/>
          </a:xfrm>
          <a:prstGeom prst="rect">
            <a:avLst/>
          </a:prstGeom>
        </p:spPr>
        <p:txBody>
          <a:bodyPr horzOverflow="overflow" lIns="0" tIns="0" rIns="0" bIns="0">
            <a:spAutoFit/>
          </a:bodyPr>
          <a:lstStyle/>
          <a:p>
            <a:pPr algn="l"/>
            <a:r>
              <a:rPr lang="en-US" sz="1200">
                <a:solidFill>
                  <a:srgbClr val="000000"/>
                </a:solidFill>
                <a:latin typeface="Calibri" panose="020F0502020204030204" pitchFamily="34" charset="0"/>
                <a:cs typeface="Calibri" panose="020F0502020204030204" pitchFamily="34" charset="0"/>
              </a:rPr>
              <a:t>OFFICIAL</a:t>
            </a:r>
          </a:p>
        </p:txBody>
      </p:sp>
    </p:spTree>
  </p:cSld>
  <p:clrMap bg1="lt1" tx1="dk1" bg2="dk2" tx2="lt2" accent1="accent1" accent2="accent2" accent3="accent3" accent4="accent4" accent5="accent5" accent6="accent6" hlink="hlink" folHlink="folHlink"/>
  <p:sldLayoutIdLst>
    <p:sldLayoutId id="2147483653" r:id="rId1"/>
    <p:sldLayoutId id="2147483659" r:id="rId2"/>
    <p:sldLayoutId id="2147483660" r:id="rId3"/>
    <p:sldLayoutId id="2147483664" r:id="rId4"/>
    <p:sldLayoutId id="2147483665" r:id="rId5"/>
    <p:sldLayoutId id="2147483666" r:id="rId6"/>
    <p:sldLayoutId id="2147483667" r:id="rId7"/>
    <p:sldLayoutId id="2147483675" r:id="rId8"/>
    <p:sldLayoutId id="2147483679" r:id="rId9"/>
    <p:sldLayoutId id="2147483680" r:id="rId10"/>
    <p:sldLayoutId id="2147483681" r:id="rId11"/>
    <p:sldLayoutId id="2147483682" r:id="rId12"/>
    <p:sldLayoutId id="2147483683" r:id="rId13"/>
    <p:sldLayoutId id="214748368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A4335"/>
          </p15:clr>
        </p15:guide>
        <p15:guide id="2" pos="737">
          <p15:clr>
            <a:srgbClr val="EA4335"/>
          </p15:clr>
        </p15:guide>
        <p15:guide id="3" pos="397">
          <p15:clr>
            <a:srgbClr val="EA4335"/>
          </p15:clr>
        </p15:guide>
        <p15:guide id="4" pos="809">
          <p15:clr>
            <a:srgbClr val="EA4335"/>
          </p15:clr>
        </p15:guide>
        <p15:guide id="5" pos="1151">
          <p15:clr>
            <a:srgbClr val="EA4335"/>
          </p15:clr>
        </p15:guide>
        <p15:guide id="6" pos="1222">
          <p15:clr>
            <a:srgbClr val="EA4335"/>
          </p15:clr>
        </p15:guide>
        <p15:guide id="7" pos="1564">
          <p15:clr>
            <a:srgbClr val="EA4335"/>
          </p15:clr>
        </p15:guide>
        <p15:guide id="8" pos="1634">
          <p15:clr>
            <a:srgbClr val="EA4335"/>
          </p15:clr>
        </p15:guide>
        <p15:guide id="9" pos="1978">
          <p15:clr>
            <a:srgbClr val="EA4335"/>
          </p15:clr>
        </p15:guide>
        <p15:guide id="10" pos="2047">
          <p15:clr>
            <a:srgbClr val="EA4335"/>
          </p15:clr>
        </p15:guide>
        <p15:guide id="11" pos="2391">
          <p15:clr>
            <a:srgbClr val="EA4335"/>
          </p15:clr>
        </p15:guide>
        <p15:guide id="12" pos="2459">
          <p15:clr>
            <a:srgbClr val="EA4335"/>
          </p15:clr>
        </p15:guide>
        <p15:guide id="13" pos="2805">
          <p15:clr>
            <a:srgbClr val="EA4335"/>
          </p15:clr>
        </p15:guide>
        <p15:guide id="14" pos="2880">
          <p15:clr>
            <a:srgbClr val="EA4335"/>
          </p15:clr>
        </p15:guide>
        <p15:guide id="15" pos="3218">
          <p15:clr>
            <a:srgbClr val="EA4335"/>
          </p15:clr>
        </p15:guide>
        <p15:guide id="16" pos="3284">
          <p15:clr>
            <a:srgbClr val="EA4335"/>
          </p15:clr>
        </p15:guide>
        <p15:guide id="17" pos="3632">
          <p15:clr>
            <a:srgbClr val="EA4335"/>
          </p15:clr>
        </p15:guide>
        <p15:guide id="18" pos="3713">
          <p15:clr>
            <a:srgbClr val="EA4335"/>
          </p15:clr>
        </p15:guide>
        <p15:guide id="19" pos="4045">
          <p15:clr>
            <a:srgbClr val="EA4335"/>
          </p15:clr>
        </p15:guide>
        <p15:guide id="20" pos="4126">
          <p15:clr>
            <a:srgbClr val="EA4335"/>
          </p15:clr>
        </p15:guide>
        <p15:guide id="21" pos="4459">
          <p15:clr>
            <a:srgbClr val="EA4335"/>
          </p15:clr>
        </p15:guide>
        <p15:guide id="22" pos="4538">
          <p15:clr>
            <a:srgbClr val="EA4335"/>
          </p15:clr>
        </p15:guide>
        <p15:guide id="23" pos="4872">
          <p15:clr>
            <a:srgbClr val="EA4335"/>
          </p15:clr>
        </p15:guide>
        <p15:guide id="24" pos="4951">
          <p15:clr>
            <a:srgbClr val="EA4335"/>
          </p15:clr>
        </p15:guide>
        <p15:guide id="25" pos="5286">
          <p15:clr>
            <a:srgbClr val="EA4335"/>
          </p15:clr>
        </p15:guide>
        <p15:guide id="26" orient="horz" pos="365">
          <p15:clr>
            <a:srgbClr val="EA4335"/>
          </p15:clr>
        </p15:guide>
        <p15:guide id="27" orient="horz" pos="3030">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9.xml"/><Relationship Id="rId1" Type="http://schemas.openxmlformats.org/officeDocument/2006/relationships/tags" Target="../tags/tag6.xm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0.xml"/><Relationship Id="rId1" Type="http://schemas.openxmlformats.org/officeDocument/2006/relationships/tags" Target="../tags/tag7.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hyperlink" Target="https://www.linkedin.com/groups/17500040/"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03EB9B-F553-2B90-0169-F788778D3822}"/>
              </a:ext>
            </a:extLst>
          </p:cNvPr>
          <p:cNvSpPr>
            <a:spLocks noGrp="1"/>
          </p:cNvSpPr>
          <p:nvPr>
            <p:ph type="title"/>
          </p:nvPr>
        </p:nvSpPr>
        <p:spPr>
          <a:xfrm>
            <a:off x="728854" y="888172"/>
            <a:ext cx="7303038" cy="3367155"/>
          </a:xfrm>
        </p:spPr>
        <p:txBody>
          <a:bodyPr/>
          <a:lstStyle/>
          <a:p>
            <a:r>
              <a:rPr lang="en-US" sz="4400" dirty="0">
                <a:solidFill>
                  <a:schemeClr val="bg1"/>
                </a:solidFill>
              </a:rPr>
              <a:t>The Art of Accessible PDFs: From Problem Document to Usable PDF</a:t>
            </a:r>
            <a:br>
              <a:rPr lang="en-US" sz="4400" dirty="0">
                <a:solidFill>
                  <a:schemeClr val="bg1"/>
                </a:solidFill>
              </a:rPr>
            </a:br>
            <a:br>
              <a:rPr lang="en-US" sz="4400" dirty="0">
                <a:solidFill>
                  <a:schemeClr val="bg1"/>
                </a:solidFill>
              </a:rPr>
            </a:br>
            <a:r>
              <a:rPr lang="en-US" sz="2400" dirty="0">
                <a:solidFill>
                  <a:schemeClr val="bg1"/>
                </a:solidFill>
              </a:rPr>
              <a:t>A practical walkthrough of PDF remediation and when PDFs should (and shouldn’t) be used.</a:t>
            </a:r>
            <a:endParaRPr lang="en-US" sz="1200" dirty="0">
              <a:solidFill>
                <a:schemeClr val="bg1"/>
              </a:solidFill>
            </a:endParaRPr>
          </a:p>
        </p:txBody>
      </p:sp>
      <p:sp>
        <p:nvSpPr>
          <p:cNvPr id="2" name="Subtitle 1">
            <a:extLst>
              <a:ext uri="{FF2B5EF4-FFF2-40B4-BE49-F238E27FC236}">
                <a16:creationId xmlns:a16="http://schemas.microsoft.com/office/drawing/2014/main" id="{BD38D3F6-CAAA-A1A9-5651-BA61C9485D9F}"/>
              </a:ext>
            </a:extLst>
          </p:cNvPr>
          <p:cNvSpPr>
            <a:spLocks noGrp="1"/>
          </p:cNvSpPr>
          <p:nvPr>
            <p:ph type="subTitle" idx="1"/>
          </p:nvPr>
        </p:nvSpPr>
        <p:spPr>
          <a:xfrm>
            <a:off x="630000" y="383610"/>
            <a:ext cx="5144400" cy="357300"/>
          </a:xfrm>
        </p:spPr>
        <p:txBody>
          <a:bodyPr/>
          <a:lstStyle/>
          <a:p>
            <a:r>
              <a:rPr lang="en-US"/>
              <a:t>Ministry of Justice Digital</a:t>
            </a:r>
          </a:p>
        </p:txBody>
      </p:sp>
    </p:spTree>
    <p:extLst>
      <p:ext uri="{BB962C8B-B14F-4D97-AF65-F5344CB8AC3E}">
        <p14:creationId xmlns:p14="http://schemas.microsoft.com/office/powerpoint/2010/main" val="1495683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B4DB087B-7DFF-F4AB-2385-22256EF327F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C9CD8B6-8834-A0CA-A507-515DAB67D419}"/>
              </a:ext>
            </a:extLst>
          </p:cNvPr>
          <p:cNvSpPr>
            <a:spLocks noGrp="1"/>
          </p:cNvSpPr>
          <p:nvPr>
            <p:ph type="title"/>
          </p:nvPr>
        </p:nvSpPr>
        <p:spPr/>
        <p:txBody>
          <a:bodyPr>
            <a:normAutofit fontScale="90000"/>
          </a:bodyPr>
          <a:lstStyle/>
          <a:p>
            <a:r>
              <a:rPr lang="en-US" sz="3600" dirty="0"/>
              <a:t>Important – Adobe Acrobat Pro required!</a:t>
            </a:r>
          </a:p>
        </p:txBody>
      </p:sp>
      <p:sp>
        <p:nvSpPr>
          <p:cNvPr id="276" name="Google Shape;276;p50">
            <a:extLst>
              <a:ext uri="{FF2B5EF4-FFF2-40B4-BE49-F238E27FC236}">
                <a16:creationId xmlns:a16="http://schemas.microsoft.com/office/drawing/2014/main" id="{EA743BF8-1B1E-450E-6615-3B905794EFF4}"/>
              </a:ext>
            </a:extLst>
          </p:cNvPr>
          <p:cNvSpPr txBox="1"/>
          <p:nvPr/>
        </p:nvSpPr>
        <p:spPr>
          <a:xfrm>
            <a:off x="530233" y="1490525"/>
            <a:ext cx="4894384" cy="3023874"/>
          </a:xfrm>
          <a:prstGeom prst="rect">
            <a:avLst/>
          </a:prstGeom>
          <a:noFill/>
          <a:ln>
            <a:noFill/>
          </a:ln>
        </p:spPr>
        <p:txBody>
          <a:bodyPr spcFirstLastPara="1" wrap="square" lIns="34275" tIns="34275" rIns="34275" bIns="34275" anchor="t" anchorCtr="0">
            <a:spAutoFit/>
          </a:bodyPr>
          <a:lstStyle/>
          <a:p>
            <a:r>
              <a:rPr lang="en-GB" sz="2400" dirty="0">
                <a:solidFill>
                  <a:schemeClr val="dk1"/>
                </a:solidFill>
              </a:rPr>
              <a:t>This is the licenced version of the software.</a:t>
            </a:r>
          </a:p>
          <a:p>
            <a:endParaRPr lang="en-GB" sz="2400" dirty="0">
              <a:solidFill>
                <a:schemeClr val="dk1"/>
              </a:solidFill>
            </a:endParaRPr>
          </a:p>
          <a:p>
            <a:r>
              <a:rPr lang="en-GB" sz="2400" dirty="0">
                <a:solidFill>
                  <a:schemeClr val="dk1"/>
                </a:solidFill>
              </a:rPr>
              <a:t>If you do not have this software, please do not convert documents to PDF.</a:t>
            </a:r>
          </a:p>
          <a:p>
            <a:endParaRPr lang="en-GB" sz="2400" dirty="0">
              <a:solidFill>
                <a:schemeClr val="dk1"/>
              </a:solidFill>
            </a:endParaRPr>
          </a:p>
          <a:p>
            <a:endParaRPr lang="en-GB" sz="2400" dirty="0">
              <a:solidFill>
                <a:schemeClr val="dk1"/>
              </a:solidFill>
            </a:endParaRPr>
          </a:p>
        </p:txBody>
      </p:sp>
      <p:pic>
        <p:nvPicPr>
          <p:cNvPr id="2" name="Picture 2" descr="Adobe Acrobat Pro">
            <a:extLst>
              <a:ext uri="{FF2B5EF4-FFF2-40B4-BE49-F238E27FC236}">
                <a16:creationId xmlns:a16="http://schemas.microsoft.com/office/drawing/2014/main" id="{EA1E16EB-486B-2370-9BDF-4EDA94B79CF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584" t="14401" r="29096" b="16196"/>
          <a:stretch/>
        </p:blipFill>
        <p:spPr bwMode="auto">
          <a:xfrm>
            <a:off x="6525847" y="1579062"/>
            <a:ext cx="2276757" cy="2276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8002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6E936925-65F1-7427-4ABD-EC28C23A1BD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4B0EE36-4C39-36EF-D73C-54EEAA93D5FC}"/>
              </a:ext>
            </a:extLst>
          </p:cNvPr>
          <p:cNvSpPr>
            <a:spLocks noGrp="1"/>
          </p:cNvSpPr>
          <p:nvPr>
            <p:ph type="title"/>
          </p:nvPr>
        </p:nvSpPr>
        <p:spPr>
          <a:xfrm>
            <a:off x="341396" y="344672"/>
            <a:ext cx="8202300" cy="570900"/>
          </a:xfrm>
        </p:spPr>
        <p:txBody>
          <a:bodyPr>
            <a:normAutofit/>
          </a:bodyPr>
          <a:lstStyle/>
          <a:p>
            <a:r>
              <a:rPr lang="en-US" sz="3600" dirty="0"/>
              <a:t>The source document</a:t>
            </a:r>
          </a:p>
        </p:txBody>
      </p:sp>
      <p:sp>
        <p:nvSpPr>
          <p:cNvPr id="276" name="Google Shape;276;p50">
            <a:extLst>
              <a:ext uri="{FF2B5EF4-FFF2-40B4-BE49-F238E27FC236}">
                <a16:creationId xmlns:a16="http://schemas.microsoft.com/office/drawing/2014/main" id="{0D06D74C-3361-CDB4-E5AC-0FAA9FC06CB2}"/>
              </a:ext>
            </a:extLst>
          </p:cNvPr>
          <p:cNvSpPr txBox="1"/>
          <p:nvPr/>
        </p:nvSpPr>
        <p:spPr>
          <a:xfrm>
            <a:off x="540001" y="1140511"/>
            <a:ext cx="4255024" cy="4131870"/>
          </a:xfrm>
          <a:prstGeom prst="rect">
            <a:avLst/>
          </a:prstGeom>
          <a:noFill/>
          <a:ln>
            <a:noFill/>
          </a:ln>
        </p:spPr>
        <p:txBody>
          <a:bodyPr spcFirstLastPara="1" wrap="square" lIns="34275" tIns="34275" rIns="34275" bIns="34275" anchor="t" anchorCtr="0">
            <a:spAutoFit/>
          </a:bodyPr>
          <a:lstStyle/>
          <a:p>
            <a:r>
              <a:rPr lang="en-GB" sz="2400" dirty="0">
                <a:solidFill>
                  <a:schemeClr val="dk1"/>
                </a:solidFill>
              </a:rPr>
              <a:t>The best place to start is with your source document. </a:t>
            </a:r>
          </a:p>
          <a:p>
            <a:endParaRPr lang="en-GB" sz="2400" dirty="0">
              <a:solidFill>
                <a:schemeClr val="dk1"/>
              </a:solidFill>
            </a:endParaRPr>
          </a:p>
          <a:p>
            <a:r>
              <a:rPr lang="en-GB" sz="2400" dirty="0">
                <a:solidFill>
                  <a:schemeClr val="dk1"/>
                </a:solidFill>
              </a:rPr>
              <a:t>It is easier to fix accessibility issues at the template level.</a:t>
            </a:r>
          </a:p>
          <a:p>
            <a:endParaRPr lang="en-GB" sz="2400" dirty="0">
              <a:solidFill>
                <a:schemeClr val="dk1"/>
              </a:solidFill>
            </a:endParaRPr>
          </a:p>
          <a:p>
            <a:r>
              <a:rPr lang="en-GB" sz="2400" dirty="0">
                <a:solidFill>
                  <a:schemeClr val="dk1"/>
                </a:solidFill>
              </a:rPr>
              <a:t>You must follow the correct process when converting your document to PDF. </a:t>
            </a:r>
          </a:p>
          <a:p>
            <a:endParaRPr lang="en-GB" sz="2400" dirty="0">
              <a:solidFill>
                <a:schemeClr val="dk1"/>
              </a:solidFill>
            </a:endParaRPr>
          </a:p>
          <a:p>
            <a:r>
              <a:rPr lang="en-GB" sz="2400" dirty="0">
                <a:solidFill>
                  <a:schemeClr val="dk1"/>
                </a:solidFill>
              </a:rPr>
              <a:t> </a:t>
            </a:r>
          </a:p>
        </p:txBody>
      </p:sp>
      <p:pic>
        <p:nvPicPr>
          <p:cNvPr id="2050" name="Picture 2" descr="Dog wearing glasses, coat and holding a magnifying glass. ">
            <a:extLst>
              <a:ext uri="{FF2B5EF4-FFF2-40B4-BE49-F238E27FC236}">
                <a16:creationId xmlns:a16="http://schemas.microsoft.com/office/drawing/2014/main" id="{9A412616-8222-780F-B976-8E72028286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146" r="7844"/>
          <a:stretch/>
        </p:blipFill>
        <p:spPr bwMode="auto">
          <a:xfrm>
            <a:off x="5795396" y="731852"/>
            <a:ext cx="3007208" cy="2476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83273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ED699D99-D3CE-D1FD-6BFE-E7B5554B97C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85C649E-0432-2528-A1B3-14AC7EB1013B}"/>
              </a:ext>
            </a:extLst>
          </p:cNvPr>
          <p:cNvSpPr>
            <a:spLocks noGrp="1"/>
          </p:cNvSpPr>
          <p:nvPr>
            <p:ph type="title"/>
          </p:nvPr>
        </p:nvSpPr>
        <p:spPr>
          <a:xfrm>
            <a:off x="476126" y="480595"/>
            <a:ext cx="8202300" cy="570900"/>
          </a:xfrm>
        </p:spPr>
        <p:txBody>
          <a:bodyPr>
            <a:normAutofit/>
          </a:bodyPr>
          <a:lstStyle/>
          <a:p>
            <a:r>
              <a:rPr lang="en-US" sz="3600" dirty="0"/>
              <a:t>Do not print to PDF</a:t>
            </a:r>
          </a:p>
        </p:txBody>
      </p:sp>
      <p:sp>
        <p:nvSpPr>
          <p:cNvPr id="276" name="Google Shape;276;p50">
            <a:extLst>
              <a:ext uri="{FF2B5EF4-FFF2-40B4-BE49-F238E27FC236}">
                <a16:creationId xmlns:a16="http://schemas.microsoft.com/office/drawing/2014/main" id="{211A8A6F-88CE-341D-C077-CBC0AFF751C6}"/>
              </a:ext>
            </a:extLst>
          </p:cNvPr>
          <p:cNvSpPr txBox="1"/>
          <p:nvPr/>
        </p:nvSpPr>
        <p:spPr>
          <a:xfrm>
            <a:off x="476126" y="1890051"/>
            <a:ext cx="4255024" cy="1915879"/>
          </a:xfrm>
          <a:prstGeom prst="rect">
            <a:avLst/>
          </a:prstGeom>
          <a:noFill/>
          <a:ln>
            <a:noFill/>
          </a:ln>
        </p:spPr>
        <p:txBody>
          <a:bodyPr spcFirstLastPara="1" wrap="square" lIns="34275" tIns="34275" rIns="34275" bIns="34275" anchor="t" anchorCtr="0">
            <a:spAutoFit/>
          </a:bodyPr>
          <a:lstStyle/>
          <a:p>
            <a:r>
              <a:rPr lang="en-GB" sz="2400" dirty="0">
                <a:solidFill>
                  <a:schemeClr val="dk1"/>
                </a:solidFill>
              </a:rPr>
              <a:t>DO NOT print to PDF – if you do the resulting PDF will not be accessible. </a:t>
            </a:r>
          </a:p>
          <a:p>
            <a:endParaRPr lang="en-GB" sz="2400" dirty="0">
              <a:solidFill>
                <a:schemeClr val="dk1"/>
              </a:solidFill>
            </a:endParaRPr>
          </a:p>
          <a:p>
            <a:endParaRPr lang="en-GB" sz="2400" dirty="0">
              <a:solidFill>
                <a:schemeClr val="dk1"/>
              </a:solidFill>
            </a:endParaRPr>
          </a:p>
        </p:txBody>
      </p:sp>
      <p:pic>
        <p:nvPicPr>
          <p:cNvPr id="4098" name="Picture 2" descr="A small dog with his paws either side of his face and mouth open and the words read ‘Oh no!’. ">
            <a:extLst>
              <a:ext uri="{FF2B5EF4-FFF2-40B4-BE49-F238E27FC236}">
                <a16:creationId xmlns:a16="http://schemas.microsoft.com/office/drawing/2014/main" id="{A7BDB901-E4DE-602E-CB5F-7884F0A2D1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24423" y="597868"/>
            <a:ext cx="3423579" cy="3947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602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3FE747E8-3448-A709-93A8-BABB7B585FC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2B27E30-6366-21D8-A1B0-1DE3EFC8030C}"/>
              </a:ext>
            </a:extLst>
          </p:cNvPr>
          <p:cNvSpPr>
            <a:spLocks noGrp="1"/>
          </p:cNvSpPr>
          <p:nvPr>
            <p:ph type="title"/>
          </p:nvPr>
        </p:nvSpPr>
        <p:spPr>
          <a:xfrm>
            <a:off x="540000" y="420982"/>
            <a:ext cx="8202300" cy="570900"/>
          </a:xfrm>
        </p:spPr>
        <p:txBody>
          <a:bodyPr>
            <a:normAutofit/>
          </a:bodyPr>
          <a:lstStyle/>
          <a:p>
            <a:r>
              <a:rPr lang="en-US" sz="3600" dirty="0"/>
              <a:t>What makes a PDF accessible?</a:t>
            </a:r>
          </a:p>
        </p:txBody>
      </p:sp>
      <p:sp>
        <p:nvSpPr>
          <p:cNvPr id="276" name="Google Shape;276;p50">
            <a:extLst>
              <a:ext uri="{FF2B5EF4-FFF2-40B4-BE49-F238E27FC236}">
                <a16:creationId xmlns:a16="http://schemas.microsoft.com/office/drawing/2014/main" id="{6664B68B-2670-5F9A-BC05-AF1DC9D5A3A1}"/>
              </a:ext>
            </a:extLst>
          </p:cNvPr>
          <p:cNvSpPr txBox="1"/>
          <p:nvPr/>
        </p:nvSpPr>
        <p:spPr>
          <a:xfrm>
            <a:off x="540000" y="1328738"/>
            <a:ext cx="4255024" cy="3454762"/>
          </a:xfrm>
          <a:prstGeom prst="rect">
            <a:avLst/>
          </a:prstGeom>
          <a:noFill/>
          <a:ln>
            <a:noFill/>
          </a:ln>
        </p:spPr>
        <p:txBody>
          <a:bodyPr spcFirstLastPara="1" wrap="square" lIns="34275" tIns="34275" rIns="34275" bIns="34275" anchor="t" anchorCtr="0">
            <a:spAutoFit/>
          </a:bodyPr>
          <a:lstStyle/>
          <a:p>
            <a:pPr marL="342900" indent="-342900">
              <a:buFont typeface="Arial" panose="020B0604020202020204" pitchFamily="34" charset="0"/>
              <a:buChar char="•"/>
            </a:pPr>
            <a:r>
              <a:rPr lang="en-GB" sz="2800" dirty="0">
                <a:solidFill>
                  <a:schemeClr val="dk1"/>
                </a:solidFill>
              </a:rPr>
              <a:t>Searchable text</a:t>
            </a:r>
          </a:p>
          <a:p>
            <a:pPr marL="342900" indent="-342900">
              <a:buFont typeface="Arial" panose="020B0604020202020204" pitchFamily="34" charset="0"/>
              <a:buChar char="•"/>
            </a:pPr>
            <a:r>
              <a:rPr lang="en-GB" sz="2800" dirty="0">
                <a:solidFill>
                  <a:schemeClr val="dk1"/>
                </a:solidFill>
              </a:rPr>
              <a:t>Fonts that allows for character extraction</a:t>
            </a:r>
          </a:p>
          <a:p>
            <a:pPr marL="342900" indent="-342900">
              <a:buFont typeface="Arial" panose="020B0604020202020204" pitchFamily="34" charset="0"/>
              <a:buChar char="•"/>
            </a:pPr>
            <a:r>
              <a:rPr lang="en-GB" sz="2800" dirty="0">
                <a:solidFill>
                  <a:schemeClr val="dk1"/>
                </a:solidFill>
              </a:rPr>
              <a:t>Document structure tags</a:t>
            </a:r>
          </a:p>
          <a:p>
            <a:pPr marL="342900" indent="-342900">
              <a:buFont typeface="Arial" panose="020B0604020202020204" pitchFamily="34" charset="0"/>
              <a:buChar char="•"/>
            </a:pPr>
            <a:r>
              <a:rPr lang="en-GB" sz="2800" dirty="0">
                <a:solidFill>
                  <a:schemeClr val="dk1"/>
                </a:solidFill>
              </a:rPr>
              <a:t>Proper reading order</a:t>
            </a:r>
          </a:p>
          <a:p>
            <a:pPr marL="342900" indent="-342900">
              <a:buFont typeface="Arial" panose="020B0604020202020204" pitchFamily="34" charset="0"/>
              <a:buChar char="•"/>
            </a:pPr>
            <a:r>
              <a:rPr lang="en-GB" sz="2800" dirty="0">
                <a:solidFill>
                  <a:schemeClr val="dk1"/>
                </a:solidFill>
              </a:rPr>
              <a:t>Alternative text </a:t>
            </a:r>
          </a:p>
          <a:p>
            <a:pPr marL="342900" indent="-342900">
              <a:buFont typeface="Arial" panose="020B0604020202020204" pitchFamily="34" charset="0"/>
              <a:buChar char="•"/>
            </a:pPr>
            <a:endParaRPr lang="en-GB" sz="2400" dirty="0">
              <a:solidFill>
                <a:schemeClr val="dk1"/>
              </a:solidFill>
            </a:endParaRPr>
          </a:p>
        </p:txBody>
      </p:sp>
      <p:pic>
        <p:nvPicPr>
          <p:cNvPr id="1026" name="Picture 2">
            <a:extLst>
              <a:ext uri="{FF2B5EF4-FFF2-40B4-BE49-F238E27FC236}">
                <a16:creationId xmlns:a16="http://schemas.microsoft.com/office/drawing/2014/main" id="{8703F233-94B1-9E02-16C2-F5ECAA78753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5024" y="1328738"/>
            <a:ext cx="4235190" cy="2822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073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3821" y="294027"/>
            <a:ext cx="7685902" cy="1132450"/>
          </a:xfrm>
        </p:spPr>
        <p:txBody>
          <a:bodyPr>
            <a:normAutofit/>
          </a:bodyPr>
          <a:lstStyle/>
          <a:p>
            <a:r>
              <a:rPr lang="en-GB" sz="3200" dirty="0"/>
              <a:t>Setting up Acrobat for accessibility work 1</a:t>
            </a:r>
          </a:p>
        </p:txBody>
      </p:sp>
      <p:sp>
        <p:nvSpPr>
          <p:cNvPr id="5" name="Content Placeholder 4">
            <a:extLst>
              <a:ext uri="{FF2B5EF4-FFF2-40B4-BE49-F238E27FC236}">
                <a16:creationId xmlns:a16="http://schemas.microsoft.com/office/drawing/2014/main" id="{EB68044E-A43D-4E12-9ED6-D3FBAEB6BCE7}"/>
              </a:ext>
            </a:extLst>
          </p:cNvPr>
          <p:cNvSpPr>
            <a:spLocks noGrp="1"/>
          </p:cNvSpPr>
          <p:nvPr>
            <p:ph idx="1"/>
          </p:nvPr>
        </p:nvSpPr>
        <p:spPr>
          <a:xfrm>
            <a:off x="302655" y="1629573"/>
            <a:ext cx="3870101" cy="2956322"/>
          </a:xfrm>
        </p:spPr>
        <p:txBody>
          <a:bodyPr>
            <a:normAutofit fontScale="92500" lnSpcReduction="20000"/>
          </a:bodyPr>
          <a:lstStyle/>
          <a:p>
            <a:pPr lvl="0"/>
            <a:r>
              <a:rPr lang="en-GB" dirty="0">
                <a:latin typeface="Arial" panose="020B0604020202020204" pitchFamily="34" charset="0"/>
                <a:cs typeface="Arial" panose="020B0604020202020204" pitchFamily="34" charset="0"/>
              </a:rPr>
              <a:t>From the Tools link in the top menu add the Accessibility tools</a:t>
            </a:r>
          </a:p>
          <a:p>
            <a:pPr lvl="0"/>
            <a:endParaRPr lang="en-GB" dirty="0">
              <a:latin typeface="Arial" panose="020B0604020202020204" pitchFamily="34" charset="0"/>
              <a:cs typeface="Arial" panose="020B0604020202020204" pitchFamily="34" charset="0"/>
            </a:endParaRPr>
          </a:p>
          <a:p>
            <a:pPr lvl="0"/>
            <a:r>
              <a:rPr lang="en-GB" dirty="0">
                <a:latin typeface="Arial" panose="020B0604020202020204" pitchFamily="34" charset="0"/>
                <a:cs typeface="Arial" panose="020B0604020202020204" pitchFamily="34" charset="0"/>
              </a:rPr>
              <a:t>The Accessibility Tools can then be selected from the Tools menu to the right of the screen</a:t>
            </a:r>
          </a:p>
          <a:p>
            <a:pPr marL="0"/>
            <a:endParaRPr lang="en-GB" sz="2800" dirty="0"/>
          </a:p>
        </p:txBody>
      </p:sp>
      <p:pic>
        <p:nvPicPr>
          <p:cNvPr id="3" name="Picture 2" descr="Accessibility Tools selected under the Tools menu">
            <a:extLst>
              <a:ext uri="{FF2B5EF4-FFF2-40B4-BE49-F238E27FC236}">
                <a16:creationId xmlns:a16="http://schemas.microsoft.com/office/drawing/2014/main" id="{F8B8DFAB-155A-4DE8-BBD7-773C612F58E0}"/>
              </a:ext>
            </a:extLst>
          </p:cNvPr>
          <p:cNvPicPr>
            <a:picLocks noChangeAspect="1"/>
          </p:cNvPicPr>
          <p:nvPr/>
        </p:nvPicPr>
        <p:blipFill>
          <a:blip r:embed="rId3"/>
          <a:stretch>
            <a:fillRect/>
          </a:stretch>
        </p:blipFill>
        <p:spPr>
          <a:xfrm>
            <a:off x="4172756" y="2035766"/>
            <a:ext cx="3238897" cy="1071968"/>
          </a:xfrm>
          <a:prstGeom prst="rect">
            <a:avLst/>
          </a:prstGeom>
        </p:spPr>
      </p:pic>
      <p:pic>
        <p:nvPicPr>
          <p:cNvPr id="8" name="Picture 7" descr="The accessibility tools menu">
            <a:extLst>
              <a:ext uri="{FF2B5EF4-FFF2-40B4-BE49-F238E27FC236}">
                <a16:creationId xmlns:a16="http://schemas.microsoft.com/office/drawing/2014/main" id="{7EF1C45E-9879-463E-A1CA-923C1AA818C0}"/>
              </a:ext>
            </a:extLst>
          </p:cNvPr>
          <p:cNvPicPr>
            <a:picLocks noChangeAspect="1"/>
          </p:cNvPicPr>
          <p:nvPr/>
        </p:nvPicPr>
        <p:blipFill>
          <a:blip r:embed="rId4"/>
          <a:stretch>
            <a:fillRect/>
          </a:stretch>
        </p:blipFill>
        <p:spPr>
          <a:xfrm>
            <a:off x="7563118" y="1040160"/>
            <a:ext cx="1311439" cy="3063180"/>
          </a:xfrm>
          <a:prstGeom prst="rect">
            <a:avLst/>
          </a:prstGeom>
        </p:spPr>
      </p:pic>
    </p:spTree>
    <p:extLst>
      <p:ext uri="{BB962C8B-B14F-4D97-AF65-F5344CB8AC3E}">
        <p14:creationId xmlns:p14="http://schemas.microsoft.com/office/powerpoint/2010/main" val="2357099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044" y="383103"/>
            <a:ext cx="7270516" cy="939070"/>
          </a:xfrm>
        </p:spPr>
        <p:txBody>
          <a:bodyPr>
            <a:normAutofit/>
          </a:bodyPr>
          <a:lstStyle/>
          <a:p>
            <a:r>
              <a:rPr lang="en-GB" sz="3200" dirty="0"/>
              <a:t>Setting up Acrobat for accessibility work 2</a:t>
            </a:r>
          </a:p>
        </p:txBody>
      </p:sp>
      <p:sp>
        <p:nvSpPr>
          <p:cNvPr id="5" name="Content Placeholder 4">
            <a:extLst>
              <a:ext uri="{FF2B5EF4-FFF2-40B4-BE49-F238E27FC236}">
                <a16:creationId xmlns:a16="http://schemas.microsoft.com/office/drawing/2014/main" id="{EB68044E-A43D-4E12-9ED6-D3FBAEB6BCE7}"/>
              </a:ext>
            </a:extLst>
          </p:cNvPr>
          <p:cNvSpPr>
            <a:spLocks noGrp="1"/>
          </p:cNvSpPr>
          <p:nvPr>
            <p:ph idx="1"/>
          </p:nvPr>
        </p:nvSpPr>
        <p:spPr>
          <a:xfrm>
            <a:off x="457201" y="1478483"/>
            <a:ext cx="3870101" cy="2956322"/>
          </a:xfrm>
        </p:spPr>
        <p:txBody>
          <a:bodyPr>
            <a:normAutofit fontScale="92500" lnSpcReduction="20000"/>
          </a:bodyPr>
          <a:lstStyle/>
          <a:p>
            <a:pPr lvl="0"/>
            <a:r>
              <a:rPr lang="en-GB" dirty="0">
                <a:latin typeface="Arial" panose="020B0604020202020204" pitchFamily="34" charset="0"/>
                <a:cs typeface="Arial" panose="020B0604020202020204" pitchFamily="34" charset="0"/>
              </a:rPr>
              <a:t>Add the Content, Order and Tags panes to the navigation pane on the left of the screen by right-clicking on the navigation pane and selecting them or via View &gt; Show/Hide &gt; Navigation Panes</a:t>
            </a:r>
          </a:p>
          <a:p>
            <a:pPr marL="0"/>
            <a:endParaRPr lang="en-GB" dirty="0"/>
          </a:p>
        </p:txBody>
      </p:sp>
      <p:pic>
        <p:nvPicPr>
          <p:cNvPr id="4" name="Picture 3" descr="Acrobat navigation pane with content, order and tags icons indicated">
            <a:extLst>
              <a:ext uri="{FF2B5EF4-FFF2-40B4-BE49-F238E27FC236}">
                <a16:creationId xmlns:a16="http://schemas.microsoft.com/office/drawing/2014/main" id="{D06B1792-AB59-47B1-B27E-D0E015D03CEB}"/>
              </a:ext>
            </a:extLst>
          </p:cNvPr>
          <p:cNvPicPr>
            <a:picLocks noChangeAspect="1"/>
          </p:cNvPicPr>
          <p:nvPr/>
        </p:nvPicPr>
        <p:blipFill>
          <a:blip r:embed="rId3"/>
          <a:stretch>
            <a:fillRect/>
          </a:stretch>
        </p:blipFill>
        <p:spPr>
          <a:xfrm>
            <a:off x="4816700" y="1478483"/>
            <a:ext cx="290528" cy="2710002"/>
          </a:xfrm>
          <a:prstGeom prst="rect">
            <a:avLst/>
          </a:prstGeom>
        </p:spPr>
      </p:pic>
      <p:pic>
        <p:nvPicPr>
          <p:cNvPr id="6" name="Picture 5" descr="Content, Order and Tags panes selected in the Navigation pane select menu">
            <a:extLst>
              <a:ext uri="{FF2B5EF4-FFF2-40B4-BE49-F238E27FC236}">
                <a16:creationId xmlns:a16="http://schemas.microsoft.com/office/drawing/2014/main" id="{A2369FF9-DC92-4111-AFD4-9852F5593B10}"/>
              </a:ext>
            </a:extLst>
          </p:cNvPr>
          <p:cNvPicPr>
            <a:picLocks noChangeAspect="1"/>
          </p:cNvPicPr>
          <p:nvPr/>
        </p:nvPicPr>
        <p:blipFill>
          <a:blip r:embed="rId4"/>
          <a:stretch>
            <a:fillRect/>
          </a:stretch>
        </p:blipFill>
        <p:spPr>
          <a:xfrm>
            <a:off x="5951764" y="1482650"/>
            <a:ext cx="2220686" cy="2952155"/>
          </a:xfrm>
          <a:prstGeom prst="rect">
            <a:avLst/>
          </a:prstGeom>
        </p:spPr>
      </p:pic>
    </p:spTree>
    <p:extLst>
      <p:ext uri="{BB962C8B-B14F-4D97-AF65-F5344CB8AC3E}">
        <p14:creationId xmlns:p14="http://schemas.microsoft.com/office/powerpoint/2010/main" val="3064787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8D94A9C4-843F-C177-A570-01985D4027B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3391CF0-B84B-8CCA-2A0F-A0993038DE5C}"/>
              </a:ext>
            </a:extLst>
          </p:cNvPr>
          <p:cNvSpPr>
            <a:spLocks noGrp="1"/>
          </p:cNvSpPr>
          <p:nvPr>
            <p:ph type="title"/>
          </p:nvPr>
        </p:nvSpPr>
        <p:spPr>
          <a:xfrm>
            <a:off x="574508" y="426908"/>
            <a:ext cx="7886700" cy="640556"/>
          </a:xfrm>
        </p:spPr>
        <p:txBody>
          <a:bodyPr>
            <a:normAutofit/>
          </a:bodyPr>
          <a:lstStyle/>
          <a:p>
            <a:r>
              <a:rPr lang="en-US" sz="3600" dirty="0"/>
              <a:t>Descriptive file name </a:t>
            </a:r>
          </a:p>
        </p:txBody>
      </p:sp>
      <p:sp>
        <p:nvSpPr>
          <p:cNvPr id="3" name="Google Shape;276;p50">
            <a:extLst>
              <a:ext uri="{FF2B5EF4-FFF2-40B4-BE49-F238E27FC236}">
                <a16:creationId xmlns:a16="http://schemas.microsoft.com/office/drawing/2014/main" id="{860E2D90-FA66-7D2D-7E01-37D4AB7A26F8}"/>
              </a:ext>
            </a:extLst>
          </p:cNvPr>
          <p:cNvSpPr txBox="1"/>
          <p:nvPr/>
        </p:nvSpPr>
        <p:spPr>
          <a:xfrm>
            <a:off x="540001" y="1140511"/>
            <a:ext cx="4255024" cy="3516317"/>
          </a:xfrm>
          <a:prstGeom prst="rect">
            <a:avLst/>
          </a:prstGeom>
          <a:noFill/>
          <a:ln>
            <a:noFill/>
          </a:ln>
        </p:spPr>
        <p:txBody>
          <a:bodyPr spcFirstLastPara="1" wrap="square" lIns="34275" tIns="34275" rIns="34275" bIns="34275" anchor="t" anchorCtr="0">
            <a:spAutoFit/>
          </a:bodyPr>
          <a:lstStyle/>
          <a:p>
            <a:r>
              <a:rPr lang="en-GB" sz="2800" dirty="0">
                <a:solidFill>
                  <a:schemeClr val="dk1"/>
                </a:solidFill>
              </a:rPr>
              <a:t>It is the first encounter</a:t>
            </a:r>
          </a:p>
          <a:p>
            <a:endParaRPr lang="en-GB" sz="2800" dirty="0">
              <a:solidFill>
                <a:schemeClr val="dk1"/>
              </a:solidFill>
            </a:endParaRPr>
          </a:p>
          <a:p>
            <a:r>
              <a:rPr lang="en-GB" sz="2800" dirty="0">
                <a:solidFill>
                  <a:schemeClr val="dk1"/>
                </a:solidFill>
              </a:rPr>
              <a:t>Keep it unique and descriptive</a:t>
            </a:r>
          </a:p>
          <a:p>
            <a:endParaRPr lang="en-GB" sz="2800" dirty="0">
              <a:solidFill>
                <a:schemeClr val="dk1"/>
              </a:solidFill>
            </a:endParaRPr>
          </a:p>
          <a:p>
            <a:r>
              <a:rPr lang="en-GB" sz="2800" dirty="0">
                <a:solidFill>
                  <a:schemeClr val="dk1"/>
                </a:solidFill>
              </a:rPr>
              <a:t>Change the document title using the document properties menu. </a:t>
            </a:r>
          </a:p>
        </p:txBody>
      </p:sp>
      <p:pic>
        <p:nvPicPr>
          <p:cNvPr id="7170" name="Picture 2" descr="Screenshot of document title being set in a PDF. ">
            <a:extLst>
              <a:ext uri="{FF2B5EF4-FFF2-40B4-BE49-F238E27FC236}">
                <a16:creationId xmlns:a16="http://schemas.microsoft.com/office/drawing/2014/main" id="{C6AE8DC0-678E-0EE7-7FB0-53B0EC1C53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4517" y="1028696"/>
            <a:ext cx="3236691" cy="3762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4927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42DA7689-6DC0-2A2C-3B4E-97D42D3BE03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0E14C33-DA80-6F6A-A9D3-37D3C3035A79}"/>
              </a:ext>
            </a:extLst>
          </p:cNvPr>
          <p:cNvSpPr>
            <a:spLocks noGrp="1"/>
          </p:cNvSpPr>
          <p:nvPr>
            <p:ph type="title"/>
          </p:nvPr>
        </p:nvSpPr>
        <p:spPr>
          <a:xfrm>
            <a:off x="574508" y="426908"/>
            <a:ext cx="7886700" cy="640556"/>
          </a:xfrm>
        </p:spPr>
        <p:txBody>
          <a:bodyPr>
            <a:normAutofit/>
          </a:bodyPr>
          <a:lstStyle/>
          <a:p>
            <a:r>
              <a:rPr lang="en-US" sz="3600" dirty="0"/>
              <a:t>Setting the document title</a:t>
            </a:r>
          </a:p>
        </p:txBody>
      </p:sp>
      <p:sp>
        <p:nvSpPr>
          <p:cNvPr id="3" name="Google Shape;276;p50">
            <a:extLst>
              <a:ext uri="{FF2B5EF4-FFF2-40B4-BE49-F238E27FC236}">
                <a16:creationId xmlns:a16="http://schemas.microsoft.com/office/drawing/2014/main" id="{423F99E7-AEE9-B6CC-4B67-F1BC42FC1074}"/>
              </a:ext>
            </a:extLst>
          </p:cNvPr>
          <p:cNvSpPr txBox="1"/>
          <p:nvPr/>
        </p:nvSpPr>
        <p:spPr>
          <a:xfrm>
            <a:off x="540001" y="1140511"/>
            <a:ext cx="4255024" cy="3085430"/>
          </a:xfrm>
          <a:prstGeom prst="rect">
            <a:avLst/>
          </a:prstGeom>
          <a:noFill/>
          <a:ln>
            <a:noFill/>
          </a:ln>
        </p:spPr>
        <p:txBody>
          <a:bodyPr spcFirstLastPara="1" wrap="square" lIns="34275" tIns="34275" rIns="34275" bIns="34275" anchor="t" anchorCtr="0">
            <a:spAutoFit/>
          </a:bodyPr>
          <a:lstStyle/>
          <a:p>
            <a:r>
              <a:rPr lang="en-GB" sz="2800" dirty="0">
                <a:solidFill>
                  <a:schemeClr val="dk1"/>
                </a:solidFill>
              </a:rPr>
              <a:t>Set document title </a:t>
            </a:r>
          </a:p>
          <a:p>
            <a:endParaRPr lang="en-GB" sz="2800" dirty="0">
              <a:solidFill>
                <a:schemeClr val="dk1"/>
              </a:solidFill>
            </a:endParaRPr>
          </a:p>
          <a:p>
            <a:r>
              <a:rPr lang="en-GB" sz="2800" dirty="0">
                <a:solidFill>
                  <a:schemeClr val="dk1"/>
                </a:solidFill>
              </a:rPr>
              <a:t>Check the author box too!</a:t>
            </a:r>
          </a:p>
          <a:p>
            <a:endParaRPr lang="en-GB" sz="2800" dirty="0">
              <a:solidFill>
                <a:schemeClr val="dk1"/>
              </a:solidFill>
            </a:endParaRPr>
          </a:p>
          <a:p>
            <a:r>
              <a:rPr lang="en-GB" sz="2800" dirty="0">
                <a:solidFill>
                  <a:schemeClr val="dk1"/>
                </a:solidFill>
              </a:rPr>
              <a:t>Then under the ‘Initial view’ tab choose to show Document title.</a:t>
            </a:r>
          </a:p>
        </p:txBody>
      </p:sp>
      <p:pic>
        <p:nvPicPr>
          <p:cNvPr id="9218" name="Picture 2" descr="Specifying that the document title be displayed in the title bar. In the Window Options, Show Document Title is selected.">
            <a:extLst>
              <a:ext uri="{FF2B5EF4-FFF2-40B4-BE49-F238E27FC236}">
                <a16:creationId xmlns:a16="http://schemas.microsoft.com/office/drawing/2014/main" id="{C996B82A-8DC3-0CC1-86E5-7F0B748E35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1150" y="999561"/>
            <a:ext cx="3752850" cy="4128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755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1DB6F67A-AE95-4741-0FD8-13547A97B27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46EBA9F-B27C-0B18-4428-2FF3D933FC09}"/>
              </a:ext>
            </a:extLst>
          </p:cNvPr>
          <p:cNvSpPr>
            <a:spLocks noGrp="1"/>
          </p:cNvSpPr>
          <p:nvPr>
            <p:ph type="title"/>
          </p:nvPr>
        </p:nvSpPr>
        <p:spPr>
          <a:xfrm>
            <a:off x="539999" y="443526"/>
            <a:ext cx="8202300" cy="570900"/>
          </a:xfrm>
        </p:spPr>
        <p:txBody>
          <a:bodyPr>
            <a:normAutofit/>
          </a:bodyPr>
          <a:lstStyle/>
          <a:p>
            <a:r>
              <a:rPr lang="en-US" sz="3600" dirty="0"/>
              <a:t>What are tags?</a:t>
            </a:r>
          </a:p>
        </p:txBody>
      </p:sp>
      <p:sp>
        <p:nvSpPr>
          <p:cNvPr id="3" name="Google Shape;276;p50">
            <a:extLst>
              <a:ext uri="{FF2B5EF4-FFF2-40B4-BE49-F238E27FC236}">
                <a16:creationId xmlns:a16="http://schemas.microsoft.com/office/drawing/2014/main" id="{44F9D7BC-3FDF-4095-612A-F7F04897E319}"/>
              </a:ext>
            </a:extLst>
          </p:cNvPr>
          <p:cNvSpPr txBox="1"/>
          <p:nvPr/>
        </p:nvSpPr>
        <p:spPr>
          <a:xfrm>
            <a:off x="539999" y="1202066"/>
            <a:ext cx="3814763" cy="4378091"/>
          </a:xfrm>
          <a:prstGeom prst="rect">
            <a:avLst/>
          </a:prstGeom>
          <a:noFill/>
          <a:ln>
            <a:noFill/>
          </a:ln>
        </p:spPr>
        <p:txBody>
          <a:bodyPr spcFirstLastPara="1" wrap="square" lIns="34275" tIns="34275" rIns="34275" bIns="34275" anchor="t" anchorCtr="0">
            <a:spAutoFit/>
          </a:bodyPr>
          <a:lstStyle/>
          <a:p>
            <a:r>
              <a:rPr lang="en-GB" sz="2800" dirty="0">
                <a:solidFill>
                  <a:schemeClr val="dk1"/>
                </a:solidFill>
              </a:rPr>
              <a:t>Tags make it possible to identify content as headings, lists, images and tables etc. </a:t>
            </a:r>
          </a:p>
          <a:p>
            <a:endParaRPr lang="en-GB" sz="2800" dirty="0">
              <a:solidFill>
                <a:schemeClr val="dk1"/>
              </a:solidFill>
            </a:endParaRPr>
          </a:p>
          <a:p>
            <a:r>
              <a:rPr lang="en-GB" sz="2800" dirty="0">
                <a:solidFill>
                  <a:schemeClr val="dk1"/>
                </a:solidFill>
              </a:rPr>
              <a:t>Without tags it is impossible to use accessibility features.</a:t>
            </a:r>
          </a:p>
          <a:p>
            <a:endParaRPr lang="en-GB" sz="2800" dirty="0">
              <a:solidFill>
                <a:schemeClr val="dk1"/>
              </a:solidFill>
            </a:endParaRPr>
          </a:p>
          <a:p>
            <a:endParaRPr lang="en-GB" sz="2800" dirty="0">
              <a:solidFill>
                <a:schemeClr val="dk1"/>
              </a:solidFill>
            </a:endParaRPr>
          </a:p>
        </p:txBody>
      </p:sp>
      <p:pic>
        <p:nvPicPr>
          <p:cNvPr id="8194" name="Picture 2" descr="Tag tree displayed in an example document. ">
            <a:extLst>
              <a:ext uri="{FF2B5EF4-FFF2-40B4-BE49-F238E27FC236}">
                <a16:creationId xmlns:a16="http://schemas.microsoft.com/office/drawing/2014/main" id="{9C1B50DD-887E-E8FD-BFA7-E7A908758F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4304" y="15165"/>
            <a:ext cx="3814763" cy="4839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658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66C54-2A01-5F65-D139-A72A95415B59}"/>
              </a:ext>
            </a:extLst>
          </p:cNvPr>
          <p:cNvSpPr>
            <a:spLocks noGrp="1"/>
          </p:cNvSpPr>
          <p:nvPr>
            <p:ph type="title"/>
          </p:nvPr>
        </p:nvSpPr>
        <p:spPr>
          <a:xfrm>
            <a:off x="628650" y="361167"/>
            <a:ext cx="7886700" cy="640500"/>
          </a:xfrm>
        </p:spPr>
        <p:txBody>
          <a:bodyPr>
            <a:normAutofit/>
          </a:bodyPr>
          <a:lstStyle/>
          <a:p>
            <a:r>
              <a:rPr lang="en-GB" sz="3600" dirty="0"/>
              <a:t>Create a tags root</a:t>
            </a:r>
          </a:p>
        </p:txBody>
      </p:sp>
      <p:sp>
        <p:nvSpPr>
          <p:cNvPr id="3" name="Content Placeholder 2">
            <a:extLst>
              <a:ext uri="{FF2B5EF4-FFF2-40B4-BE49-F238E27FC236}">
                <a16:creationId xmlns:a16="http://schemas.microsoft.com/office/drawing/2014/main" id="{C9660630-6B2B-97BA-BA50-A56A6F3B96AC}"/>
              </a:ext>
            </a:extLst>
          </p:cNvPr>
          <p:cNvSpPr>
            <a:spLocks noGrp="1"/>
          </p:cNvSpPr>
          <p:nvPr>
            <p:ph idx="1"/>
          </p:nvPr>
        </p:nvSpPr>
        <p:spPr>
          <a:xfrm>
            <a:off x="606425" y="1200151"/>
            <a:ext cx="5989584" cy="3394472"/>
          </a:xfrm>
        </p:spPr>
        <p:txBody>
          <a:bodyPr>
            <a:normAutofit/>
          </a:bodyPr>
          <a:lstStyle/>
          <a:p>
            <a:pPr marL="342900" indent="-342900">
              <a:buFont typeface="+mj-lt"/>
              <a:buAutoNum type="arabicPeriod"/>
            </a:pPr>
            <a:r>
              <a:rPr lang="en-GB" sz="2800" dirty="0"/>
              <a:t>Open the tags pane.</a:t>
            </a:r>
          </a:p>
          <a:p>
            <a:pPr marL="342900" indent="-342900">
              <a:buFont typeface="+mj-lt"/>
              <a:buAutoNum type="arabicPeriod"/>
            </a:pPr>
            <a:r>
              <a:rPr lang="en-GB" sz="2800" dirty="0"/>
              <a:t>Select Options dropdown.</a:t>
            </a:r>
          </a:p>
          <a:p>
            <a:pPr marL="342900" indent="-342900">
              <a:buFont typeface="+mj-lt"/>
              <a:buAutoNum type="arabicPeriod"/>
            </a:pPr>
            <a:r>
              <a:rPr lang="en-GB" sz="2800" dirty="0"/>
              <a:t>Select Create Tags Root.</a:t>
            </a:r>
          </a:p>
        </p:txBody>
      </p:sp>
      <p:pic>
        <p:nvPicPr>
          <p:cNvPr id="5" name="Picture 4" descr="Accessibility tags - no tags available">
            <a:extLst>
              <a:ext uri="{FF2B5EF4-FFF2-40B4-BE49-F238E27FC236}">
                <a16:creationId xmlns:a16="http://schemas.microsoft.com/office/drawing/2014/main" id="{C3AD6D1C-C426-FC1E-0532-769013A5EF03}"/>
              </a:ext>
            </a:extLst>
          </p:cNvPr>
          <p:cNvPicPr>
            <a:picLocks noChangeAspect="1"/>
          </p:cNvPicPr>
          <p:nvPr/>
        </p:nvPicPr>
        <p:blipFill>
          <a:blip r:embed="rId4"/>
          <a:stretch>
            <a:fillRect/>
          </a:stretch>
        </p:blipFill>
        <p:spPr>
          <a:xfrm>
            <a:off x="6946239" y="414178"/>
            <a:ext cx="1721884" cy="1186028"/>
          </a:xfrm>
          <a:prstGeom prst="rect">
            <a:avLst/>
          </a:prstGeom>
        </p:spPr>
      </p:pic>
      <p:pic>
        <p:nvPicPr>
          <p:cNvPr id="7" name="Picture 6" descr="Accessibility tag options, create tags root.">
            <a:extLst>
              <a:ext uri="{FF2B5EF4-FFF2-40B4-BE49-F238E27FC236}">
                <a16:creationId xmlns:a16="http://schemas.microsoft.com/office/drawing/2014/main" id="{BA761749-18B6-BFDC-AAEE-3A70C5D9687B}"/>
              </a:ext>
            </a:extLst>
          </p:cNvPr>
          <p:cNvPicPr>
            <a:picLocks noChangeAspect="1"/>
          </p:cNvPicPr>
          <p:nvPr/>
        </p:nvPicPr>
        <p:blipFill>
          <a:blip r:embed="rId5"/>
          <a:stretch>
            <a:fillRect/>
          </a:stretch>
        </p:blipFill>
        <p:spPr>
          <a:xfrm>
            <a:off x="6778337" y="1879236"/>
            <a:ext cx="2057687" cy="1357502"/>
          </a:xfrm>
          <a:prstGeom prst="rect">
            <a:avLst/>
          </a:prstGeom>
        </p:spPr>
      </p:pic>
      <p:pic>
        <p:nvPicPr>
          <p:cNvPr id="9" name="Picture 8" descr="Accessibility tags, tags... but there aren't any yet.">
            <a:extLst>
              <a:ext uri="{FF2B5EF4-FFF2-40B4-BE49-F238E27FC236}">
                <a16:creationId xmlns:a16="http://schemas.microsoft.com/office/drawing/2014/main" id="{253558B1-E2DE-8FAA-23F3-257667AB6BFA}"/>
              </a:ext>
            </a:extLst>
          </p:cNvPr>
          <p:cNvPicPr>
            <a:picLocks noChangeAspect="1"/>
          </p:cNvPicPr>
          <p:nvPr/>
        </p:nvPicPr>
        <p:blipFill>
          <a:blip r:embed="rId6"/>
          <a:stretch>
            <a:fillRect/>
          </a:stretch>
        </p:blipFill>
        <p:spPr>
          <a:xfrm>
            <a:off x="7189160" y="3515766"/>
            <a:ext cx="1236041" cy="1078857"/>
          </a:xfrm>
          <a:prstGeom prst="rect">
            <a:avLst/>
          </a:prstGeom>
        </p:spPr>
      </p:pic>
    </p:spTree>
    <p:custDataLst>
      <p:tags r:id="rId1"/>
    </p:custDataLst>
    <p:extLst>
      <p:ext uri="{BB962C8B-B14F-4D97-AF65-F5344CB8AC3E}">
        <p14:creationId xmlns:p14="http://schemas.microsoft.com/office/powerpoint/2010/main" val="35592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5C839-2D26-CC4A-61FD-58EBC66084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3A629B-92C3-B561-B450-47571D3B71F7}"/>
              </a:ext>
            </a:extLst>
          </p:cNvPr>
          <p:cNvSpPr>
            <a:spLocks noGrp="1"/>
          </p:cNvSpPr>
          <p:nvPr>
            <p:ph type="title"/>
          </p:nvPr>
        </p:nvSpPr>
        <p:spPr>
          <a:xfrm>
            <a:off x="515275" y="388019"/>
            <a:ext cx="7886700" cy="640500"/>
          </a:xfrm>
        </p:spPr>
        <p:txBody>
          <a:bodyPr>
            <a:normAutofit/>
          </a:bodyPr>
          <a:lstStyle/>
          <a:p>
            <a:r>
              <a:rPr lang="en-US" sz="4400" dirty="0"/>
              <a:t>Hello!</a:t>
            </a:r>
          </a:p>
        </p:txBody>
      </p:sp>
      <p:sp>
        <p:nvSpPr>
          <p:cNvPr id="3" name="Text Placeholder 2">
            <a:extLst>
              <a:ext uri="{FF2B5EF4-FFF2-40B4-BE49-F238E27FC236}">
                <a16:creationId xmlns:a16="http://schemas.microsoft.com/office/drawing/2014/main" id="{23F79CEA-906C-24FE-A79E-4A6D73C335F6}"/>
              </a:ext>
            </a:extLst>
          </p:cNvPr>
          <p:cNvSpPr>
            <a:spLocks noGrp="1"/>
          </p:cNvSpPr>
          <p:nvPr>
            <p:ph type="body" idx="1"/>
          </p:nvPr>
        </p:nvSpPr>
        <p:spPr>
          <a:xfrm>
            <a:off x="411102" y="1827172"/>
            <a:ext cx="4249945" cy="3651300"/>
          </a:xfrm>
        </p:spPr>
        <p:txBody>
          <a:bodyPr>
            <a:normAutofit/>
          </a:bodyPr>
          <a:lstStyle/>
          <a:p>
            <a:pPr marL="0" indent="0">
              <a:lnSpc>
                <a:spcPct val="150000"/>
              </a:lnSpc>
              <a:buNone/>
            </a:pPr>
            <a:r>
              <a:rPr lang="en-US" sz="2400" b="1" dirty="0">
                <a:solidFill>
                  <a:srgbClr val="000000"/>
                </a:solidFill>
              </a:rPr>
              <a:t>Samantha Merrett </a:t>
            </a:r>
          </a:p>
          <a:p>
            <a:pPr marL="0" indent="0">
              <a:lnSpc>
                <a:spcPct val="150000"/>
              </a:lnSpc>
              <a:buNone/>
            </a:pPr>
            <a:r>
              <a:rPr lang="en-US" dirty="0"/>
              <a:t>Senior Accessibility Specialist</a:t>
            </a:r>
          </a:p>
          <a:p>
            <a:pPr marL="0" indent="0">
              <a:lnSpc>
                <a:spcPct val="150000"/>
              </a:lnSpc>
              <a:buNone/>
            </a:pPr>
            <a:r>
              <a:rPr lang="en-US" sz="2400" dirty="0">
                <a:solidFill>
                  <a:srgbClr val="000000"/>
                </a:solidFill>
              </a:rPr>
              <a:t>Ministr</a:t>
            </a:r>
            <a:r>
              <a:rPr lang="en-US" dirty="0"/>
              <a:t>y of Justice</a:t>
            </a:r>
            <a:endParaRPr lang="en-US" sz="2400" dirty="0">
              <a:solidFill>
                <a:srgbClr val="000000"/>
              </a:solidFill>
            </a:endParaRPr>
          </a:p>
        </p:txBody>
      </p:sp>
      <p:pic>
        <p:nvPicPr>
          <p:cNvPr id="4" name="Picture 3" descr="Samantha sitting on the floor with a blue staffie dog standing on it's hind legs hugging her back. ">
            <a:extLst>
              <a:ext uri="{FF2B5EF4-FFF2-40B4-BE49-F238E27FC236}">
                <a16:creationId xmlns:a16="http://schemas.microsoft.com/office/drawing/2014/main" id="{83CFC457-DECC-7E65-CE7A-63A406E36D6A}"/>
              </a:ext>
            </a:extLst>
          </p:cNvPr>
          <p:cNvPicPr>
            <a:picLocks noChangeAspect="1"/>
          </p:cNvPicPr>
          <p:nvPr/>
        </p:nvPicPr>
        <p:blipFill>
          <a:blip r:embed="rId3"/>
          <a:stretch>
            <a:fillRect/>
          </a:stretch>
        </p:blipFill>
        <p:spPr>
          <a:xfrm>
            <a:off x="4830099" y="499602"/>
            <a:ext cx="4114800" cy="4114800"/>
          </a:xfrm>
          <a:prstGeom prst="rect">
            <a:avLst/>
          </a:prstGeom>
        </p:spPr>
      </p:pic>
    </p:spTree>
    <p:extLst>
      <p:ext uri="{BB962C8B-B14F-4D97-AF65-F5344CB8AC3E}">
        <p14:creationId xmlns:p14="http://schemas.microsoft.com/office/powerpoint/2010/main" val="2808140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157D2-7585-F1D8-4D70-434B21AD343F}"/>
              </a:ext>
            </a:extLst>
          </p:cNvPr>
          <p:cNvSpPr>
            <a:spLocks noGrp="1"/>
          </p:cNvSpPr>
          <p:nvPr>
            <p:ph type="title"/>
          </p:nvPr>
        </p:nvSpPr>
        <p:spPr>
          <a:xfrm>
            <a:off x="520638" y="395460"/>
            <a:ext cx="7886700" cy="640500"/>
          </a:xfrm>
        </p:spPr>
        <p:txBody>
          <a:bodyPr>
            <a:normAutofit/>
          </a:bodyPr>
          <a:lstStyle/>
          <a:p>
            <a:r>
              <a:rPr lang="en-GB" sz="3600" dirty="0"/>
              <a:t>Types of tag</a:t>
            </a:r>
          </a:p>
        </p:txBody>
      </p:sp>
      <p:sp>
        <p:nvSpPr>
          <p:cNvPr id="3" name="Content Placeholder 2">
            <a:extLst>
              <a:ext uri="{FF2B5EF4-FFF2-40B4-BE49-F238E27FC236}">
                <a16:creationId xmlns:a16="http://schemas.microsoft.com/office/drawing/2014/main" id="{43594C72-9DDD-4BC6-1A61-17E3FE62C335}"/>
              </a:ext>
            </a:extLst>
          </p:cNvPr>
          <p:cNvSpPr>
            <a:spLocks noGrp="1"/>
          </p:cNvSpPr>
          <p:nvPr>
            <p:ph type="body" idx="1"/>
          </p:nvPr>
        </p:nvSpPr>
        <p:spPr>
          <a:xfrm>
            <a:off x="360000" y="1211510"/>
            <a:ext cx="9113212" cy="3394472"/>
          </a:xfrm>
        </p:spPr>
        <p:txBody>
          <a:bodyPr>
            <a:noAutofit/>
          </a:bodyPr>
          <a:lstStyle/>
          <a:p>
            <a:pPr marL="0"/>
            <a:r>
              <a:rPr lang="en-GB" dirty="0"/>
              <a:t>&lt;P&gt;		paragraph – normal text</a:t>
            </a:r>
          </a:p>
          <a:p>
            <a:pPr marL="0"/>
            <a:r>
              <a:rPr lang="en-GB" dirty="0"/>
              <a:t>&lt;H1&gt; 		heading level 1 – main title of document</a:t>
            </a:r>
          </a:p>
          <a:p>
            <a:pPr marL="0"/>
            <a:r>
              <a:rPr lang="en-GB" dirty="0"/>
              <a:t>&lt;H2&gt; 		heading level 2 – main headings in document</a:t>
            </a:r>
          </a:p>
          <a:p>
            <a:pPr marL="0"/>
            <a:r>
              <a:rPr lang="en-GB" dirty="0"/>
              <a:t>&lt;Figure&gt;	image – needs alt text</a:t>
            </a:r>
          </a:p>
          <a:p>
            <a:pPr marL="0"/>
            <a:r>
              <a:rPr lang="en-GB" dirty="0"/>
              <a:t>&lt;L&gt;		list – an ordered or unordered list</a:t>
            </a:r>
          </a:p>
          <a:p>
            <a:pPr marL="0"/>
            <a:r>
              <a:rPr lang="en-GB" dirty="0"/>
              <a:t>&lt;LI&gt;		list item – must be embedded within the &lt;L&gt; tag</a:t>
            </a:r>
          </a:p>
          <a:p>
            <a:pPr marL="0"/>
            <a:r>
              <a:rPr lang="en-GB" dirty="0"/>
              <a:t>&lt;Link&gt;	hyperlink – usually embedded within a 				&lt;P&gt; tag</a:t>
            </a:r>
          </a:p>
        </p:txBody>
      </p:sp>
    </p:spTree>
    <p:custDataLst>
      <p:tags r:id="rId1"/>
    </p:custDataLst>
    <p:extLst>
      <p:ext uri="{BB962C8B-B14F-4D97-AF65-F5344CB8AC3E}">
        <p14:creationId xmlns:p14="http://schemas.microsoft.com/office/powerpoint/2010/main" val="1455631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017154CF-3C10-AD2E-5637-CE1B8904BA5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7FDAC86-3B5C-EFEB-85A6-442914465631}"/>
              </a:ext>
            </a:extLst>
          </p:cNvPr>
          <p:cNvSpPr>
            <a:spLocks noGrp="1"/>
          </p:cNvSpPr>
          <p:nvPr>
            <p:ph type="title"/>
          </p:nvPr>
        </p:nvSpPr>
        <p:spPr>
          <a:xfrm>
            <a:off x="600387" y="400328"/>
            <a:ext cx="8202300" cy="570900"/>
          </a:xfrm>
        </p:spPr>
        <p:txBody>
          <a:bodyPr>
            <a:normAutofit fontScale="90000"/>
          </a:bodyPr>
          <a:lstStyle/>
          <a:p>
            <a:r>
              <a:rPr lang="en-US" sz="4000" dirty="0"/>
              <a:t>Auto Tagging</a:t>
            </a:r>
          </a:p>
        </p:txBody>
      </p:sp>
      <p:sp>
        <p:nvSpPr>
          <p:cNvPr id="3" name="Google Shape;276;p50">
            <a:extLst>
              <a:ext uri="{FF2B5EF4-FFF2-40B4-BE49-F238E27FC236}">
                <a16:creationId xmlns:a16="http://schemas.microsoft.com/office/drawing/2014/main" id="{8EEC5A15-E9E9-A985-6D66-E868DD89405D}"/>
              </a:ext>
            </a:extLst>
          </p:cNvPr>
          <p:cNvSpPr txBox="1"/>
          <p:nvPr/>
        </p:nvSpPr>
        <p:spPr>
          <a:xfrm>
            <a:off x="539999" y="1202066"/>
            <a:ext cx="8202300" cy="4131870"/>
          </a:xfrm>
          <a:prstGeom prst="rect">
            <a:avLst/>
          </a:prstGeom>
          <a:noFill/>
          <a:ln>
            <a:noFill/>
          </a:ln>
        </p:spPr>
        <p:txBody>
          <a:bodyPr spcFirstLastPara="1" wrap="square" lIns="34275" tIns="34275" rIns="34275" bIns="34275" anchor="t" anchorCtr="0">
            <a:spAutoFit/>
          </a:bodyPr>
          <a:lstStyle/>
          <a:p>
            <a:r>
              <a:rPr lang="en-GB" sz="2400" dirty="0">
                <a:solidFill>
                  <a:schemeClr val="dk1"/>
                </a:solidFill>
              </a:rPr>
              <a:t>Acrobat assesses its layout, structure and content to determine whether or not it can be read. </a:t>
            </a:r>
          </a:p>
          <a:p>
            <a:endParaRPr lang="en-GB" sz="2400" dirty="0">
              <a:solidFill>
                <a:schemeClr val="dk1"/>
              </a:solidFill>
            </a:endParaRPr>
          </a:p>
          <a:p>
            <a:r>
              <a:rPr lang="en-GB" sz="2400" dirty="0">
                <a:solidFill>
                  <a:schemeClr val="dk1"/>
                </a:solidFill>
              </a:rPr>
              <a:t>It WILL NOT produce an instantly accessible PDF on its own. </a:t>
            </a:r>
          </a:p>
          <a:p>
            <a:endParaRPr lang="en-GB" sz="2400" dirty="0">
              <a:solidFill>
                <a:schemeClr val="dk1"/>
              </a:solidFill>
            </a:endParaRPr>
          </a:p>
          <a:p>
            <a:r>
              <a:rPr lang="en-GB" sz="2400" dirty="0">
                <a:solidFill>
                  <a:schemeClr val="dk1"/>
                </a:solidFill>
              </a:rPr>
              <a:t>It is a one and done solution.</a:t>
            </a:r>
          </a:p>
          <a:p>
            <a:endParaRPr lang="en-GB" sz="2400" dirty="0">
              <a:solidFill>
                <a:schemeClr val="dk1"/>
              </a:solidFill>
            </a:endParaRPr>
          </a:p>
          <a:p>
            <a:endParaRPr lang="en-GB" sz="2400" dirty="0">
              <a:solidFill>
                <a:schemeClr val="dk1"/>
              </a:solidFill>
            </a:endParaRPr>
          </a:p>
          <a:p>
            <a:endParaRPr lang="en-GB" sz="2400" dirty="0">
              <a:solidFill>
                <a:schemeClr val="dk1"/>
              </a:solidFill>
            </a:endParaRPr>
          </a:p>
          <a:p>
            <a:endParaRPr lang="en-GB" sz="2400" dirty="0">
              <a:solidFill>
                <a:schemeClr val="dk1"/>
              </a:solidFill>
            </a:endParaRPr>
          </a:p>
        </p:txBody>
      </p:sp>
    </p:spTree>
    <p:extLst>
      <p:ext uri="{BB962C8B-B14F-4D97-AF65-F5344CB8AC3E}">
        <p14:creationId xmlns:p14="http://schemas.microsoft.com/office/powerpoint/2010/main" val="1160179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0A57F-5D17-49FB-854A-833CD4872E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58401-1AA7-F5C9-1367-34D45A991060}"/>
              </a:ext>
            </a:extLst>
          </p:cNvPr>
          <p:cNvSpPr>
            <a:spLocks noGrp="1"/>
          </p:cNvSpPr>
          <p:nvPr>
            <p:ph type="title"/>
          </p:nvPr>
        </p:nvSpPr>
        <p:spPr>
          <a:xfrm>
            <a:off x="630000" y="1536000"/>
            <a:ext cx="5144400" cy="2071500"/>
          </a:xfrm>
        </p:spPr>
        <p:txBody>
          <a:bodyPr wrap="square" anchor="ctr">
            <a:normAutofit/>
          </a:bodyPr>
          <a:lstStyle/>
          <a:p>
            <a:r>
              <a:rPr lang="en-US" dirty="0"/>
              <a:t>Let’s have a look together…</a:t>
            </a:r>
          </a:p>
        </p:txBody>
      </p:sp>
      <p:sp>
        <p:nvSpPr>
          <p:cNvPr id="3" name="Slide Number Placeholder 2">
            <a:extLst>
              <a:ext uri="{FF2B5EF4-FFF2-40B4-BE49-F238E27FC236}">
                <a16:creationId xmlns:a16="http://schemas.microsoft.com/office/drawing/2014/main" id="{2C529875-26A7-352B-99B2-78BC9ECCB6AE}"/>
              </a:ext>
            </a:extLst>
          </p:cNvPr>
          <p:cNvSpPr>
            <a:spLocks noGrp="1"/>
          </p:cNvSpPr>
          <p:nvPr>
            <p:ph type="sldNum" sz="quarter" idx="4294967295"/>
          </p:nvPr>
        </p:nvSpPr>
        <p:spPr/>
        <p:txBody>
          <a:bodyPr/>
          <a:lstStyle/>
          <a:p>
            <a:pPr>
              <a:spcAft>
                <a:spcPts val="600"/>
              </a:spcAft>
            </a:pPr>
            <a:fld id="{946DE969-5659-D74A-A17D-61FF2CF0F1B7}" type="slidenum">
              <a:rPr lang="en-US" smtClean="0"/>
              <a:pPr>
                <a:spcAft>
                  <a:spcPts val="600"/>
                </a:spcAft>
              </a:pPr>
              <a:t>22</a:t>
            </a:fld>
            <a:endParaRPr lang="en-US"/>
          </a:p>
        </p:txBody>
      </p:sp>
    </p:spTree>
    <p:extLst>
      <p:ext uri="{BB962C8B-B14F-4D97-AF65-F5344CB8AC3E}">
        <p14:creationId xmlns:p14="http://schemas.microsoft.com/office/powerpoint/2010/main" val="3005327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85106-22F2-FD9D-2121-B6338B1E662D}"/>
              </a:ext>
            </a:extLst>
          </p:cNvPr>
          <p:cNvSpPr>
            <a:spLocks noGrp="1"/>
          </p:cNvSpPr>
          <p:nvPr>
            <p:ph type="title"/>
          </p:nvPr>
        </p:nvSpPr>
        <p:spPr>
          <a:xfrm>
            <a:off x="471210" y="289042"/>
            <a:ext cx="7886700" cy="640500"/>
          </a:xfrm>
        </p:spPr>
        <p:txBody>
          <a:bodyPr>
            <a:normAutofit/>
          </a:bodyPr>
          <a:lstStyle/>
          <a:p>
            <a:r>
              <a:rPr lang="en-GB" sz="3600" dirty="0"/>
              <a:t>Heading tags</a:t>
            </a:r>
          </a:p>
        </p:txBody>
      </p:sp>
      <p:sp>
        <p:nvSpPr>
          <p:cNvPr id="3" name="Content Placeholder 2">
            <a:extLst>
              <a:ext uri="{FF2B5EF4-FFF2-40B4-BE49-F238E27FC236}">
                <a16:creationId xmlns:a16="http://schemas.microsoft.com/office/drawing/2014/main" id="{58B92126-9A33-CA2F-7523-DF0897AD95AA}"/>
              </a:ext>
            </a:extLst>
          </p:cNvPr>
          <p:cNvSpPr>
            <a:spLocks noGrp="1"/>
          </p:cNvSpPr>
          <p:nvPr>
            <p:ph idx="1"/>
          </p:nvPr>
        </p:nvSpPr>
        <p:spPr/>
        <p:txBody>
          <a:bodyPr>
            <a:normAutofit/>
          </a:bodyPr>
          <a:lstStyle/>
          <a:p>
            <a:pPr marL="0"/>
            <a:r>
              <a:rPr lang="en-GB" sz="2800" dirty="0"/>
              <a:t>&lt;H1&gt;		Document title</a:t>
            </a:r>
          </a:p>
          <a:p>
            <a:pPr marL="0"/>
            <a:r>
              <a:rPr lang="en-GB" sz="2800" dirty="0"/>
              <a:t>&lt;H2&gt;		Main headings</a:t>
            </a:r>
          </a:p>
          <a:p>
            <a:pPr marL="0"/>
            <a:r>
              <a:rPr lang="en-GB" sz="2800" dirty="0"/>
              <a:t>&lt;H3&gt;		Subheadings</a:t>
            </a:r>
          </a:p>
          <a:p>
            <a:pPr marL="0"/>
            <a:r>
              <a:rPr lang="en-GB" sz="2800" dirty="0"/>
              <a:t>&lt;H4&gt;		Sub-subheadings</a:t>
            </a:r>
          </a:p>
        </p:txBody>
      </p:sp>
    </p:spTree>
    <p:custDataLst>
      <p:tags r:id="rId1"/>
    </p:custDataLst>
    <p:extLst>
      <p:ext uri="{BB962C8B-B14F-4D97-AF65-F5344CB8AC3E}">
        <p14:creationId xmlns:p14="http://schemas.microsoft.com/office/powerpoint/2010/main" val="27877475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76"/>
          <p:cNvSpPr txBox="1">
            <a:spLocks noGrp="1"/>
          </p:cNvSpPr>
          <p:nvPr>
            <p:ph type="title"/>
          </p:nvPr>
        </p:nvSpPr>
        <p:spPr>
          <a:xfrm>
            <a:off x="555150" y="331800"/>
            <a:ext cx="8033700" cy="63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GB" sz="3600" dirty="0"/>
              <a:t>Logical reading order</a:t>
            </a:r>
            <a:endParaRPr sz="3600" dirty="0"/>
          </a:p>
        </p:txBody>
      </p:sp>
      <p:sp>
        <p:nvSpPr>
          <p:cNvPr id="2" name="Google Shape;276;p50">
            <a:extLst>
              <a:ext uri="{FF2B5EF4-FFF2-40B4-BE49-F238E27FC236}">
                <a16:creationId xmlns:a16="http://schemas.microsoft.com/office/drawing/2014/main" id="{2DF07879-9595-E24A-34B3-A5F556545BE3}"/>
              </a:ext>
            </a:extLst>
          </p:cNvPr>
          <p:cNvSpPr txBox="1"/>
          <p:nvPr/>
        </p:nvSpPr>
        <p:spPr>
          <a:xfrm>
            <a:off x="540000" y="1202066"/>
            <a:ext cx="6377635" cy="2654543"/>
          </a:xfrm>
          <a:prstGeom prst="rect">
            <a:avLst/>
          </a:prstGeom>
          <a:noFill/>
          <a:ln>
            <a:noFill/>
          </a:ln>
        </p:spPr>
        <p:txBody>
          <a:bodyPr spcFirstLastPara="1" wrap="square" lIns="34275" tIns="34275" rIns="34275" bIns="34275" anchor="t" anchorCtr="0">
            <a:spAutoFit/>
          </a:bodyPr>
          <a:lstStyle/>
          <a:p>
            <a:r>
              <a:rPr lang="en-GB" sz="2400" dirty="0">
                <a:solidFill>
                  <a:schemeClr val="dk1"/>
                </a:solidFill>
              </a:rPr>
              <a:t>Reading order highlights all content with a pink outline box. </a:t>
            </a:r>
          </a:p>
          <a:p>
            <a:endParaRPr lang="en-GB" sz="2400" dirty="0">
              <a:solidFill>
                <a:schemeClr val="dk1"/>
              </a:solidFill>
            </a:endParaRPr>
          </a:p>
          <a:p>
            <a:r>
              <a:rPr lang="en-GB" sz="2400" dirty="0">
                <a:solidFill>
                  <a:schemeClr val="dk1"/>
                </a:solidFill>
              </a:rPr>
              <a:t>Anything not in a box has not been tagged.</a:t>
            </a:r>
          </a:p>
          <a:p>
            <a:endParaRPr lang="en-GB" sz="2400" dirty="0">
              <a:solidFill>
                <a:schemeClr val="dk1"/>
              </a:solidFill>
            </a:endParaRPr>
          </a:p>
          <a:p>
            <a:r>
              <a:rPr lang="en-GB" sz="2400" dirty="0">
                <a:solidFill>
                  <a:schemeClr val="dk1"/>
                </a:solidFill>
              </a:rPr>
              <a:t>You can drag and drop content into the right order of the tags tree.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0">
          <a:extLst>
            <a:ext uri="{FF2B5EF4-FFF2-40B4-BE49-F238E27FC236}">
              <a16:creationId xmlns:a16="http://schemas.microsoft.com/office/drawing/2014/main" id="{D9BE9A2B-C121-D19D-6744-BA37FEA13694}"/>
            </a:ext>
          </a:extLst>
        </p:cNvPr>
        <p:cNvGrpSpPr/>
        <p:nvPr/>
      </p:nvGrpSpPr>
      <p:grpSpPr>
        <a:xfrm>
          <a:off x="0" y="0"/>
          <a:ext cx="0" cy="0"/>
          <a:chOff x="0" y="0"/>
          <a:chExt cx="0" cy="0"/>
        </a:xfrm>
      </p:grpSpPr>
      <p:sp>
        <p:nvSpPr>
          <p:cNvPr id="481" name="Google Shape;481;p85">
            <a:extLst>
              <a:ext uri="{FF2B5EF4-FFF2-40B4-BE49-F238E27FC236}">
                <a16:creationId xmlns:a16="http://schemas.microsoft.com/office/drawing/2014/main" id="{ADD0F1EB-F178-3155-05F2-A3AA507E5912}"/>
              </a:ext>
            </a:extLst>
          </p:cNvPr>
          <p:cNvSpPr txBox="1">
            <a:spLocks noGrp="1"/>
          </p:cNvSpPr>
          <p:nvPr>
            <p:ph type="title"/>
          </p:nvPr>
        </p:nvSpPr>
        <p:spPr>
          <a:xfrm>
            <a:off x="0" y="164838"/>
            <a:ext cx="8033700" cy="632700"/>
          </a:xfrm>
          <a:prstGeom prst="rect">
            <a:avLst/>
          </a:prstGeom>
        </p:spPr>
        <p:txBody>
          <a:bodyPr spcFirstLastPara="1" wrap="square" lIns="243800" tIns="243800" rIns="243800" bIns="243800" anchor="t" anchorCtr="0">
            <a:noAutofit/>
          </a:bodyPr>
          <a:lstStyle/>
          <a:p>
            <a:r>
              <a:rPr lang="en-GB" sz="3600" b="1" dirty="0"/>
              <a:t>Bookmarks</a:t>
            </a:r>
            <a:endParaRPr lang="en-US" sz="3600" b="1" dirty="0"/>
          </a:p>
        </p:txBody>
      </p:sp>
      <p:sp>
        <p:nvSpPr>
          <p:cNvPr id="485" name="Google Shape;485;p85">
            <a:extLst>
              <a:ext uri="{FF2B5EF4-FFF2-40B4-BE49-F238E27FC236}">
                <a16:creationId xmlns:a16="http://schemas.microsoft.com/office/drawing/2014/main" id="{3F011507-DB67-AA53-A342-27573BD99864}"/>
              </a:ext>
            </a:extLst>
          </p:cNvPr>
          <p:cNvSpPr txBox="1">
            <a:spLocks noGrp="1"/>
          </p:cNvSpPr>
          <p:nvPr>
            <p:ph type="body" idx="4294967295"/>
          </p:nvPr>
        </p:nvSpPr>
        <p:spPr>
          <a:xfrm>
            <a:off x="300600" y="1039513"/>
            <a:ext cx="3404264" cy="4362450"/>
          </a:xfrm>
          <a:prstGeom prst="rect">
            <a:avLst/>
          </a:prstGeom>
        </p:spPr>
        <p:txBody>
          <a:bodyPr spcFirstLastPara="1" wrap="square" lIns="0" tIns="0" rIns="0" bIns="0" anchor="t" anchorCtr="0">
            <a:noAutofit/>
          </a:bodyPr>
          <a:lstStyle/>
          <a:p>
            <a:pPr marL="0" lvl="0" indent="0" rtl="0">
              <a:lnSpc>
                <a:spcPct val="95000"/>
              </a:lnSpc>
              <a:spcBef>
                <a:spcPts val="0"/>
              </a:spcBef>
              <a:spcAft>
                <a:spcPts val="1200"/>
              </a:spcAft>
              <a:buNone/>
            </a:pPr>
            <a:r>
              <a:rPr lang="en-GB" sz="2400" dirty="0">
                <a:solidFill>
                  <a:schemeClr val="tx2">
                    <a:lumMod val="10000"/>
                  </a:schemeClr>
                </a:solidFill>
              </a:rPr>
              <a:t>You can add bookmarks based on document structure or navigate to the appropriate page and add a bookmark directly. </a:t>
            </a:r>
          </a:p>
          <a:p>
            <a:pPr marL="0" lvl="0" indent="0" rtl="0">
              <a:lnSpc>
                <a:spcPct val="95000"/>
              </a:lnSpc>
              <a:spcBef>
                <a:spcPts val="0"/>
              </a:spcBef>
              <a:spcAft>
                <a:spcPts val="1200"/>
              </a:spcAft>
              <a:buNone/>
            </a:pPr>
            <a:r>
              <a:rPr lang="en-GB" sz="2400" dirty="0">
                <a:solidFill>
                  <a:schemeClr val="tx2">
                    <a:lumMod val="10000"/>
                  </a:schemeClr>
                </a:solidFill>
              </a:rPr>
              <a:t>Ensure your bookmarks have descriptive names. </a:t>
            </a:r>
          </a:p>
        </p:txBody>
      </p:sp>
      <p:pic>
        <p:nvPicPr>
          <p:cNvPr id="2" name="Picture 1" descr="How Add Bookmarks to PDF for Free [4 Ways]">
            <a:extLst>
              <a:ext uri="{FF2B5EF4-FFF2-40B4-BE49-F238E27FC236}">
                <a16:creationId xmlns:a16="http://schemas.microsoft.com/office/drawing/2014/main" id="{142080FE-DE35-044C-37C5-DA777D07D1D6}"/>
              </a:ext>
            </a:extLst>
          </p:cNvPr>
          <p:cNvPicPr>
            <a:picLocks noChangeAspect="1"/>
          </p:cNvPicPr>
          <p:nvPr/>
        </p:nvPicPr>
        <p:blipFill>
          <a:blip r:embed="rId3"/>
          <a:stretch>
            <a:fillRect/>
          </a:stretch>
        </p:blipFill>
        <p:spPr>
          <a:xfrm>
            <a:off x="3749194" y="677158"/>
            <a:ext cx="5518374" cy="3789183"/>
          </a:xfrm>
          <a:prstGeom prst="rect">
            <a:avLst/>
          </a:prstGeom>
        </p:spPr>
      </p:pic>
    </p:spTree>
    <p:extLst>
      <p:ext uri="{BB962C8B-B14F-4D97-AF65-F5344CB8AC3E}">
        <p14:creationId xmlns:p14="http://schemas.microsoft.com/office/powerpoint/2010/main" val="2858450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2B921-0038-4C39-E639-048FF3922E92}"/>
              </a:ext>
            </a:extLst>
          </p:cNvPr>
          <p:cNvSpPr>
            <a:spLocks noGrp="1"/>
          </p:cNvSpPr>
          <p:nvPr>
            <p:ph type="title"/>
          </p:nvPr>
        </p:nvSpPr>
        <p:spPr>
          <a:xfrm>
            <a:off x="572208" y="270868"/>
            <a:ext cx="6172200" cy="752475"/>
          </a:xfrm>
        </p:spPr>
        <p:txBody>
          <a:bodyPr wrap="square" anchor="t">
            <a:normAutofit/>
          </a:bodyPr>
          <a:lstStyle/>
          <a:p>
            <a:r>
              <a:rPr lang="en-GB" sz="3600" dirty="0"/>
              <a:t>List tags</a:t>
            </a:r>
          </a:p>
        </p:txBody>
      </p:sp>
      <p:sp>
        <p:nvSpPr>
          <p:cNvPr id="3" name="Content Placeholder 2">
            <a:extLst>
              <a:ext uri="{FF2B5EF4-FFF2-40B4-BE49-F238E27FC236}">
                <a16:creationId xmlns:a16="http://schemas.microsoft.com/office/drawing/2014/main" id="{032995B0-E296-57C9-496D-CE0D90BDBB7D}"/>
              </a:ext>
            </a:extLst>
          </p:cNvPr>
          <p:cNvSpPr>
            <a:spLocks noGrp="1"/>
          </p:cNvSpPr>
          <p:nvPr>
            <p:ph sz="half" idx="1"/>
          </p:nvPr>
        </p:nvSpPr>
        <p:spPr>
          <a:xfrm>
            <a:off x="572208" y="1023343"/>
            <a:ext cx="3703230" cy="3394472"/>
          </a:xfrm>
        </p:spPr>
        <p:txBody>
          <a:bodyPr wrap="square" anchor="t">
            <a:normAutofit/>
          </a:bodyPr>
          <a:lstStyle/>
          <a:p>
            <a:pPr marL="257175" indent="-257175">
              <a:spcAft>
                <a:spcPts val="450"/>
              </a:spcAft>
              <a:buFont typeface="+mj-lt"/>
              <a:buAutoNum type="arabicPeriod"/>
            </a:pPr>
            <a:r>
              <a:rPr lang="en-GB" sz="2400" dirty="0">
                <a:solidFill>
                  <a:schemeClr val="tx2">
                    <a:lumMod val="10000"/>
                  </a:schemeClr>
                </a:solidFill>
              </a:rPr>
              <a:t>Create a list container &lt;L&gt;</a:t>
            </a:r>
          </a:p>
          <a:p>
            <a:pPr marL="257175" indent="-257175">
              <a:spcAft>
                <a:spcPts val="450"/>
              </a:spcAft>
              <a:buFont typeface="+mj-lt"/>
              <a:buAutoNum type="arabicPeriod"/>
            </a:pPr>
            <a:r>
              <a:rPr lang="en-GB" sz="2400" dirty="0">
                <a:solidFill>
                  <a:schemeClr val="tx2">
                    <a:lumMod val="10000"/>
                  </a:schemeClr>
                </a:solidFill>
              </a:rPr>
              <a:t>Add a list item &lt;LI&gt; inside the list</a:t>
            </a:r>
          </a:p>
          <a:p>
            <a:pPr marL="257175" indent="-257175">
              <a:spcAft>
                <a:spcPts val="450"/>
              </a:spcAft>
              <a:buFont typeface="+mj-lt"/>
              <a:buAutoNum type="arabicPeriod"/>
            </a:pPr>
            <a:r>
              <a:rPr lang="en-GB" sz="2400" dirty="0">
                <a:solidFill>
                  <a:schemeClr val="tx2">
                    <a:lumMod val="10000"/>
                  </a:schemeClr>
                </a:solidFill>
              </a:rPr>
              <a:t>For each item add &lt;</a:t>
            </a:r>
            <a:r>
              <a:rPr lang="en-GB" sz="2400" dirty="0" err="1">
                <a:solidFill>
                  <a:schemeClr val="tx2">
                    <a:lumMod val="10000"/>
                  </a:schemeClr>
                </a:solidFill>
              </a:rPr>
              <a:t>Lbl</a:t>
            </a:r>
            <a:r>
              <a:rPr lang="en-GB" sz="2400" dirty="0">
                <a:solidFill>
                  <a:schemeClr val="tx2">
                    <a:lumMod val="10000"/>
                  </a:schemeClr>
                </a:solidFill>
              </a:rPr>
              <a:t>&gt; for the bullet or number</a:t>
            </a:r>
          </a:p>
          <a:p>
            <a:pPr marL="257175" indent="-257175">
              <a:spcAft>
                <a:spcPts val="450"/>
              </a:spcAft>
              <a:buFont typeface="+mj-lt"/>
              <a:buAutoNum type="arabicPeriod"/>
            </a:pPr>
            <a:r>
              <a:rPr lang="en-GB" sz="2400" dirty="0">
                <a:solidFill>
                  <a:schemeClr val="tx2">
                    <a:lumMod val="10000"/>
                  </a:schemeClr>
                </a:solidFill>
              </a:rPr>
              <a:t>Text uses a &lt;</a:t>
            </a:r>
            <a:r>
              <a:rPr lang="en-GB" sz="2400" dirty="0" err="1">
                <a:solidFill>
                  <a:schemeClr val="tx2">
                    <a:lumMod val="10000"/>
                  </a:schemeClr>
                </a:solidFill>
              </a:rPr>
              <a:t>Lbody</a:t>
            </a:r>
            <a:r>
              <a:rPr lang="en-GB" sz="2400" dirty="0">
                <a:solidFill>
                  <a:schemeClr val="tx2">
                    <a:lumMod val="10000"/>
                  </a:schemeClr>
                </a:solidFill>
              </a:rPr>
              <a:t>&gt;</a:t>
            </a:r>
          </a:p>
        </p:txBody>
      </p:sp>
      <p:pic>
        <p:nvPicPr>
          <p:cNvPr id="4098" name="Picture 2" descr="A PDF tags tree with list tags showing the order of list tags. ">
            <a:extLst>
              <a:ext uri="{FF2B5EF4-FFF2-40B4-BE49-F238E27FC236}">
                <a16:creationId xmlns:a16="http://schemas.microsoft.com/office/drawing/2014/main" id="{97D0ABD3-C235-5653-1D73-854AFD1B1F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11164" b="-1"/>
          <a:stretch>
            <a:fillRect/>
          </a:stretch>
        </p:blipFill>
        <p:spPr bwMode="auto">
          <a:xfrm>
            <a:off x="4741069" y="874514"/>
            <a:ext cx="3028950" cy="3394472"/>
          </a:xfrm>
          <a:prstGeom prst="rect">
            <a:avLst/>
          </a:prstGeom>
          <a:solidFill>
            <a:srgbClr val="FFFFFF"/>
          </a:solidFill>
        </p:spPr>
      </p:pic>
    </p:spTree>
    <p:custDataLst>
      <p:tags r:id="rId1"/>
    </p:custDataLst>
    <p:extLst>
      <p:ext uri="{BB962C8B-B14F-4D97-AF65-F5344CB8AC3E}">
        <p14:creationId xmlns:p14="http://schemas.microsoft.com/office/powerpoint/2010/main" val="23837778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E790CF2C-EBBC-B4DF-4883-EB96D559C20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E45A348-4851-0F18-33C4-CC0079101EE1}"/>
              </a:ext>
            </a:extLst>
          </p:cNvPr>
          <p:cNvSpPr>
            <a:spLocks noGrp="1"/>
          </p:cNvSpPr>
          <p:nvPr>
            <p:ph type="title"/>
          </p:nvPr>
        </p:nvSpPr>
        <p:spPr>
          <a:xfrm>
            <a:off x="606425" y="381742"/>
            <a:ext cx="8202300" cy="570900"/>
          </a:xfrm>
        </p:spPr>
        <p:txBody>
          <a:bodyPr spcFirstLastPara="1" wrap="square" lIns="0" tIns="0" rIns="0" bIns="0" anchor="t" anchorCtr="0">
            <a:normAutofit/>
          </a:bodyPr>
          <a:lstStyle/>
          <a:p>
            <a:r>
              <a:rPr lang="en-US" sz="3600" dirty="0"/>
              <a:t>Adding alt text to images</a:t>
            </a:r>
          </a:p>
        </p:txBody>
      </p:sp>
      <p:sp>
        <p:nvSpPr>
          <p:cNvPr id="3" name="Google Shape;276;p50">
            <a:extLst>
              <a:ext uri="{FF2B5EF4-FFF2-40B4-BE49-F238E27FC236}">
                <a16:creationId xmlns:a16="http://schemas.microsoft.com/office/drawing/2014/main" id="{85CA86D9-C369-93B1-84C9-399886C31899}"/>
              </a:ext>
            </a:extLst>
          </p:cNvPr>
          <p:cNvSpPr txBox="1"/>
          <p:nvPr/>
        </p:nvSpPr>
        <p:spPr>
          <a:xfrm>
            <a:off x="420489" y="1200152"/>
            <a:ext cx="4287086" cy="3791978"/>
          </a:xfrm>
          <a:prstGeom prst="rect">
            <a:avLst/>
          </a:prstGeom>
          <a:noFill/>
          <a:ln>
            <a:noFill/>
          </a:ln>
        </p:spPr>
        <p:txBody>
          <a:bodyPr spcFirstLastPara="1" wrap="square" lIns="0" tIns="0" rIns="0" bIns="0" anchor="t" anchorCtr="0">
            <a:normAutofit lnSpcReduction="10000"/>
          </a:bodyPr>
          <a:lstStyle/>
          <a:p>
            <a:pPr marL="457200" indent="-330200">
              <a:lnSpc>
                <a:spcPct val="115000"/>
              </a:lnSpc>
              <a:spcAft>
                <a:spcPts val="600"/>
              </a:spcAft>
              <a:buClr>
                <a:schemeClr val="dk2"/>
              </a:buClr>
              <a:buSzPts val="1600"/>
              <a:buFont typeface="Arial"/>
              <a:buChar char="●"/>
            </a:pPr>
            <a:r>
              <a:rPr lang="en-US" sz="2100" dirty="0">
                <a:solidFill>
                  <a:schemeClr val="tx2">
                    <a:lumMod val="10000"/>
                  </a:schemeClr>
                </a:solidFill>
              </a:rPr>
              <a:t>There are various ways to add alternative text for images.</a:t>
            </a:r>
          </a:p>
          <a:p>
            <a:pPr marL="457200" indent="-330200">
              <a:lnSpc>
                <a:spcPct val="115000"/>
              </a:lnSpc>
              <a:spcAft>
                <a:spcPts val="600"/>
              </a:spcAft>
              <a:buClr>
                <a:schemeClr val="dk2"/>
              </a:buClr>
              <a:buSzPts val="1600"/>
              <a:buFont typeface="Arial"/>
              <a:buChar char="●"/>
            </a:pPr>
            <a:r>
              <a:rPr lang="en-US" sz="2100" dirty="0">
                <a:solidFill>
                  <a:schemeClr val="tx2">
                    <a:lumMod val="10000"/>
                  </a:schemeClr>
                </a:solidFill>
              </a:rPr>
              <a:t>Right select on the image tag, select ’Properties’ and then under the ‘tag’ tab find the alternate text field. </a:t>
            </a:r>
          </a:p>
          <a:p>
            <a:pPr marL="457200" indent="-330200">
              <a:lnSpc>
                <a:spcPct val="115000"/>
              </a:lnSpc>
              <a:spcAft>
                <a:spcPts val="600"/>
              </a:spcAft>
              <a:buClr>
                <a:schemeClr val="dk2"/>
              </a:buClr>
              <a:buSzPts val="1600"/>
              <a:buFont typeface="Arial"/>
              <a:buChar char="●"/>
            </a:pPr>
            <a:r>
              <a:rPr lang="en-US" sz="2100" dirty="0">
                <a:solidFill>
                  <a:schemeClr val="tx2">
                    <a:lumMod val="10000"/>
                  </a:schemeClr>
                </a:solidFill>
              </a:rPr>
              <a:t>Or you can fix it directly from the accessibility checker list or by using the ‘Set alternative text’ tool. </a:t>
            </a:r>
          </a:p>
          <a:p>
            <a:pPr marL="457200" indent="-330200">
              <a:lnSpc>
                <a:spcPct val="115000"/>
              </a:lnSpc>
              <a:spcAft>
                <a:spcPts val="600"/>
              </a:spcAft>
              <a:buClr>
                <a:schemeClr val="dk2"/>
              </a:buClr>
              <a:buSzPts val="1600"/>
              <a:buFont typeface="Arial"/>
              <a:buChar char="●"/>
            </a:pPr>
            <a:endParaRPr lang="en-US" sz="1575" dirty="0">
              <a:solidFill>
                <a:schemeClr val="dk2"/>
              </a:solidFill>
            </a:endParaRPr>
          </a:p>
          <a:p>
            <a:pPr marL="457200" indent="-330200">
              <a:lnSpc>
                <a:spcPct val="115000"/>
              </a:lnSpc>
              <a:spcAft>
                <a:spcPts val="600"/>
              </a:spcAft>
              <a:buClr>
                <a:schemeClr val="dk2"/>
              </a:buClr>
              <a:buSzPts val="1600"/>
              <a:buFont typeface="Arial"/>
              <a:buChar char="●"/>
            </a:pPr>
            <a:endParaRPr lang="en-US" sz="1575" dirty="0">
              <a:solidFill>
                <a:schemeClr val="dk2"/>
              </a:solidFill>
            </a:endParaRPr>
          </a:p>
        </p:txBody>
      </p:sp>
      <p:pic>
        <p:nvPicPr>
          <p:cNvPr id="5" name="Picture 4" descr="Adding Alternative Text to Images in Adobe Acrobat Pro | Help - Illinois  State">
            <a:extLst>
              <a:ext uri="{FF2B5EF4-FFF2-40B4-BE49-F238E27FC236}">
                <a16:creationId xmlns:a16="http://schemas.microsoft.com/office/drawing/2014/main" id="{DEB6E7D4-6553-E726-233D-C5DC2235C340}"/>
              </a:ext>
            </a:extLst>
          </p:cNvPr>
          <p:cNvPicPr>
            <a:picLocks noChangeAspect="1"/>
          </p:cNvPicPr>
          <p:nvPr/>
        </p:nvPicPr>
        <p:blipFill>
          <a:blip r:embed="rId3"/>
          <a:stretch>
            <a:fillRect/>
          </a:stretch>
        </p:blipFill>
        <p:spPr>
          <a:xfrm>
            <a:off x="4893511" y="1200152"/>
            <a:ext cx="3846427" cy="3394472"/>
          </a:xfrm>
          <a:prstGeom prst="rect">
            <a:avLst/>
          </a:prstGeom>
          <a:noFill/>
        </p:spPr>
      </p:pic>
    </p:spTree>
    <p:extLst>
      <p:ext uri="{BB962C8B-B14F-4D97-AF65-F5344CB8AC3E}">
        <p14:creationId xmlns:p14="http://schemas.microsoft.com/office/powerpoint/2010/main" val="29764181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3" name="Title 2">
            <a:extLst>
              <a:ext uri="{FF2B5EF4-FFF2-40B4-BE49-F238E27FC236}">
                <a16:creationId xmlns:a16="http://schemas.microsoft.com/office/drawing/2014/main" id="{72F1D591-90B9-B7EF-9DF8-1504DDA1CB02}"/>
              </a:ext>
            </a:extLst>
          </p:cNvPr>
          <p:cNvSpPr>
            <a:spLocks noGrp="1"/>
          </p:cNvSpPr>
          <p:nvPr>
            <p:ph type="title"/>
          </p:nvPr>
        </p:nvSpPr>
        <p:spPr>
          <a:xfrm>
            <a:off x="600387" y="409869"/>
            <a:ext cx="8202300" cy="570900"/>
          </a:xfrm>
        </p:spPr>
        <p:txBody>
          <a:bodyPr/>
          <a:lstStyle/>
          <a:p>
            <a:r>
              <a:rPr lang="en-GB" sz="3600" dirty="0"/>
              <a:t>Artifacts</a:t>
            </a:r>
            <a:endParaRPr lang="en-US" dirty="0"/>
          </a:p>
        </p:txBody>
      </p:sp>
      <p:sp>
        <p:nvSpPr>
          <p:cNvPr id="2" name="Google Shape;485;p85">
            <a:extLst>
              <a:ext uri="{FF2B5EF4-FFF2-40B4-BE49-F238E27FC236}">
                <a16:creationId xmlns:a16="http://schemas.microsoft.com/office/drawing/2014/main" id="{B0876B6F-8B4A-9E1F-991C-F84A52034AF5}"/>
              </a:ext>
            </a:extLst>
          </p:cNvPr>
          <p:cNvSpPr txBox="1">
            <a:spLocks/>
          </p:cNvSpPr>
          <p:nvPr/>
        </p:nvSpPr>
        <p:spPr>
          <a:xfrm>
            <a:off x="470025" y="1123557"/>
            <a:ext cx="8203950" cy="3588229"/>
          </a:xfrm>
          <a:prstGeom prst="rect">
            <a:avLst/>
          </a:prstGeom>
        </p:spPr>
        <p:txBody>
          <a:bodyPr spcFirstLastPara="1" vert="horz" wrap="square" lIns="0" tIns="0" rIns="0" bIns="0" rtlCol="0" anchor="t" anchorCtr="0">
            <a:noAutofit/>
          </a:bodyPr>
          <a:lstStyle>
            <a:lvl1pPr marL="171450" indent="-171450" algn="l" defTabSz="685800" rtl="0" eaLnBrk="1" latinLnBrk="0" hangingPunct="1">
              <a:lnSpc>
                <a:spcPct val="120000"/>
              </a:lnSpc>
              <a:spcBef>
                <a:spcPts val="0"/>
              </a:spcBef>
              <a:spcAft>
                <a:spcPts val="600"/>
              </a:spcAft>
              <a:buFont typeface="Arial" panose="020B0604020202020204" pitchFamily="34" charset="0"/>
              <a:buChar char="•"/>
              <a:defRPr sz="1800" kern="1200" baseline="0">
                <a:solidFill>
                  <a:schemeClr val="tx2"/>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2"/>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tx2"/>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chemeClr val="tx2"/>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Aft>
                <a:spcPts val="300"/>
              </a:spcAft>
            </a:pPr>
            <a:r>
              <a:rPr lang="en-GB" sz="2800" dirty="0">
                <a:solidFill>
                  <a:srgbClr val="1F1F1F"/>
                </a:solidFill>
              </a:rPr>
              <a:t>Artifact content so it is ignored.</a:t>
            </a:r>
          </a:p>
          <a:p>
            <a:pPr>
              <a:spcAft>
                <a:spcPts val="300"/>
              </a:spcAft>
            </a:pPr>
            <a:r>
              <a:rPr lang="en-GB" sz="2800" dirty="0">
                <a:solidFill>
                  <a:srgbClr val="1F1F1F"/>
                </a:solidFill>
              </a:rPr>
              <a:t>Select the empty &lt;p&gt; tags</a:t>
            </a:r>
          </a:p>
          <a:p>
            <a:pPr>
              <a:spcAft>
                <a:spcPts val="300"/>
              </a:spcAft>
            </a:pPr>
            <a:r>
              <a:rPr lang="en-GB" sz="2800" dirty="0">
                <a:solidFill>
                  <a:srgbClr val="1F1F1F"/>
                </a:solidFill>
              </a:rPr>
              <a:t>Artifact page numbers, headers and footers as appropriate</a:t>
            </a:r>
          </a:p>
          <a:p>
            <a:pPr>
              <a:spcAft>
                <a:spcPts val="300"/>
              </a:spcAft>
            </a:pPr>
            <a:r>
              <a:rPr lang="en-GB" sz="2800" dirty="0">
                <a:solidFill>
                  <a:srgbClr val="1F1F1F"/>
                </a:solidFill>
              </a:rPr>
              <a:t>Use the reading order tool to background/artifact content that you do not want to appear in the reading order. </a:t>
            </a:r>
          </a:p>
          <a:p>
            <a:pPr>
              <a:spcAft>
                <a:spcPts val="300"/>
              </a:spcAft>
            </a:pPr>
            <a:endParaRPr lang="en-GB" sz="2800" dirty="0">
              <a:solidFill>
                <a:srgbClr val="1F1F1F"/>
              </a:solidFill>
            </a:endParaRPr>
          </a:p>
        </p:txBody>
      </p:sp>
    </p:spTree>
    <p:extLst>
      <p:ext uri="{BB962C8B-B14F-4D97-AF65-F5344CB8AC3E}">
        <p14:creationId xmlns:p14="http://schemas.microsoft.com/office/powerpoint/2010/main" val="7142632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48EE7-B422-92B3-B931-4FFFC86871D2}"/>
              </a:ext>
            </a:extLst>
          </p:cNvPr>
          <p:cNvSpPr>
            <a:spLocks noGrp="1"/>
          </p:cNvSpPr>
          <p:nvPr>
            <p:ph type="title"/>
          </p:nvPr>
        </p:nvSpPr>
        <p:spPr>
          <a:xfrm>
            <a:off x="470850" y="492952"/>
            <a:ext cx="8202300" cy="570900"/>
          </a:xfrm>
        </p:spPr>
        <p:txBody>
          <a:bodyPr>
            <a:normAutofit/>
          </a:bodyPr>
          <a:lstStyle/>
          <a:p>
            <a:r>
              <a:rPr lang="en-GB" sz="3600" dirty="0"/>
              <a:t>Table tagging</a:t>
            </a:r>
          </a:p>
        </p:txBody>
      </p:sp>
      <p:sp>
        <p:nvSpPr>
          <p:cNvPr id="10" name="TextBox 9">
            <a:extLst>
              <a:ext uri="{FF2B5EF4-FFF2-40B4-BE49-F238E27FC236}">
                <a16:creationId xmlns:a16="http://schemas.microsoft.com/office/drawing/2014/main" id="{C4A947F5-5F30-A165-CA56-9A99D2EC6533}"/>
              </a:ext>
            </a:extLst>
          </p:cNvPr>
          <p:cNvSpPr txBox="1"/>
          <p:nvPr/>
        </p:nvSpPr>
        <p:spPr>
          <a:xfrm>
            <a:off x="470850" y="1065023"/>
            <a:ext cx="5423323" cy="3728585"/>
          </a:xfrm>
          <a:prstGeom prst="rect">
            <a:avLst/>
          </a:prstGeom>
          <a:noFill/>
        </p:spPr>
        <p:txBody>
          <a:bodyPr wrap="square" rtlCol="0">
            <a:spAutoFit/>
          </a:bodyPr>
          <a:lstStyle/>
          <a:p>
            <a:pPr>
              <a:lnSpc>
                <a:spcPct val="150000"/>
              </a:lnSpc>
            </a:pPr>
            <a:r>
              <a:rPr lang="en-GB" sz="2000" dirty="0"/>
              <a:t>&lt;Table&gt;	all other table tags must be nested within</a:t>
            </a:r>
          </a:p>
          <a:p>
            <a:pPr>
              <a:lnSpc>
                <a:spcPct val="150000"/>
              </a:lnSpc>
            </a:pPr>
            <a:r>
              <a:rPr lang="en-GB" sz="2000" dirty="0"/>
              <a:t>&lt;TR&gt;		table row – must be inside &lt;Table&gt;</a:t>
            </a:r>
          </a:p>
          <a:p>
            <a:pPr>
              <a:lnSpc>
                <a:spcPct val="150000"/>
              </a:lnSpc>
            </a:pPr>
            <a:r>
              <a:rPr lang="en-GB" sz="2000" dirty="0"/>
              <a:t>&lt;TH&gt;		header cell – must be inside &lt;TR&gt;</a:t>
            </a:r>
          </a:p>
          <a:p>
            <a:pPr>
              <a:lnSpc>
                <a:spcPct val="150000"/>
              </a:lnSpc>
            </a:pPr>
            <a:r>
              <a:rPr lang="en-GB" sz="2000" dirty="0"/>
              <a:t>&lt;TD&gt;		data cell – must be inside &lt;TR&gt;</a:t>
            </a:r>
          </a:p>
        </p:txBody>
      </p:sp>
      <p:pic>
        <p:nvPicPr>
          <p:cNvPr id="8" name="Picture 7" descr="Screenshot of table tags in PDF. The table tag contains 4 TR tags. Each TR tag contains TH and TD tags.">
            <a:extLst>
              <a:ext uri="{FF2B5EF4-FFF2-40B4-BE49-F238E27FC236}">
                <a16:creationId xmlns:a16="http://schemas.microsoft.com/office/drawing/2014/main" id="{11A52AD8-AB28-4BCE-96D6-573ED28A4932}"/>
              </a:ext>
            </a:extLst>
          </p:cNvPr>
          <p:cNvPicPr>
            <a:picLocks noChangeAspect="1"/>
          </p:cNvPicPr>
          <p:nvPr/>
        </p:nvPicPr>
        <p:blipFill>
          <a:blip r:embed="rId4"/>
          <a:stretch>
            <a:fillRect/>
          </a:stretch>
        </p:blipFill>
        <p:spPr>
          <a:xfrm>
            <a:off x="7389341" y="101710"/>
            <a:ext cx="1283809" cy="5251241"/>
          </a:xfrm>
          <a:prstGeom prst="rect">
            <a:avLst/>
          </a:prstGeom>
        </p:spPr>
      </p:pic>
    </p:spTree>
    <p:custDataLst>
      <p:tags r:id="rId1"/>
    </p:custDataLst>
    <p:extLst>
      <p:ext uri="{BB962C8B-B14F-4D97-AF65-F5344CB8AC3E}">
        <p14:creationId xmlns:p14="http://schemas.microsoft.com/office/powerpoint/2010/main" val="4173552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F614B-6947-38A1-B54A-375D7A60BD97}"/>
              </a:ext>
            </a:extLst>
          </p:cNvPr>
          <p:cNvSpPr>
            <a:spLocks noGrp="1"/>
          </p:cNvSpPr>
          <p:nvPr>
            <p:ph type="title"/>
          </p:nvPr>
        </p:nvSpPr>
        <p:spPr>
          <a:xfrm>
            <a:off x="515275" y="388019"/>
            <a:ext cx="7886700" cy="640500"/>
          </a:xfrm>
        </p:spPr>
        <p:txBody>
          <a:bodyPr>
            <a:normAutofit/>
          </a:bodyPr>
          <a:lstStyle/>
          <a:p>
            <a:r>
              <a:rPr lang="en-US" sz="3600" dirty="0"/>
              <a:t>Agenda</a:t>
            </a:r>
            <a:endParaRPr lang="en-US" sz="4000" dirty="0"/>
          </a:p>
        </p:txBody>
      </p:sp>
      <p:sp>
        <p:nvSpPr>
          <p:cNvPr id="3" name="Text Placeholder 2">
            <a:extLst>
              <a:ext uri="{FF2B5EF4-FFF2-40B4-BE49-F238E27FC236}">
                <a16:creationId xmlns:a16="http://schemas.microsoft.com/office/drawing/2014/main" id="{3810197A-09A7-0387-FCA1-DBAD01CABF7D}"/>
              </a:ext>
            </a:extLst>
          </p:cNvPr>
          <p:cNvSpPr>
            <a:spLocks noGrp="1"/>
          </p:cNvSpPr>
          <p:nvPr>
            <p:ph type="body" idx="1"/>
          </p:nvPr>
        </p:nvSpPr>
        <p:spPr>
          <a:xfrm>
            <a:off x="515275" y="1104181"/>
            <a:ext cx="5808300" cy="3651300"/>
          </a:xfrm>
        </p:spPr>
        <p:txBody>
          <a:bodyPr>
            <a:normAutofit/>
          </a:bodyPr>
          <a:lstStyle/>
          <a:p>
            <a:pPr marL="342900" indent="-342900">
              <a:lnSpc>
                <a:spcPct val="150000"/>
              </a:lnSpc>
              <a:buFont typeface="Arial" panose="020B0604020202020204" pitchFamily="34" charset="0"/>
              <a:buChar char="•"/>
            </a:pPr>
            <a:r>
              <a:rPr lang="en-GB" sz="2400" dirty="0">
                <a:solidFill>
                  <a:srgbClr val="000000"/>
                </a:solidFill>
              </a:rPr>
              <a:t>Why are PDFs so misunderstood?</a:t>
            </a:r>
          </a:p>
          <a:p>
            <a:pPr marL="342900" indent="-342900">
              <a:lnSpc>
                <a:spcPct val="150000"/>
              </a:lnSpc>
              <a:buFont typeface="Arial" panose="020B0604020202020204" pitchFamily="34" charset="0"/>
              <a:buChar char="•"/>
            </a:pPr>
            <a:r>
              <a:rPr lang="en-GB" dirty="0"/>
              <a:t>Should this even be a PDF?</a:t>
            </a:r>
          </a:p>
          <a:p>
            <a:pPr marL="342900" indent="-342900">
              <a:lnSpc>
                <a:spcPct val="150000"/>
              </a:lnSpc>
              <a:buFont typeface="Arial" panose="020B0604020202020204" pitchFamily="34" charset="0"/>
              <a:buChar char="•"/>
            </a:pPr>
            <a:r>
              <a:rPr lang="en-GB" sz="2400" dirty="0">
                <a:solidFill>
                  <a:srgbClr val="000000"/>
                </a:solidFill>
              </a:rPr>
              <a:t>Common PDF accessibility fixes</a:t>
            </a:r>
          </a:p>
          <a:p>
            <a:pPr marL="342900" indent="-342900">
              <a:lnSpc>
                <a:spcPct val="150000"/>
              </a:lnSpc>
              <a:buFont typeface="Arial" panose="020B0604020202020204" pitchFamily="34" charset="0"/>
              <a:buChar char="•"/>
            </a:pPr>
            <a:r>
              <a:rPr lang="en-GB" dirty="0"/>
              <a:t>Top 10 PDF Accessibility Wins</a:t>
            </a:r>
            <a:endParaRPr lang="en-GB" sz="2400" dirty="0">
              <a:solidFill>
                <a:srgbClr val="000000"/>
              </a:solidFill>
            </a:endParaRPr>
          </a:p>
          <a:p>
            <a:pPr marL="0" indent="0">
              <a:lnSpc>
                <a:spcPct val="150000"/>
              </a:lnSpc>
              <a:buNone/>
            </a:pPr>
            <a:endParaRPr lang="en-GB" sz="2400" dirty="0">
              <a:solidFill>
                <a:srgbClr val="000000"/>
              </a:solidFill>
            </a:endParaRPr>
          </a:p>
          <a:p>
            <a:pPr marL="0" indent="0">
              <a:lnSpc>
                <a:spcPct val="150000"/>
              </a:lnSpc>
              <a:buNone/>
            </a:pPr>
            <a:endParaRPr lang="en-US" sz="2400" dirty="0">
              <a:solidFill>
                <a:srgbClr val="000000"/>
              </a:solidFill>
            </a:endParaRPr>
          </a:p>
        </p:txBody>
      </p:sp>
    </p:spTree>
    <p:extLst>
      <p:ext uri="{BB962C8B-B14F-4D97-AF65-F5344CB8AC3E}">
        <p14:creationId xmlns:p14="http://schemas.microsoft.com/office/powerpoint/2010/main" val="34698754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06D580D4-0B85-BBEE-9BE9-3561CAF37AD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748E096-41C0-1E7D-7163-278B363C5CCA}"/>
              </a:ext>
            </a:extLst>
          </p:cNvPr>
          <p:cNvSpPr>
            <a:spLocks noGrp="1"/>
          </p:cNvSpPr>
          <p:nvPr>
            <p:ph type="title"/>
          </p:nvPr>
        </p:nvSpPr>
        <p:spPr/>
        <p:txBody>
          <a:bodyPr>
            <a:normAutofit/>
          </a:bodyPr>
          <a:lstStyle/>
          <a:p>
            <a:r>
              <a:rPr lang="en-GB" sz="3600" dirty="0"/>
              <a:t>Adding and tagging links </a:t>
            </a:r>
            <a:endParaRPr lang="en-US" sz="3600" dirty="0"/>
          </a:p>
        </p:txBody>
      </p:sp>
      <p:sp>
        <p:nvSpPr>
          <p:cNvPr id="2" name="Google Shape;485;p85">
            <a:extLst>
              <a:ext uri="{FF2B5EF4-FFF2-40B4-BE49-F238E27FC236}">
                <a16:creationId xmlns:a16="http://schemas.microsoft.com/office/drawing/2014/main" id="{4E6D0E56-1028-002C-B345-3694F629361E}"/>
              </a:ext>
            </a:extLst>
          </p:cNvPr>
          <p:cNvSpPr txBox="1">
            <a:spLocks/>
          </p:cNvSpPr>
          <p:nvPr/>
        </p:nvSpPr>
        <p:spPr>
          <a:xfrm>
            <a:off x="540001" y="1266262"/>
            <a:ext cx="5542748" cy="3286688"/>
          </a:xfrm>
          <a:prstGeom prst="rect">
            <a:avLst/>
          </a:prstGeom>
        </p:spPr>
        <p:txBody>
          <a:bodyPr spcFirstLastPara="1" vert="horz" wrap="square" lIns="0" tIns="0" rIns="0" bIns="0" rtlCol="0" anchor="t" anchorCtr="0">
            <a:noAutofit/>
          </a:bodyPr>
          <a:lstStyle>
            <a:lvl1pPr marL="171450" indent="-171450" algn="l" defTabSz="685800" rtl="0" eaLnBrk="1" latinLnBrk="0" hangingPunct="1">
              <a:lnSpc>
                <a:spcPct val="120000"/>
              </a:lnSpc>
              <a:spcBef>
                <a:spcPts val="0"/>
              </a:spcBef>
              <a:spcAft>
                <a:spcPts val="600"/>
              </a:spcAft>
              <a:buFont typeface="Arial" panose="020B0604020202020204" pitchFamily="34" charset="0"/>
              <a:buChar char="•"/>
              <a:defRPr sz="1800" kern="1200" baseline="0">
                <a:solidFill>
                  <a:schemeClr val="tx2"/>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2"/>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tx2"/>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chemeClr val="tx2"/>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457200">
              <a:spcAft>
                <a:spcPts val="300"/>
              </a:spcAft>
              <a:buFont typeface="+mj-lt"/>
              <a:buAutoNum type="arabicPeriod"/>
            </a:pPr>
            <a:r>
              <a:rPr lang="en-GB" sz="2400" dirty="0">
                <a:solidFill>
                  <a:srgbClr val="1F1F1F"/>
                </a:solidFill>
              </a:rPr>
              <a:t>Select the text and right-click and ‘Create link’. </a:t>
            </a:r>
          </a:p>
          <a:p>
            <a:pPr marL="457200" indent="-457200">
              <a:spcAft>
                <a:spcPts val="300"/>
              </a:spcAft>
              <a:buFont typeface="+mj-lt"/>
              <a:buAutoNum type="arabicPeriod"/>
            </a:pPr>
            <a:r>
              <a:rPr lang="en-GB" sz="2400" dirty="0">
                <a:solidFill>
                  <a:srgbClr val="1F1F1F"/>
                </a:solidFill>
              </a:rPr>
              <a:t>Specify link text destination – this adds object reference and formats the link correctly. </a:t>
            </a:r>
          </a:p>
          <a:p>
            <a:pPr marL="457200" indent="-457200">
              <a:spcAft>
                <a:spcPts val="300"/>
              </a:spcAft>
              <a:buFont typeface="+mj-lt"/>
              <a:buAutoNum type="arabicPeriod"/>
            </a:pPr>
            <a:r>
              <a:rPr lang="en-GB" sz="2400" dirty="0">
                <a:solidFill>
                  <a:srgbClr val="1F1F1F"/>
                </a:solidFill>
              </a:rPr>
              <a:t>Assign a different colour and underline. </a:t>
            </a:r>
          </a:p>
        </p:txBody>
      </p:sp>
      <p:pic>
        <p:nvPicPr>
          <p:cNvPr id="10242" name="Picture 2" descr="right click the text you want to make a link and select create link">
            <a:extLst>
              <a:ext uri="{FF2B5EF4-FFF2-40B4-BE49-F238E27FC236}">
                <a16:creationId xmlns:a16="http://schemas.microsoft.com/office/drawing/2014/main" id="{6D431673-1A74-2A06-8542-CE61ACDF5A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3000" y="360000"/>
            <a:ext cx="2921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31854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37273FF0-54A6-4BF1-0740-9E622286B5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0BF576A-B866-18FF-8AFC-A258CB749C2F}"/>
              </a:ext>
            </a:extLst>
          </p:cNvPr>
          <p:cNvSpPr>
            <a:spLocks noGrp="1"/>
          </p:cNvSpPr>
          <p:nvPr>
            <p:ph type="title"/>
          </p:nvPr>
        </p:nvSpPr>
        <p:spPr/>
        <p:txBody>
          <a:bodyPr>
            <a:normAutofit/>
          </a:bodyPr>
          <a:lstStyle/>
          <a:p>
            <a:r>
              <a:rPr lang="en-GB" sz="3600" dirty="0"/>
              <a:t>Alternate text for links</a:t>
            </a:r>
            <a:endParaRPr lang="en-US" sz="3600" dirty="0"/>
          </a:p>
        </p:txBody>
      </p:sp>
      <p:sp>
        <p:nvSpPr>
          <p:cNvPr id="2" name="Google Shape;485;p85">
            <a:extLst>
              <a:ext uri="{FF2B5EF4-FFF2-40B4-BE49-F238E27FC236}">
                <a16:creationId xmlns:a16="http://schemas.microsoft.com/office/drawing/2014/main" id="{CB0CBD86-F5FA-4E83-F0C0-9FC65674CD8F}"/>
              </a:ext>
            </a:extLst>
          </p:cNvPr>
          <p:cNvSpPr txBox="1">
            <a:spLocks/>
          </p:cNvSpPr>
          <p:nvPr/>
        </p:nvSpPr>
        <p:spPr>
          <a:xfrm>
            <a:off x="540000" y="1266262"/>
            <a:ext cx="4114801" cy="3286688"/>
          </a:xfrm>
          <a:prstGeom prst="rect">
            <a:avLst/>
          </a:prstGeom>
        </p:spPr>
        <p:txBody>
          <a:bodyPr spcFirstLastPara="1" vert="horz" wrap="square" lIns="0" tIns="0" rIns="0" bIns="0" rtlCol="0" anchor="t" anchorCtr="0">
            <a:noAutofit/>
          </a:bodyPr>
          <a:lstStyle>
            <a:lvl1pPr marL="171450" indent="-171450" algn="l" defTabSz="685800" rtl="0" eaLnBrk="1" latinLnBrk="0" hangingPunct="1">
              <a:lnSpc>
                <a:spcPct val="120000"/>
              </a:lnSpc>
              <a:spcBef>
                <a:spcPts val="0"/>
              </a:spcBef>
              <a:spcAft>
                <a:spcPts val="600"/>
              </a:spcAft>
              <a:buFont typeface="Arial" panose="020B0604020202020204" pitchFamily="34" charset="0"/>
              <a:buChar char="•"/>
              <a:defRPr sz="1800" kern="1200" baseline="0">
                <a:solidFill>
                  <a:schemeClr val="tx2"/>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2"/>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tx2"/>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chemeClr val="tx2"/>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457200">
              <a:spcAft>
                <a:spcPts val="300"/>
              </a:spcAft>
              <a:buAutoNum type="arabicPeriod"/>
            </a:pPr>
            <a:r>
              <a:rPr lang="en-GB" sz="2400" dirty="0">
                <a:solidFill>
                  <a:srgbClr val="1F1F1F"/>
                </a:solidFill>
              </a:rPr>
              <a:t>Find the link tag in the tags panel</a:t>
            </a:r>
          </a:p>
          <a:p>
            <a:pPr marL="457200" indent="-457200">
              <a:spcAft>
                <a:spcPts val="300"/>
              </a:spcAft>
              <a:buAutoNum type="arabicPeriod"/>
            </a:pPr>
            <a:r>
              <a:rPr lang="en-GB" sz="2400" dirty="0">
                <a:solidFill>
                  <a:srgbClr val="1F1F1F"/>
                </a:solidFill>
              </a:rPr>
              <a:t>Right-click and select properties</a:t>
            </a:r>
          </a:p>
          <a:p>
            <a:pPr marL="457200" indent="-457200">
              <a:spcAft>
                <a:spcPts val="300"/>
              </a:spcAft>
              <a:buAutoNum type="arabicPeriod"/>
            </a:pPr>
            <a:r>
              <a:rPr lang="en-GB" sz="2400" dirty="0">
                <a:solidFill>
                  <a:srgbClr val="1F1F1F"/>
                </a:solidFill>
              </a:rPr>
              <a:t>Update the alternate text and include hyperlink again.</a:t>
            </a:r>
          </a:p>
        </p:txBody>
      </p:sp>
      <p:pic>
        <p:nvPicPr>
          <p:cNvPr id="11266" name="Picture 2" descr="Find the figure tag in the Tags panel&#10;&#10;Right-click and select properties&#10;&#10;Update the alternate text and include the hyperlink again">
            <a:extLst>
              <a:ext uri="{FF2B5EF4-FFF2-40B4-BE49-F238E27FC236}">
                <a16:creationId xmlns:a16="http://schemas.microsoft.com/office/drawing/2014/main" id="{32EF6D28-25DA-8A35-2CE1-845A49D2CC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4801" y="1660268"/>
            <a:ext cx="4489199" cy="249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74830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B01EB-EF39-FBA0-6BBE-47110EF767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623FA-3C7E-659D-A62C-19FACB40E727}"/>
              </a:ext>
            </a:extLst>
          </p:cNvPr>
          <p:cNvSpPr>
            <a:spLocks noGrp="1"/>
          </p:cNvSpPr>
          <p:nvPr>
            <p:ph type="title"/>
          </p:nvPr>
        </p:nvSpPr>
        <p:spPr>
          <a:xfrm>
            <a:off x="630000" y="1536000"/>
            <a:ext cx="5144400" cy="2071500"/>
          </a:xfrm>
        </p:spPr>
        <p:txBody>
          <a:bodyPr wrap="square" anchor="ctr">
            <a:normAutofit/>
          </a:bodyPr>
          <a:lstStyle/>
          <a:p>
            <a:r>
              <a:rPr lang="en-US" dirty="0"/>
              <a:t>Checking PDF accessibility</a:t>
            </a:r>
          </a:p>
        </p:txBody>
      </p:sp>
    </p:spTree>
    <p:extLst>
      <p:ext uri="{BB962C8B-B14F-4D97-AF65-F5344CB8AC3E}">
        <p14:creationId xmlns:p14="http://schemas.microsoft.com/office/powerpoint/2010/main" val="6284501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D76ADB21-EA99-1397-4F58-9AE34C359F1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03A94CF-328A-BCA1-664C-6F3E0C982016}"/>
              </a:ext>
            </a:extLst>
          </p:cNvPr>
          <p:cNvSpPr>
            <a:spLocks noGrp="1"/>
          </p:cNvSpPr>
          <p:nvPr>
            <p:ph type="title"/>
          </p:nvPr>
        </p:nvSpPr>
        <p:spPr>
          <a:xfrm>
            <a:off x="707176" y="429656"/>
            <a:ext cx="8202300" cy="570900"/>
          </a:xfrm>
        </p:spPr>
        <p:txBody>
          <a:bodyPr>
            <a:normAutofit/>
          </a:bodyPr>
          <a:lstStyle/>
          <a:p>
            <a:r>
              <a:rPr lang="en-US" sz="3600" dirty="0"/>
              <a:t>Inspecting the tags tree</a:t>
            </a:r>
          </a:p>
        </p:txBody>
      </p:sp>
      <p:sp>
        <p:nvSpPr>
          <p:cNvPr id="3" name="Google Shape;276;p50">
            <a:extLst>
              <a:ext uri="{FF2B5EF4-FFF2-40B4-BE49-F238E27FC236}">
                <a16:creationId xmlns:a16="http://schemas.microsoft.com/office/drawing/2014/main" id="{F4E582E2-BB43-BA83-EE45-ABB6562347AE}"/>
              </a:ext>
            </a:extLst>
          </p:cNvPr>
          <p:cNvSpPr txBox="1"/>
          <p:nvPr/>
        </p:nvSpPr>
        <p:spPr>
          <a:xfrm>
            <a:off x="539999" y="1202066"/>
            <a:ext cx="4032001" cy="3393206"/>
          </a:xfrm>
          <a:prstGeom prst="rect">
            <a:avLst/>
          </a:prstGeom>
          <a:noFill/>
          <a:ln>
            <a:noFill/>
          </a:ln>
        </p:spPr>
        <p:txBody>
          <a:bodyPr spcFirstLastPara="1" wrap="square" lIns="34275" tIns="34275" rIns="34275" bIns="34275" anchor="t" anchorCtr="0">
            <a:spAutoFit/>
          </a:bodyPr>
          <a:lstStyle/>
          <a:p>
            <a:pPr marL="457200" indent="-457200">
              <a:buAutoNum type="arabicPeriod"/>
            </a:pPr>
            <a:r>
              <a:rPr lang="en-GB" sz="2400" dirty="0">
                <a:solidFill>
                  <a:schemeClr val="dk1"/>
                </a:solidFill>
              </a:rPr>
              <a:t>Walk the tag tree – open the ‘Tags’ pane</a:t>
            </a:r>
          </a:p>
          <a:p>
            <a:pPr marL="457200" indent="-457200">
              <a:buAutoNum type="arabicPeriod"/>
            </a:pPr>
            <a:r>
              <a:rPr lang="en-GB" sz="2400" dirty="0">
                <a:solidFill>
                  <a:schemeClr val="dk1"/>
                </a:solidFill>
              </a:rPr>
              <a:t>Place focus at the top of the tree </a:t>
            </a:r>
          </a:p>
          <a:p>
            <a:pPr marL="457200" indent="-457200">
              <a:buAutoNum type="arabicPeriod"/>
            </a:pPr>
            <a:r>
              <a:rPr lang="en-GB" sz="2400" dirty="0">
                <a:solidFill>
                  <a:schemeClr val="dk1"/>
                </a:solidFill>
              </a:rPr>
              <a:t>Use the arrow keys to inspect the tags and make sure the structure is correct </a:t>
            </a:r>
          </a:p>
          <a:p>
            <a:endParaRPr lang="en-GB" sz="2400" dirty="0">
              <a:solidFill>
                <a:schemeClr val="dk1"/>
              </a:solidFill>
            </a:endParaRPr>
          </a:p>
        </p:txBody>
      </p:sp>
      <p:pic>
        <p:nvPicPr>
          <p:cNvPr id="9218" name="Picture 2" descr="Small Jack Russell dog wearing glasses with his paws on a laptop keyboard staring at the screen.">
            <a:extLst>
              <a:ext uri="{FF2B5EF4-FFF2-40B4-BE49-F238E27FC236}">
                <a16:creationId xmlns:a16="http://schemas.microsoft.com/office/drawing/2014/main" id="{5CB7E95A-A83F-EF90-957E-D7FE245EED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4651" y="1000556"/>
            <a:ext cx="4099349" cy="2734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2957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96E55F6D-A435-181C-B4E6-DD0F54226A1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9F74C51-CEEB-9525-A221-E74179D7CE99}"/>
              </a:ext>
            </a:extLst>
          </p:cNvPr>
          <p:cNvSpPr>
            <a:spLocks noGrp="1"/>
          </p:cNvSpPr>
          <p:nvPr>
            <p:ph type="title"/>
          </p:nvPr>
        </p:nvSpPr>
        <p:spPr>
          <a:xfrm>
            <a:off x="470850" y="468239"/>
            <a:ext cx="8202300" cy="570900"/>
          </a:xfrm>
        </p:spPr>
        <p:txBody>
          <a:bodyPr>
            <a:normAutofit/>
          </a:bodyPr>
          <a:lstStyle/>
          <a:p>
            <a:r>
              <a:rPr lang="en-US" sz="3600" dirty="0"/>
              <a:t>Using the accessibility checker</a:t>
            </a:r>
          </a:p>
        </p:txBody>
      </p:sp>
      <p:sp>
        <p:nvSpPr>
          <p:cNvPr id="276" name="Google Shape;276;p50">
            <a:extLst>
              <a:ext uri="{FF2B5EF4-FFF2-40B4-BE49-F238E27FC236}">
                <a16:creationId xmlns:a16="http://schemas.microsoft.com/office/drawing/2014/main" id="{F70D2C50-F7F1-A6D6-ECDC-890A5B45C4ED}"/>
              </a:ext>
            </a:extLst>
          </p:cNvPr>
          <p:cNvSpPr txBox="1"/>
          <p:nvPr/>
        </p:nvSpPr>
        <p:spPr>
          <a:xfrm>
            <a:off x="539999" y="1202066"/>
            <a:ext cx="5187033" cy="3762538"/>
          </a:xfrm>
          <a:prstGeom prst="rect">
            <a:avLst/>
          </a:prstGeom>
          <a:noFill/>
          <a:ln>
            <a:noFill/>
          </a:ln>
        </p:spPr>
        <p:txBody>
          <a:bodyPr spcFirstLastPara="1" wrap="square" lIns="34275" tIns="34275" rIns="34275" bIns="34275" anchor="t" anchorCtr="0">
            <a:spAutoFit/>
          </a:bodyPr>
          <a:lstStyle/>
          <a:p>
            <a:r>
              <a:rPr lang="en-GB" sz="2400" dirty="0">
                <a:solidFill>
                  <a:schemeClr val="dk1"/>
                </a:solidFill>
              </a:rPr>
              <a:t>Helps to identify potential issues in PDFs and provides guidance on how to fix them</a:t>
            </a:r>
          </a:p>
          <a:p>
            <a:endParaRPr lang="en-GB" sz="2400" dirty="0">
              <a:solidFill>
                <a:schemeClr val="dk1"/>
              </a:solidFill>
            </a:endParaRPr>
          </a:p>
          <a:p>
            <a:r>
              <a:rPr lang="en-GB" sz="2400" dirty="0">
                <a:solidFill>
                  <a:schemeClr val="dk1"/>
                </a:solidFill>
              </a:rPr>
              <a:t>You can fix some issues straight from the error list by right-clicking the issue and selecting ‘Fix’. </a:t>
            </a:r>
          </a:p>
          <a:p>
            <a:endParaRPr lang="en-GB" sz="2400" dirty="0">
              <a:solidFill>
                <a:schemeClr val="dk1"/>
              </a:solidFill>
            </a:endParaRPr>
          </a:p>
          <a:p>
            <a:r>
              <a:rPr lang="en-GB" sz="2400" dirty="0">
                <a:solidFill>
                  <a:schemeClr val="dk1"/>
                </a:solidFill>
              </a:rPr>
              <a:t>Make sure all 32 categories are selected for the check. </a:t>
            </a:r>
          </a:p>
        </p:txBody>
      </p:sp>
      <p:pic>
        <p:nvPicPr>
          <p:cNvPr id="12290" name="Picture 2" descr="The Accessibility menu in Adobe Acrobat Pro.">
            <a:extLst>
              <a:ext uri="{FF2B5EF4-FFF2-40B4-BE49-F238E27FC236}">
                <a16:creationId xmlns:a16="http://schemas.microsoft.com/office/drawing/2014/main" id="{8C7D704E-4360-7F01-5FF4-8A1ABB6F34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6632" y="1090374"/>
            <a:ext cx="2807368" cy="3985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0473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E34EBAF5-534E-2FC9-C520-4AC38523AB5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3FFF8A6-8330-BFDB-29E3-83835CB29BE3}"/>
              </a:ext>
            </a:extLst>
          </p:cNvPr>
          <p:cNvSpPr>
            <a:spLocks noGrp="1"/>
          </p:cNvSpPr>
          <p:nvPr>
            <p:ph type="title"/>
          </p:nvPr>
        </p:nvSpPr>
        <p:spPr>
          <a:xfrm>
            <a:off x="370508" y="345470"/>
            <a:ext cx="8202300" cy="570900"/>
          </a:xfrm>
        </p:spPr>
        <p:txBody>
          <a:bodyPr>
            <a:noAutofit/>
          </a:bodyPr>
          <a:lstStyle/>
          <a:p>
            <a:r>
              <a:rPr lang="en-US" sz="3200" dirty="0"/>
              <a:t>Understanding the errors: Nested elements alternate text failed</a:t>
            </a:r>
          </a:p>
        </p:txBody>
      </p:sp>
      <p:sp>
        <p:nvSpPr>
          <p:cNvPr id="2" name="TextBox 1">
            <a:extLst>
              <a:ext uri="{FF2B5EF4-FFF2-40B4-BE49-F238E27FC236}">
                <a16:creationId xmlns:a16="http://schemas.microsoft.com/office/drawing/2014/main" id="{657FBC27-FC3E-D14E-599C-83C5F137A525}"/>
              </a:ext>
            </a:extLst>
          </p:cNvPr>
          <p:cNvSpPr txBox="1"/>
          <p:nvPr/>
        </p:nvSpPr>
        <p:spPr>
          <a:xfrm>
            <a:off x="370508" y="1421826"/>
            <a:ext cx="5403600" cy="3231654"/>
          </a:xfrm>
          <a:prstGeom prst="rect">
            <a:avLst/>
          </a:prstGeom>
          <a:noFill/>
        </p:spPr>
        <p:txBody>
          <a:bodyPr wrap="square" rtlCol="0">
            <a:spAutoFit/>
          </a:bodyPr>
          <a:lstStyle/>
          <a:p>
            <a:pPr marL="342900" indent="-342900">
              <a:buFont typeface="+mj-lt"/>
              <a:buAutoNum type="arabicPeriod"/>
            </a:pPr>
            <a:r>
              <a:rPr lang="en-US" sz="2400" dirty="0"/>
              <a:t>First find where the element is in the tags panel.</a:t>
            </a:r>
          </a:p>
          <a:p>
            <a:pPr marL="342900" indent="-342900">
              <a:buFont typeface="+mj-lt"/>
              <a:buAutoNum type="arabicPeriod"/>
            </a:pPr>
            <a:r>
              <a:rPr lang="en-US" sz="2400" dirty="0"/>
              <a:t>There is a figure tag within another figure tag.</a:t>
            </a:r>
          </a:p>
          <a:p>
            <a:pPr marL="342900" indent="-342900">
              <a:buFont typeface="+mj-lt"/>
              <a:buAutoNum type="arabicPeriod"/>
            </a:pPr>
            <a:r>
              <a:rPr lang="en-US" sz="2400" dirty="0"/>
              <a:t>Move the child figure tag out of the order</a:t>
            </a:r>
          </a:p>
          <a:p>
            <a:pPr marL="342900" indent="-342900">
              <a:buFont typeface="+mj-lt"/>
              <a:buAutoNum type="arabicPeriod"/>
            </a:pPr>
            <a:r>
              <a:rPr lang="en-US" sz="2400" dirty="0"/>
              <a:t>Once moved, delete the tag. </a:t>
            </a:r>
          </a:p>
          <a:p>
            <a:endParaRPr lang="en-US" dirty="0"/>
          </a:p>
          <a:p>
            <a:endParaRPr lang="en-US" dirty="0"/>
          </a:p>
        </p:txBody>
      </p:sp>
      <p:pic>
        <p:nvPicPr>
          <p:cNvPr id="7" name="Picture 6" descr="Selecting an issue from the accessibility checker report and selecting to see it in the tags panel.">
            <a:extLst>
              <a:ext uri="{FF2B5EF4-FFF2-40B4-BE49-F238E27FC236}">
                <a16:creationId xmlns:a16="http://schemas.microsoft.com/office/drawing/2014/main" id="{C4ED04E8-89F7-F986-43B0-05974455EC07}"/>
              </a:ext>
            </a:extLst>
          </p:cNvPr>
          <p:cNvPicPr>
            <a:picLocks noChangeAspect="1"/>
          </p:cNvPicPr>
          <p:nvPr/>
        </p:nvPicPr>
        <p:blipFill>
          <a:blip r:embed="rId3"/>
          <a:srcRect r="34570" b="61487"/>
          <a:stretch/>
        </p:blipFill>
        <p:spPr>
          <a:xfrm>
            <a:off x="6971591" y="680278"/>
            <a:ext cx="2088161" cy="2357375"/>
          </a:xfrm>
          <a:prstGeom prst="rect">
            <a:avLst/>
          </a:prstGeom>
        </p:spPr>
      </p:pic>
      <p:pic>
        <p:nvPicPr>
          <p:cNvPr id="8" name="Picture 7" descr="Selecting a figure tag from the tags tree.">
            <a:extLst>
              <a:ext uri="{FF2B5EF4-FFF2-40B4-BE49-F238E27FC236}">
                <a16:creationId xmlns:a16="http://schemas.microsoft.com/office/drawing/2014/main" id="{3A783BA2-BED2-252F-EFAC-CD8FDC778936}"/>
              </a:ext>
            </a:extLst>
          </p:cNvPr>
          <p:cNvPicPr>
            <a:picLocks noChangeAspect="1"/>
          </p:cNvPicPr>
          <p:nvPr/>
        </p:nvPicPr>
        <p:blipFill>
          <a:blip r:embed="rId3"/>
          <a:srcRect l="3549" t="38113" r="59859" b="43936"/>
          <a:stretch/>
        </p:blipFill>
        <p:spPr>
          <a:xfrm>
            <a:off x="5943600" y="2251494"/>
            <a:ext cx="1186263" cy="1116176"/>
          </a:xfrm>
          <a:prstGeom prst="rect">
            <a:avLst/>
          </a:prstGeom>
        </p:spPr>
      </p:pic>
      <p:pic>
        <p:nvPicPr>
          <p:cNvPr id="6" name="Picture 5" descr="Selecting a tag and deleting it from the tag tree.">
            <a:extLst>
              <a:ext uri="{FF2B5EF4-FFF2-40B4-BE49-F238E27FC236}">
                <a16:creationId xmlns:a16="http://schemas.microsoft.com/office/drawing/2014/main" id="{358A40C3-EF35-4034-0160-EA309363221F}"/>
              </a:ext>
            </a:extLst>
          </p:cNvPr>
          <p:cNvPicPr>
            <a:picLocks noChangeAspect="1"/>
          </p:cNvPicPr>
          <p:nvPr/>
        </p:nvPicPr>
        <p:blipFill>
          <a:blip r:embed="rId3"/>
          <a:srcRect t="62439" r="18993"/>
          <a:stretch/>
        </p:blipFill>
        <p:spPr>
          <a:xfrm>
            <a:off x="6971591" y="3146318"/>
            <a:ext cx="2172409" cy="1931949"/>
          </a:xfrm>
          <a:prstGeom prst="rect">
            <a:avLst/>
          </a:prstGeom>
        </p:spPr>
      </p:pic>
    </p:spTree>
    <p:extLst>
      <p:ext uri="{BB962C8B-B14F-4D97-AF65-F5344CB8AC3E}">
        <p14:creationId xmlns:p14="http://schemas.microsoft.com/office/powerpoint/2010/main" val="30732935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D6F9C285-8363-15AE-6A26-BFD03B15A4F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5F62EDD-FE23-AB9B-6779-1ED14C7605D2}"/>
              </a:ext>
            </a:extLst>
          </p:cNvPr>
          <p:cNvSpPr>
            <a:spLocks noGrp="1"/>
          </p:cNvSpPr>
          <p:nvPr>
            <p:ph type="title"/>
          </p:nvPr>
        </p:nvSpPr>
        <p:spPr>
          <a:xfrm>
            <a:off x="540000" y="384175"/>
            <a:ext cx="8202300" cy="570900"/>
          </a:xfrm>
        </p:spPr>
        <p:txBody>
          <a:bodyPr>
            <a:normAutofit/>
          </a:bodyPr>
          <a:lstStyle/>
          <a:p>
            <a:r>
              <a:rPr lang="en-US" sz="3600" dirty="0"/>
              <a:t>Limitations of the checker</a:t>
            </a:r>
          </a:p>
        </p:txBody>
      </p:sp>
      <p:sp>
        <p:nvSpPr>
          <p:cNvPr id="2" name="TextBox 1">
            <a:extLst>
              <a:ext uri="{FF2B5EF4-FFF2-40B4-BE49-F238E27FC236}">
                <a16:creationId xmlns:a16="http://schemas.microsoft.com/office/drawing/2014/main" id="{366A3DB2-E60A-1E45-89F8-FB13878CAA7C}"/>
              </a:ext>
            </a:extLst>
          </p:cNvPr>
          <p:cNvSpPr txBox="1"/>
          <p:nvPr/>
        </p:nvSpPr>
        <p:spPr>
          <a:xfrm>
            <a:off x="341396" y="1219895"/>
            <a:ext cx="4668003" cy="3539430"/>
          </a:xfrm>
          <a:prstGeom prst="rect">
            <a:avLst/>
          </a:prstGeom>
          <a:noFill/>
        </p:spPr>
        <p:txBody>
          <a:bodyPr wrap="square" rtlCol="0">
            <a:spAutoFit/>
          </a:bodyPr>
          <a:lstStyle/>
          <a:p>
            <a:pPr marL="285750" indent="-285750">
              <a:buFont typeface="Arial" panose="020B0604020202020204" pitchFamily="34" charset="0"/>
              <a:buChar char="•"/>
            </a:pPr>
            <a:r>
              <a:rPr lang="en-US" sz="2800" dirty="0"/>
              <a:t>Does not fully adhere to accessibility standards</a:t>
            </a:r>
          </a:p>
          <a:p>
            <a:pPr marL="285750" indent="-285750">
              <a:buFont typeface="Arial" panose="020B0604020202020204" pitchFamily="34" charset="0"/>
              <a:buChar char="•"/>
            </a:pPr>
            <a:r>
              <a:rPr lang="en-US" sz="2800" dirty="0"/>
              <a:t>Inaccurate alt text checking</a:t>
            </a:r>
          </a:p>
          <a:p>
            <a:pPr marL="285750" indent="-285750">
              <a:buFont typeface="Arial" panose="020B0604020202020204" pitchFamily="34" charset="0"/>
              <a:buChar char="•"/>
            </a:pPr>
            <a:r>
              <a:rPr lang="en-US" sz="2800" dirty="0"/>
              <a:t>Overlooks hyperlink issues</a:t>
            </a:r>
          </a:p>
          <a:p>
            <a:pPr marL="285750" indent="-285750">
              <a:buFont typeface="Arial" panose="020B0604020202020204" pitchFamily="34" charset="0"/>
              <a:buChar char="•"/>
            </a:pPr>
            <a:r>
              <a:rPr lang="en-US" sz="2800" dirty="0"/>
              <a:t>Inconsistent reading order evaluation</a:t>
            </a:r>
          </a:p>
        </p:txBody>
      </p:sp>
      <p:pic>
        <p:nvPicPr>
          <p:cNvPr id="7170" name="Picture 2" descr="Dog looking at awkward and disappointed at the camera. ">
            <a:extLst>
              <a:ext uri="{FF2B5EF4-FFF2-40B4-BE49-F238E27FC236}">
                <a16:creationId xmlns:a16="http://schemas.microsoft.com/office/drawing/2014/main" id="{343D1200-42EF-985C-B006-EA97ACDD37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8004" y="1505976"/>
            <a:ext cx="3594600" cy="2561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0576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88BF1770-14DC-0090-70D6-BC0E8859ABB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F3A5D06-CE7D-2486-FF07-088194C3024F}"/>
              </a:ext>
            </a:extLst>
          </p:cNvPr>
          <p:cNvSpPr>
            <a:spLocks noGrp="1"/>
          </p:cNvSpPr>
          <p:nvPr>
            <p:ph type="title"/>
          </p:nvPr>
        </p:nvSpPr>
        <p:spPr>
          <a:xfrm>
            <a:off x="630821" y="520454"/>
            <a:ext cx="5257800" cy="640556"/>
          </a:xfrm>
        </p:spPr>
        <p:txBody>
          <a:bodyPr>
            <a:noAutofit/>
          </a:bodyPr>
          <a:lstStyle/>
          <a:p>
            <a:r>
              <a:rPr lang="en-US" sz="3600" dirty="0"/>
              <a:t>Go one step further, use PAC</a:t>
            </a:r>
          </a:p>
        </p:txBody>
      </p:sp>
      <p:sp>
        <p:nvSpPr>
          <p:cNvPr id="276" name="Google Shape;276;p50">
            <a:extLst>
              <a:ext uri="{FF2B5EF4-FFF2-40B4-BE49-F238E27FC236}">
                <a16:creationId xmlns:a16="http://schemas.microsoft.com/office/drawing/2014/main" id="{98AAFA92-E61D-9128-9EC2-DD204671C36F}"/>
              </a:ext>
            </a:extLst>
          </p:cNvPr>
          <p:cNvSpPr txBox="1"/>
          <p:nvPr/>
        </p:nvSpPr>
        <p:spPr>
          <a:xfrm>
            <a:off x="630821" y="1855651"/>
            <a:ext cx="5010568" cy="2285211"/>
          </a:xfrm>
          <a:prstGeom prst="rect">
            <a:avLst/>
          </a:prstGeom>
          <a:noFill/>
          <a:ln>
            <a:noFill/>
          </a:ln>
        </p:spPr>
        <p:txBody>
          <a:bodyPr spcFirstLastPara="1" wrap="square" lIns="34275" tIns="34275" rIns="34275" bIns="34275" anchor="t" anchorCtr="0">
            <a:spAutoFit/>
          </a:bodyPr>
          <a:lstStyle/>
          <a:p>
            <a:r>
              <a:rPr lang="en-GB" sz="2400" dirty="0">
                <a:solidFill>
                  <a:schemeClr val="dk1"/>
                </a:solidFill>
              </a:rPr>
              <a:t>Free tool for Windows users</a:t>
            </a:r>
          </a:p>
          <a:p>
            <a:endParaRPr lang="en-GB" sz="2400" dirty="0">
              <a:solidFill>
                <a:schemeClr val="dk1"/>
              </a:solidFill>
            </a:endParaRPr>
          </a:p>
          <a:p>
            <a:r>
              <a:rPr lang="en-GB" sz="2400" dirty="0">
                <a:solidFill>
                  <a:schemeClr val="dk1"/>
                </a:solidFill>
              </a:rPr>
              <a:t>You can test for PDF U/A and WCAG compliance</a:t>
            </a:r>
          </a:p>
          <a:p>
            <a:endParaRPr lang="en-GB" sz="2400" dirty="0">
              <a:solidFill>
                <a:schemeClr val="dk1"/>
              </a:solidFill>
            </a:endParaRPr>
          </a:p>
          <a:p>
            <a:r>
              <a:rPr lang="en-GB" sz="2400" dirty="0">
                <a:solidFill>
                  <a:schemeClr val="dk1"/>
                </a:solidFill>
              </a:rPr>
              <a:t> </a:t>
            </a:r>
          </a:p>
        </p:txBody>
      </p:sp>
      <p:pic>
        <p:nvPicPr>
          <p:cNvPr id="11266" name="Picture 2" descr="PAC PDF checker example results report.">
            <a:extLst>
              <a:ext uri="{FF2B5EF4-FFF2-40B4-BE49-F238E27FC236}">
                <a16:creationId xmlns:a16="http://schemas.microsoft.com/office/drawing/2014/main" id="{013E8B56-F735-3C81-308A-1CD3E14FA9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7800" y="557922"/>
            <a:ext cx="3346200" cy="4065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22342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6751D75D-78BF-E619-B6AC-435CE147526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23FD8F6-054C-092F-ADCD-3B962E38F80F}"/>
              </a:ext>
            </a:extLst>
          </p:cNvPr>
          <p:cNvSpPr>
            <a:spLocks noGrp="1"/>
          </p:cNvSpPr>
          <p:nvPr>
            <p:ph type="title"/>
          </p:nvPr>
        </p:nvSpPr>
        <p:spPr>
          <a:xfrm>
            <a:off x="600387" y="360000"/>
            <a:ext cx="8202300" cy="570900"/>
          </a:xfrm>
        </p:spPr>
        <p:txBody>
          <a:bodyPr>
            <a:normAutofit fontScale="90000"/>
          </a:bodyPr>
          <a:lstStyle/>
          <a:p>
            <a:r>
              <a:rPr lang="en-US" sz="4000" dirty="0"/>
              <a:t>Top tips</a:t>
            </a:r>
          </a:p>
        </p:txBody>
      </p:sp>
      <p:sp>
        <p:nvSpPr>
          <p:cNvPr id="276" name="Google Shape;276;p50">
            <a:extLst>
              <a:ext uri="{FF2B5EF4-FFF2-40B4-BE49-F238E27FC236}">
                <a16:creationId xmlns:a16="http://schemas.microsoft.com/office/drawing/2014/main" id="{243D0A50-BBDB-68B1-C4FE-EBF03F4824EA}"/>
              </a:ext>
            </a:extLst>
          </p:cNvPr>
          <p:cNvSpPr txBox="1"/>
          <p:nvPr/>
        </p:nvSpPr>
        <p:spPr>
          <a:xfrm>
            <a:off x="539999" y="1202066"/>
            <a:ext cx="5591860" cy="3393206"/>
          </a:xfrm>
          <a:prstGeom prst="rect">
            <a:avLst/>
          </a:prstGeom>
          <a:noFill/>
          <a:ln>
            <a:noFill/>
          </a:ln>
        </p:spPr>
        <p:txBody>
          <a:bodyPr spcFirstLastPara="1" wrap="square" lIns="34275" tIns="34275" rIns="34275" bIns="34275" anchor="t" anchorCtr="0">
            <a:spAutoFit/>
          </a:bodyPr>
          <a:lstStyle/>
          <a:p>
            <a:r>
              <a:rPr lang="en-GB" sz="2400" dirty="0">
                <a:solidFill>
                  <a:schemeClr val="dk1"/>
                </a:solidFill>
              </a:rPr>
              <a:t>Save you work frequently – Acrobat is prone to crashing</a:t>
            </a:r>
          </a:p>
          <a:p>
            <a:endParaRPr lang="en-GB" sz="2400" dirty="0">
              <a:solidFill>
                <a:schemeClr val="dk1"/>
              </a:solidFill>
            </a:endParaRPr>
          </a:p>
          <a:p>
            <a:r>
              <a:rPr lang="en-GB" sz="2400" dirty="0">
                <a:solidFill>
                  <a:schemeClr val="dk1"/>
                </a:solidFill>
              </a:rPr>
              <a:t>Acrobat’s undo function is very limited so copy your work frequently</a:t>
            </a:r>
          </a:p>
          <a:p>
            <a:endParaRPr lang="en-GB" sz="2400" dirty="0">
              <a:solidFill>
                <a:schemeClr val="dk1"/>
              </a:solidFill>
            </a:endParaRPr>
          </a:p>
          <a:p>
            <a:r>
              <a:rPr lang="en-GB" sz="2400" dirty="0">
                <a:solidFill>
                  <a:schemeClr val="dk1"/>
                </a:solidFill>
              </a:rPr>
              <a:t>If your original document has visual accessibility errors – you cannot amend these in Acrobat.</a:t>
            </a:r>
          </a:p>
        </p:txBody>
      </p:sp>
      <p:pic>
        <p:nvPicPr>
          <p:cNvPr id="1026" name="Picture 2" descr="Dog with a headset and microphone sitting in front of a laptop. ">
            <a:extLst>
              <a:ext uri="{FF2B5EF4-FFF2-40B4-BE49-F238E27FC236}">
                <a16:creationId xmlns:a16="http://schemas.microsoft.com/office/drawing/2014/main" id="{4F099BFA-EF50-57AD-CFF4-2FFC2EAE09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0843" y="110362"/>
            <a:ext cx="2616957" cy="4673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1165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563726B3-8FFB-3E4C-4631-7A35DD7EC7E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252D9CC-3EB3-56B6-ACE3-5121E343DA2A}"/>
              </a:ext>
            </a:extLst>
          </p:cNvPr>
          <p:cNvSpPr>
            <a:spLocks noGrp="1"/>
          </p:cNvSpPr>
          <p:nvPr>
            <p:ph type="title"/>
          </p:nvPr>
        </p:nvSpPr>
        <p:spPr/>
        <p:txBody>
          <a:bodyPr>
            <a:normAutofit/>
          </a:bodyPr>
          <a:lstStyle/>
          <a:p>
            <a:r>
              <a:rPr lang="en-US" sz="3600" dirty="0"/>
              <a:t>Final steps…</a:t>
            </a:r>
          </a:p>
        </p:txBody>
      </p:sp>
      <p:sp>
        <p:nvSpPr>
          <p:cNvPr id="276" name="Google Shape;276;p50">
            <a:extLst>
              <a:ext uri="{FF2B5EF4-FFF2-40B4-BE49-F238E27FC236}">
                <a16:creationId xmlns:a16="http://schemas.microsoft.com/office/drawing/2014/main" id="{66054918-5385-8058-CE5E-FD2D5E9875A3}"/>
              </a:ext>
            </a:extLst>
          </p:cNvPr>
          <p:cNvSpPr txBox="1"/>
          <p:nvPr/>
        </p:nvSpPr>
        <p:spPr>
          <a:xfrm>
            <a:off x="540000" y="1202066"/>
            <a:ext cx="5999948" cy="2531432"/>
          </a:xfrm>
          <a:prstGeom prst="rect">
            <a:avLst/>
          </a:prstGeom>
          <a:noFill/>
          <a:ln>
            <a:noFill/>
          </a:ln>
        </p:spPr>
        <p:txBody>
          <a:bodyPr spcFirstLastPara="1" wrap="square" lIns="34275" tIns="34275" rIns="34275" bIns="34275" anchor="t" anchorCtr="0">
            <a:spAutoFit/>
          </a:bodyPr>
          <a:lstStyle/>
          <a:p>
            <a:pPr marL="457200" indent="-457200">
              <a:buAutoNum type="arabicPeriod"/>
            </a:pPr>
            <a:r>
              <a:rPr lang="en-GB" sz="3200" dirty="0">
                <a:solidFill>
                  <a:schemeClr val="dk1"/>
                </a:solidFill>
              </a:rPr>
              <a:t>Check the reading order pane – delete empty objects</a:t>
            </a:r>
          </a:p>
          <a:p>
            <a:pPr marL="457200" indent="-457200">
              <a:buAutoNum type="arabicPeriod"/>
            </a:pPr>
            <a:r>
              <a:rPr lang="en-GB" sz="3200" dirty="0">
                <a:solidFill>
                  <a:schemeClr val="dk1"/>
                </a:solidFill>
              </a:rPr>
              <a:t>Rerun the accessibility check once last time</a:t>
            </a:r>
          </a:p>
          <a:p>
            <a:pPr marL="457200" indent="-457200">
              <a:buAutoNum type="arabicPeriod"/>
            </a:pPr>
            <a:r>
              <a:rPr lang="en-GB" sz="3200" dirty="0">
                <a:solidFill>
                  <a:schemeClr val="dk1"/>
                </a:solidFill>
              </a:rPr>
              <a:t>Check with a screen reader.</a:t>
            </a:r>
          </a:p>
        </p:txBody>
      </p:sp>
    </p:spTree>
    <p:extLst>
      <p:ext uri="{BB962C8B-B14F-4D97-AF65-F5344CB8AC3E}">
        <p14:creationId xmlns:p14="http://schemas.microsoft.com/office/powerpoint/2010/main" val="3763472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96737-0CB6-DE93-D937-4A612466A64E}"/>
              </a:ext>
            </a:extLst>
          </p:cNvPr>
          <p:cNvSpPr>
            <a:spLocks noGrp="1"/>
          </p:cNvSpPr>
          <p:nvPr>
            <p:ph type="title"/>
          </p:nvPr>
        </p:nvSpPr>
        <p:spPr>
          <a:xfrm>
            <a:off x="630000" y="957265"/>
            <a:ext cx="5144400" cy="2071500"/>
          </a:xfrm>
        </p:spPr>
        <p:txBody>
          <a:bodyPr/>
          <a:lstStyle/>
          <a:p>
            <a:r>
              <a:rPr lang="en-US" dirty="0"/>
              <a:t>Let’s define PDF</a:t>
            </a:r>
          </a:p>
        </p:txBody>
      </p:sp>
    </p:spTree>
    <p:extLst>
      <p:ext uri="{BB962C8B-B14F-4D97-AF65-F5344CB8AC3E}">
        <p14:creationId xmlns:p14="http://schemas.microsoft.com/office/powerpoint/2010/main" val="39062057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7C63C-F2E9-D568-022A-6DCFBAE16DB7}"/>
              </a:ext>
            </a:extLst>
          </p:cNvPr>
          <p:cNvSpPr>
            <a:spLocks noGrp="1"/>
          </p:cNvSpPr>
          <p:nvPr>
            <p:ph type="title"/>
          </p:nvPr>
        </p:nvSpPr>
        <p:spPr>
          <a:xfrm>
            <a:off x="628650" y="444730"/>
            <a:ext cx="7886700" cy="640500"/>
          </a:xfrm>
        </p:spPr>
        <p:txBody>
          <a:bodyPr>
            <a:noAutofit/>
          </a:bodyPr>
          <a:lstStyle/>
          <a:p>
            <a:r>
              <a:rPr lang="en-US" sz="3200" dirty="0"/>
              <a:t>International Document Accessibility Group (IDA)</a:t>
            </a:r>
          </a:p>
        </p:txBody>
      </p:sp>
      <p:sp>
        <p:nvSpPr>
          <p:cNvPr id="3" name="Text Placeholder 2">
            <a:extLst>
              <a:ext uri="{FF2B5EF4-FFF2-40B4-BE49-F238E27FC236}">
                <a16:creationId xmlns:a16="http://schemas.microsoft.com/office/drawing/2014/main" id="{80744F08-A2EB-25B7-95E8-8049A3C1BD47}"/>
              </a:ext>
            </a:extLst>
          </p:cNvPr>
          <p:cNvSpPr>
            <a:spLocks noGrp="1"/>
          </p:cNvSpPr>
          <p:nvPr>
            <p:ph type="body" idx="1"/>
          </p:nvPr>
        </p:nvSpPr>
        <p:spPr>
          <a:xfrm>
            <a:off x="441023" y="1280527"/>
            <a:ext cx="8702977" cy="3727048"/>
          </a:xfrm>
        </p:spPr>
        <p:txBody>
          <a:bodyPr>
            <a:normAutofit/>
          </a:bodyPr>
          <a:lstStyle/>
          <a:p>
            <a:pPr>
              <a:lnSpc>
                <a:spcPct val="150000"/>
              </a:lnSpc>
            </a:pPr>
            <a:r>
              <a:rPr lang="en-US" dirty="0"/>
              <a:t>Join the International Document Accessibility group to learn about document best practice from various </a:t>
            </a:r>
            <a:r>
              <a:rPr lang="en-US" dirty="0" err="1"/>
              <a:t>organisations</a:t>
            </a:r>
            <a:r>
              <a:rPr lang="en-US" dirty="0"/>
              <a:t>.  </a:t>
            </a:r>
          </a:p>
          <a:p>
            <a:pPr>
              <a:lnSpc>
                <a:spcPct val="150000"/>
              </a:lnSpc>
            </a:pPr>
            <a:endParaRPr lang="en-US" dirty="0"/>
          </a:p>
          <a:p>
            <a:pPr>
              <a:lnSpc>
                <a:spcPct val="150000"/>
              </a:lnSpc>
            </a:pPr>
            <a:r>
              <a:rPr lang="en-US" dirty="0"/>
              <a:t>Join the LinkedIn Group to find out more information – </a:t>
            </a:r>
            <a:r>
              <a:rPr lang="en-US" dirty="0">
                <a:hlinkClick r:id="rId3"/>
              </a:rPr>
              <a:t>International Document Accessibility Group</a:t>
            </a:r>
            <a:r>
              <a:rPr lang="en-US" dirty="0"/>
              <a:t>. </a:t>
            </a:r>
          </a:p>
        </p:txBody>
      </p:sp>
    </p:spTree>
    <p:extLst>
      <p:ext uri="{BB962C8B-B14F-4D97-AF65-F5344CB8AC3E}">
        <p14:creationId xmlns:p14="http://schemas.microsoft.com/office/powerpoint/2010/main" val="17740800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C5630-5890-C50E-7555-8F7143B23FD9}"/>
              </a:ext>
            </a:extLst>
          </p:cNvPr>
          <p:cNvSpPr>
            <a:spLocks noGrp="1"/>
          </p:cNvSpPr>
          <p:nvPr>
            <p:ph type="title"/>
          </p:nvPr>
        </p:nvSpPr>
        <p:spPr/>
        <p:txBody>
          <a:bodyPr/>
          <a:lstStyle/>
          <a:p>
            <a:r>
              <a:rPr lang="en-US"/>
              <a:t>Thank you!</a:t>
            </a:r>
          </a:p>
        </p:txBody>
      </p:sp>
    </p:spTree>
    <p:extLst>
      <p:ext uri="{BB962C8B-B14F-4D97-AF65-F5344CB8AC3E}">
        <p14:creationId xmlns:p14="http://schemas.microsoft.com/office/powerpoint/2010/main" val="17747685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65E0E-E3B4-58C2-D595-D35EAFF3535E}"/>
              </a:ext>
            </a:extLst>
          </p:cNvPr>
          <p:cNvSpPr>
            <a:spLocks noGrp="1"/>
          </p:cNvSpPr>
          <p:nvPr>
            <p:ph type="title"/>
          </p:nvPr>
        </p:nvSpPr>
        <p:spPr>
          <a:xfrm>
            <a:off x="423878" y="981407"/>
            <a:ext cx="7886700" cy="1590343"/>
          </a:xfrm>
        </p:spPr>
        <p:txBody>
          <a:bodyPr anchor="ctr">
            <a:normAutofit/>
          </a:bodyPr>
          <a:lstStyle/>
          <a:p>
            <a:r>
              <a:rPr lang="en-GB" sz="4800" dirty="0"/>
              <a:t>Questions?</a:t>
            </a:r>
          </a:p>
        </p:txBody>
      </p:sp>
    </p:spTree>
    <p:extLst>
      <p:ext uri="{BB962C8B-B14F-4D97-AF65-F5344CB8AC3E}">
        <p14:creationId xmlns:p14="http://schemas.microsoft.com/office/powerpoint/2010/main" val="3459346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2CC0F-A168-7A53-135B-764449615A02}"/>
              </a:ext>
            </a:extLst>
          </p:cNvPr>
          <p:cNvSpPr>
            <a:spLocks noGrp="1"/>
          </p:cNvSpPr>
          <p:nvPr>
            <p:ph type="title"/>
          </p:nvPr>
        </p:nvSpPr>
        <p:spPr>
          <a:xfrm>
            <a:off x="411714" y="369120"/>
            <a:ext cx="8033700" cy="632700"/>
          </a:xfrm>
        </p:spPr>
        <p:txBody>
          <a:bodyPr/>
          <a:lstStyle/>
          <a:p>
            <a:r>
              <a:rPr lang="en-US" sz="3600" dirty="0"/>
              <a:t>The definition of a PDF document</a:t>
            </a:r>
          </a:p>
        </p:txBody>
      </p:sp>
      <p:sp>
        <p:nvSpPr>
          <p:cNvPr id="3" name="Text Placeholder 2">
            <a:extLst>
              <a:ext uri="{FF2B5EF4-FFF2-40B4-BE49-F238E27FC236}">
                <a16:creationId xmlns:a16="http://schemas.microsoft.com/office/drawing/2014/main" id="{ACDC4124-45C8-8EB4-0C3F-60BBEC4CA461}"/>
              </a:ext>
            </a:extLst>
          </p:cNvPr>
          <p:cNvSpPr>
            <a:spLocks noGrp="1"/>
          </p:cNvSpPr>
          <p:nvPr>
            <p:ph type="body" idx="1"/>
          </p:nvPr>
        </p:nvSpPr>
        <p:spPr>
          <a:xfrm>
            <a:off x="258676" y="1192119"/>
            <a:ext cx="4977869" cy="3244500"/>
          </a:xfrm>
        </p:spPr>
        <p:txBody>
          <a:bodyPr/>
          <a:lstStyle/>
          <a:p>
            <a:pPr marL="88900" indent="0" rtl="0">
              <a:spcBef>
                <a:spcPts val="0"/>
              </a:spcBef>
              <a:spcAft>
                <a:spcPts val="0"/>
              </a:spcAft>
              <a:buNone/>
            </a:pPr>
            <a:r>
              <a:rPr lang="en-GB" sz="2400" dirty="0">
                <a:solidFill>
                  <a:srgbClr val="000000"/>
                </a:solidFill>
              </a:rPr>
              <a:t>PDF stands for Portable Document Format.</a:t>
            </a:r>
          </a:p>
          <a:p>
            <a:pPr marL="88900" indent="0" rtl="0">
              <a:spcBef>
                <a:spcPts val="0"/>
              </a:spcBef>
              <a:spcAft>
                <a:spcPts val="0"/>
              </a:spcAft>
              <a:buNone/>
            </a:pPr>
            <a:endParaRPr lang="en-GB" dirty="0"/>
          </a:p>
          <a:p>
            <a:pPr marL="88900" indent="0" rtl="0">
              <a:spcBef>
                <a:spcPts val="0"/>
              </a:spcBef>
              <a:spcAft>
                <a:spcPts val="0"/>
              </a:spcAft>
              <a:buNone/>
            </a:pPr>
            <a:r>
              <a:rPr lang="en-GB" sz="2400" dirty="0">
                <a:solidFill>
                  <a:srgbClr val="000000"/>
                </a:solidFill>
              </a:rPr>
              <a:t>It is a universal digital file format developed in 1993. </a:t>
            </a:r>
            <a:r>
              <a:rPr lang="en-GB" dirty="0"/>
              <a:t>They display documents in a fixed layout, ensuring they look the same across any operating system or device. </a:t>
            </a:r>
            <a:endParaRPr lang="en-GB" sz="2400" dirty="0">
              <a:solidFill>
                <a:srgbClr val="000000"/>
              </a:solidFill>
            </a:endParaRPr>
          </a:p>
        </p:txBody>
      </p:sp>
      <p:pic>
        <p:nvPicPr>
          <p:cNvPr id="5" name="Picture 4" descr="Black and white coloured dog, cocking his head to one side with one ear up in the air. ">
            <a:extLst>
              <a:ext uri="{FF2B5EF4-FFF2-40B4-BE49-F238E27FC236}">
                <a16:creationId xmlns:a16="http://schemas.microsoft.com/office/drawing/2014/main" id="{638C1B7E-EF69-3F3A-69B7-0FD65F7FDFB8}"/>
              </a:ext>
            </a:extLst>
          </p:cNvPr>
          <p:cNvPicPr>
            <a:picLocks noChangeAspect="1"/>
          </p:cNvPicPr>
          <p:nvPr/>
        </p:nvPicPr>
        <p:blipFill>
          <a:blip r:embed="rId3"/>
          <a:stretch>
            <a:fillRect/>
          </a:stretch>
        </p:blipFill>
        <p:spPr>
          <a:xfrm>
            <a:off x="5953964" y="1001820"/>
            <a:ext cx="2595716" cy="3893574"/>
          </a:xfrm>
          <a:prstGeom prst="rect">
            <a:avLst/>
          </a:prstGeom>
        </p:spPr>
      </p:pic>
    </p:spTree>
    <p:extLst>
      <p:ext uri="{BB962C8B-B14F-4D97-AF65-F5344CB8AC3E}">
        <p14:creationId xmlns:p14="http://schemas.microsoft.com/office/powerpoint/2010/main" val="340175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13771-1ADB-12F5-E7A9-B8A03E3B532C}"/>
              </a:ext>
            </a:extLst>
          </p:cNvPr>
          <p:cNvSpPr>
            <a:spLocks noGrp="1"/>
          </p:cNvSpPr>
          <p:nvPr>
            <p:ph type="title"/>
          </p:nvPr>
        </p:nvSpPr>
        <p:spPr/>
        <p:txBody>
          <a:bodyPr/>
          <a:lstStyle/>
          <a:p>
            <a:r>
              <a:rPr lang="en-US" sz="3600" dirty="0"/>
              <a:t>Why are PDFs so misunderstood?</a:t>
            </a:r>
          </a:p>
        </p:txBody>
      </p:sp>
      <p:sp>
        <p:nvSpPr>
          <p:cNvPr id="3" name="Text Placeholder 2">
            <a:extLst>
              <a:ext uri="{FF2B5EF4-FFF2-40B4-BE49-F238E27FC236}">
                <a16:creationId xmlns:a16="http://schemas.microsoft.com/office/drawing/2014/main" id="{34F08C90-3550-FBFB-3C25-601DECEA2249}"/>
              </a:ext>
            </a:extLst>
          </p:cNvPr>
          <p:cNvSpPr>
            <a:spLocks noGrp="1"/>
          </p:cNvSpPr>
          <p:nvPr>
            <p:ph type="body" idx="1"/>
          </p:nvPr>
        </p:nvSpPr>
        <p:spPr>
          <a:xfrm>
            <a:off x="627075" y="1317625"/>
            <a:ext cx="6311608" cy="3362700"/>
          </a:xfrm>
        </p:spPr>
        <p:txBody>
          <a:bodyPr/>
          <a:lstStyle/>
          <a:p>
            <a:pPr marL="431800" indent="-342900" rtl="0">
              <a:lnSpc>
                <a:spcPct val="150000"/>
              </a:lnSpc>
              <a:spcBef>
                <a:spcPts val="0"/>
              </a:spcBef>
              <a:spcAft>
                <a:spcPts val="0"/>
              </a:spcAft>
              <a:buFont typeface="Arial" panose="020B0604020202020204" pitchFamily="34" charset="0"/>
              <a:buChar char="•"/>
            </a:pPr>
            <a:r>
              <a:rPr lang="en-US" sz="2400" dirty="0">
                <a:solidFill>
                  <a:srgbClr val="000000"/>
                </a:solidFill>
              </a:rPr>
              <a:t>PDFs can’t be accessible </a:t>
            </a:r>
          </a:p>
          <a:p>
            <a:pPr marL="431800" indent="-342900" rtl="0">
              <a:lnSpc>
                <a:spcPct val="150000"/>
              </a:lnSpc>
              <a:spcBef>
                <a:spcPts val="0"/>
              </a:spcBef>
              <a:spcAft>
                <a:spcPts val="0"/>
              </a:spcAft>
              <a:buFont typeface="Arial" panose="020B0604020202020204" pitchFamily="34" charset="0"/>
              <a:buChar char="•"/>
            </a:pPr>
            <a:r>
              <a:rPr lang="en-US" dirty="0"/>
              <a:t>PDFs never work with screen readers</a:t>
            </a:r>
          </a:p>
          <a:p>
            <a:pPr marL="431800" indent="-342900" rtl="0">
              <a:lnSpc>
                <a:spcPct val="150000"/>
              </a:lnSpc>
              <a:spcBef>
                <a:spcPts val="0"/>
              </a:spcBef>
              <a:spcAft>
                <a:spcPts val="0"/>
              </a:spcAft>
              <a:buFont typeface="Arial" panose="020B0604020202020204" pitchFamily="34" charset="0"/>
              <a:buChar char="•"/>
            </a:pPr>
            <a:r>
              <a:rPr lang="en-US" dirty="0"/>
              <a:t>If it passes Acrobat Checker it is accessible</a:t>
            </a:r>
          </a:p>
          <a:p>
            <a:pPr marL="431800" indent="-342900" rtl="0">
              <a:lnSpc>
                <a:spcPct val="150000"/>
              </a:lnSpc>
              <a:spcBef>
                <a:spcPts val="0"/>
              </a:spcBef>
              <a:spcAft>
                <a:spcPts val="0"/>
              </a:spcAft>
              <a:buFont typeface="Arial" panose="020B0604020202020204" pitchFamily="34" charset="0"/>
              <a:buChar char="•"/>
            </a:pPr>
            <a:r>
              <a:rPr lang="en-US" sz="2400" dirty="0">
                <a:solidFill>
                  <a:srgbClr val="000000"/>
                </a:solidFill>
              </a:rPr>
              <a:t>Converting </a:t>
            </a:r>
            <a:r>
              <a:rPr lang="en-US" dirty="0"/>
              <a:t>Word to PDF automatically makes it accessible</a:t>
            </a:r>
            <a:endParaRPr lang="en-US" sz="2400" dirty="0">
              <a:solidFill>
                <a:srgbClr val="000000"/>
              </a:solidFill>
            </a:endParaRPr>
          </a:p>
        </p:txBody>
      </p:sp>
    </p:spTree>
    <p:extLst>
      <p:ext uri="{BB962C8B-B14F-4D97-AF65-F5344CB8AC3E}">
        <p14:creationId xmlns:p14="http://schemas.microsoft.com/office/powerpoint/2010/main" val="2393641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E684E-B2A5-4699-1675-990D5BC880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C21BEB-92F2-8F2D-21C5-BB0B25B1B60C}"/>
              </a:ext>
            </a:extLst>
          </p:cNvPr>
          <p:cNvSpPr>
            <a:spLocks noGrp="1"/>
          </p:cNvSpPr>
          <p:nvPr>
            <p:ph type="title"/>
          </p:nvPr>
        </p:nvSpPr>
        <p:spPr>
          <a:xfrm>
            <a:off x="630000" y="1536000"/>
            <a:ext cx="6809186" cy="2071500"/>
          </a:xfrm>
        </p:spPr>
        <p:txBody>
          <a:bodyPr/>
          <a:lstStyle/>
          <a:p>
            <a:r>
              <a:rPr lang="en-US" dirty="0"/>
              <a:t>Before we start fixing PDFs…</a:t>
            </a:r>
          </a:p>
        </p:txBody>
      </p:sp>
    </p:spTree>
    <p:extLst>
      <p:ext uri="{BB962C8B-B14F-4D97-AF65-F5344CB8AC3E}">
        <p14:creationId xmlns:p14="http://schemas.microsoft.com/office/powerpoint/2010/main" val="2941068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56D5F-CD3A-5421-FFD4-6ADDAA198A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E209C8-0C89-EA8F-B112-76436290ADE0}"/>
              </a:ext>
            </a:extLst>
          </p:cNvPr>
          <p:cNvSpPr>
            <a:spLocks noGrp="1"/>
          </p:cNvSpPr>
          <p:nvPr>
            <p:ph type="title"/>
          </p:nvPr>
        </p:nvSpPr>
        <p:spPr/>
        <p:txBody>
          <a:bodyPr>
            <a:normAutofit/>
          </a:bodyPr>
          <a:lstStyle/>
          <a:p>
            <a:r>
              <a:rPr lang="en-US" sz="3600" dirty="0"/>
              <a:t>Should this even be a PDF?</a:t>
            </a:r>
          </a:p>
        </p:txBody>
      </p:sp>
      <p:sp>
        <p:nvSpPr>
          <p:cNvPr id="3" name="Text Placeholder 2">
            <a:extLst>
              <a:ext uri="{FF2B5EF4-FFF2-40B4-BE49-F238E27FC236}">
                <a16:creationId xmlns:a16="http://schemas.microsoft.com/office/drawing/2014/main" id="{65A9257D-B2FC-1940-1D9E-F7F6B75C7D29}"/>
              </a:ext>
            </a:extLst>
          </p:cNvPr>
          <p:cNvSpPr>
            <a:spLocks noGrp="1"/>
          </p:cNvSpPr>
          <p:nvPr>
            <p:ph type="body" idx="1"/>
          </p:nvPr>
        </p:nvSpPr>
        <p:spPr>
          <a:xfrm>
            <a:off x="208368" y="1146167"/>
            <a:ext cx="7411632" cy="3651300"/>
          </a:xfrm>
        </p:spPr>
        <p:txBody>
          <a:bodyPr>
            <a:normAutofit/>
          </a:bodyPr>
          <a:lstStyle/>
          <a:p>
            <a:r>
              <a:rPr lang="en-US" dirty="0"/>
              <a:t>Use a simple decision tree:</a:t>
            </a:r>
          </a:p>
          <a:p>
            <a:endParaRPr lang="en-US" dirty="0"/>
          </a:p>
          <a:p>
            <a:pPr marL="457200" indent="-342900">
              <a:buFont typeface="Arial" panose="020B0604020202020204" pitchFamily="34" charset="0"/>
              <a:buChar char="•"/>
            </a:pPr>
            <a:r>
              <a:rPr lang="en-US" dirty="0"/>
              <a:t>Does it need to be printed?</a:t>
            </a:r>
          </a:p>
          <a:p>
            <a:pPr marL="457200" indent="-342900">
              <a:buFont typeface="Arial" panose="020B0604020202020204" pitchFamily="34" charset="0"/>
              <a:buChar char="•"/>
            </a:pPr>
            <a:r>
              <a:rPr lang="en-US" dirty="0"/>
              <a:t>Is layout preservation critical?</a:t>
            </a:r>
          </a:p>
          <a:p>
            <a:pPr marL="457200" indent="-342900">
              <a:buFont typeface="Arial" panose="020B0604020202020204" pitchFamily="34" charset="0"/>
              <a:buChar char="•"/>
            </a:pPr>
            <a:r>
              <a:rPr lang="en-US" dirty="0"/>
              <a:t>Could this be HTML instead?</a:t>
            </a:r>
          </a:p>
          <a:p>
            <a:pPr marL="457200" indent="-342900">
              <a:buFont typeface="Arial" panose="020B0604020202020204" pitchFamily="34" charset="0"/>
              <a:buChar char="•"/>
            </a:pPr>
            <a:r>
              <a:rPr lang="en-US" dirty="0"/>
              <a:t>Would a Word document meet the same need?</a:t>
            </a:r>
          </a:p>
        </p:txBody>
      </p:sp>
    </p:spTree>
    <p:extLst>
      <p:ext uri="{BB962C8B-B14F-4D97-AF65-F5344CB8AC3E}">
        <p14:creationId xmlns:p14="http://schemas.microsoft.com/office/powerpoint/2010/main" val="1385120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0D97F-6E59-D3D9-5E07-2BFB1860F255}"/>
              </a:ext>
            </a:extLst>
          </p:cNvPr>
          <p:cNvSpPr>
            <a:spLocks noGrp="1"/>
          </p:cNvSpPr>
          <p:nvPr>
            <p:ph type="title"/>
          </p:nvPr>
        </p:nvSpPr>
        <p:spPr>
          <a:xfrm>
            <a:off x="540000" y="475012"/>
            <a:ext cx="7886700" cy="2770212"/>
          </a:xfrm>
        </p:spPr>
        <p:txBody>
          <a:bodyPr/>
          <a:lstStyle/>
          <a:p>
            <a:r>
              <a:rPr lang="en-US" sz="4400" dirty="0"/>
              <a:t>Sometimes… ‘The most accessible PDF is often no PDF at all.’</a:t>
            </a:r>
          </a:p>
        </p:txBody>
      </p:sp>
    </p:spTree>
    <p:extLst>
      <p:ext uri="{BB962C8B-B14F-4D97-AF65-F5344CB8AC3E}">
        <p14:creationId xmlns:p14="http://schemas.microsoft.com/office/powerpoint/2010/main" val="27444121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Justice Digital">
  <a:themeElements>
    <a:clrScheme name="Simple Light">
      <a:dk1>
        <a:srgbClr val="220051"/>
      </a:dk1>
      <a:lt1>
        <a:srgbClr val="FFFFFF"/>
      </a:lt1>
      <a:dk2>
        <a:srgbClr val="434343"/>
      </a:dk2>
      <a:lt2>
        <a:srgbClr val="EEEEEE"/>
      </a:lt2>
      <a:accent1>
        <a:srgbClr val="008B76"/>
      </a:accent1>
      <a:accent2>
        <a:srgbClr val="D3026B"/>
      </a:accent2>
      <a:accent3>
        <a:srgbClr val="DF3034"/>
      </a:accent3>
      <a:accent4>
        <a:srgbClr val="0282A5"/>
      </a:accent4>
      <a:accent5>
        <a:srgbClr val="026AD1"/>
      </a:accent5>
      <a:accent6>
        <a:srgbClr val="381A62"/>
      </a:accent6>
      <a:hlink>
        <a:srgbClr val="22005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fbd6eb5-4238-4f06-8916-f964bf42cc0d" xsi:nil="true"/>
    <lcf76f155ced4ddcb4097134ff3c332f xmlns="b1d4e14d-0661-4e73-b608-86117536adc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74FC2C25DE4084B8432BA6055F5AC7A" ma:contentTypeVersion="14" ma:contentTypeDescription="Create a new document." ma:contentTypeScope="" ma:versionID="e5b5bc84ec2d300e9d241b7ad1ef479b">
  <xsd:schema xmlns:xsd="http://www.w3.org/2001/XMLSchema" xmlns:xs="http://www.w3.org/2001/XMLSchema" xmlns:p="http://schemas.microsoft.com/office/2006/metadata/properties" xmlns:ns2="b1d4e14d-0661-4e73-b608-86117536adc2" xmlns:ns3="0fbd6eb5-4238-4f06-8916-f964bf42cc0d" targetNamespace="http://schemas.microsoft.com/office/2006/metadata/properties" ma:root="true" ma:fieldsID="77e2ebb681e77626e91d4d5a5b1c8d9c" ns2:_="" ns3:_="">
    <xsd:import namespace="b1d4e14d-0661-4e73-b608-86117536adc2"/>
    <xsd:import namespace="0fbd6eb5-4238-4f06-8916-f964bf42cc0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3:SharedWithUsers" minOccurs="0"/>
                <xsd:element ref="ns3:SharedWithDetail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d4e14d-0661-4e73-b608-86117536ad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5b7e4bc-7c04-4239-a3c8-056ff7db7bf8"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bd6eb5-4238-4f06-8916-f964bf42cc0d"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113fb72-173a-4b96-b429-e04339121f21}" ma:internalName="TaxCatchAll" ma:showField="CatchAllData" ma:web="0fbd6eb5-4238-4f06-8916-f964bf42cc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FEF716-7F84-450B-BD1A-FE18ED7A5B1C}">
  <ds:schemaRefs>
    <ds:schemaRef ds:uri="b1d4e14d-0661-4e73-b608-86117536adc2"/>
    <ds:schemaRef ds:uri="http://purl.org/dc/terms/"/>
    <ds:schemaRef ds:uri="http://schemas.microsoft.com/office/2006/metadata/properties"/>
    <ds:schemaRef ds:uri="http://www.w3.org/XML/1998/namespace"/>
    <ds:schemaRef ds:uri="http://purl.org/dc/elements/1.1/"/>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0fbd6eb5-4238-4f06-8916-f964bf42cc0d"/>
  </ds:schemaRefs>
</ds:datastoreItem>
</file>

<file path=customXml/itemProps2.xml><?xml version="1.0" encoding="utf-8"?>
<ds:datastoreItem xmlns:ds="http://schemas.openxmlformats.org/officeDocument/2006/customXml" ds:itemID="{3AF86D75-B443-4A6E-AD9E-F769F1278D32}">
  <ds:schemaRefs>
    <ds:schemaRef ds:uri="http://schemas.microsoft.com/sharepoint/v3/contenttype/forms"/>
  </ds:schemaRefs>
</ds:datastoreItem>
</file>

<file path=customXml/itemProps3.xml><?xml version="1.0" encoding="utf-8"?>
<ds:datastoreItem xmlns:ds="http://schemas.openxmlformats.org/officeDocument/2006/customXml" ds:itemID="{5DE32C50-A2E8-4805-9575-2F396C8BCEBF}">
  <ds:schemaRefs>
    <ds:schemaRef ds:uri="0fbd6eb5-4238-4f06-8916-f964bf42cc0d"/>
    <ds:schemaRef ds:uri="b1d4e14d-0661-4e73-b608-86117536ad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5523</TotalTime>
  <Words>4236</Words>
  <Application>Microsoft Macintosh PowerPoint</Application>
  <PresentationFormat>On-screen Show (16:9)</PresentationFormat>
  <Paragraphs>346</Paragraphs>
  <Slides>42</Slides>
  <Notes>41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42</vt:i4>
      </vt:variant>
    </vt:vector>
  </HeadingPairs>
  <TitlesOfParts>
    <vt:vector size="53" baseType="lpstr">
      <vt:lpstr>Arial</vt:lpstr>
      <vt:lpstr>Calibri</vt:lpstr>
      <vt:lpstr>Helvetica Neue</vt:lpstr>
      <vt:lpstr>Noto Sans</vt:lpstr>
      <vt:lpstr>Segoe UI</vt:lpstr>
      <vt:lpstr>Open Sans</vt:lpstr>
      <vt:lpstr>Lexend</vt:lpstr>
      <vt:lpstr>Roboto</vt:lpstr>
      <vt:lpstr>Red Hat Display</vt:lpstr>
      <vt:lpstr>Raleway</vt:lpstr>
      <vt:lpstr>Justice Digital</vt:lpstr>
      <vt:lpstr>The Art of Accessible PDFs: From Problem Document to Usable PDF  A practical walkthrough of PDF remediation and when PDFs should (and shouldn’t) be used.</vt:lpstr>
      <vt:lpstr>Hello!</vt:lpstr>
      <vt:lpstr>Agenda</vt:lpstr>
      <vt:lpstr>Let’s define PDF</vt:lpstr>
      <vt:lpstr>The definition of a PDF document</vt:lpstr>
      <vt:lpstr>Why are PDFs so misunderstood?</vt:lpstr>
      <vt:lpstr>Before we start fixing PDFs…</vt:lpstr>
      <vt:lpstr>Should this even be a PDF?</vt:lpstr>
      <vt:lpstr>Sometimes… ‘The most accessible PDF is often no PDF at all.’</vt:lpstr>
      <vt:lpstr>Important – Adobe Acrobat Pro required!</vt:lpstr>
      <vt:lpstr>The source document</vt:lpstr>
      <vt:lpstr>Do not print to PDF</vt:lpstr>
      <vt:lpstr>What makes a PDF accessible?</vt:lpstr>
      <vt:lpstr>Setting up Acrobat for accessibility work 1</vt:lpstr>
      <vt:lpstr>Setting up Acrobat for accessibility work 2</vt:lpstr>
      <vt:lpstr>Descriptive file name </vt:lpstr>
      <vt:lpstr>Setting the document title</vt:lpstr>
      <vt:lpstr>What are tags?</vt:lpstr>
      <vt:lpstr>Create a tags root</vt:lpstr>
      <vt:lpstr>Types of tag</vt:lpstr>
      <vt:lpstr>Auto Tagging</vt:lpstr>
      <vt:lpstr>Let’s have a look together…</vt:lpstr>
      <vt:lpstr>Heading tags</vt:lpstr>
      <vt:lpstr>Logical reading order</vt:lpstr>
      <vt:lpstr>Bookmarks</vt:lpstr>
      <vt:lpstr>List tags</vt:lpstr>
      <vt:lpstr>Adding alt text to images</vt:lpstr>
      <vt:lpstr>Artifacts</vt:lpstr>
      <vt:lpstr>Table tagging</vt:lpstr>
      <vt:lpstr>Adding and tagging links </vt:lpstr>
      <vt:lpstr>Alternate text for links</vt:lpstr>
      <vt:lpstr>Checking PDF accessibility</vt:lpstr>
      <vt:lpstr>Inspecting the tags tree</vt:lpstr>
      <vt:lpstr>Using the accessibility checker</vt:lpstr>
      <vt:lpstr>Understanding the errors: Nested elements alternate text failed</vt:lpstr>
      <vt:lpstr>Limitations of the checker</vt:lpstr>
      <vt:lpstr>Go one step further, use PAC</vt:lpstr>
      <vt:lpstr>Top tips</vt:lpstr>
      <vt:lpstr>Final steps…</vt:lpstr>
      <vt:lpstr>International Document Accessibility Group (IDA)</vt:lpstr>
      <vt:lpstr>Thank you!</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accessible documents for everyone, everywhere</dc:title>
  <dc:subject/>
  <dc:creator>Digital Accessibility Team</dc:creator>
  <cp:keywords/>
  <dc:description/>
  <cp:lastModifiedBy>Merrett, Samantha | She/Hers</cp:lastModifiedBy>
  <cp:revision>63</cp:revision>
  <dcterms:modified xsi:type="dcterms:W3CDTF">2026-07-22T08:34:39Z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0x010100474FC2C25DE4084B8432BA6055F5AC7A</vt:lpwstr>
  </property>
  <property fmtid="{D5CDD505-2E9C-101B-9397-08002B2CF9AE}" pid="3" name="MediaServiceImageTags">
    <vt:lpwstr/>
  </property>
  <property fmtid="{D5CDD505-2E9C-101B-9397-08002B2CF9AE}" pid="4" name="MSIP_Label_eed1d2f5-2977-4ce1-839d-57a403841e1f_Enabled">
    <vt:lpwstr>true</vt:lpwstr>
  </property>
  <property fmtid="{D5CDD505-2E9C-101B-9397-08002B2CF9AE}" pid="5" name="MSIP_Label_eed1d2f5-2977-4ce1-839d-57a403841e1f_SetDate">
    <vt:lpwstr>2024-03-11T09:18:07Z</vt:lpwstr>
  </property>
  <property fmtid="{D5CDD505-2E9C-101B-9397-08002B2CF9AE}" pid="6" name="MSIP_Label_eed1d2f5-2977-4ce1-839d-57a403841e1f_Method">
    <vt:lpwstr>Standard</vt:lpwstr>
  </property>
  <property fmtid="{D5CDD505-2E9C-101B-9397-08002B2CF9AE}" pid="7" name="MSIP_Label_eed1d2f5-2977-4ce1-839d-57a403841e1f_Name">
    <vt:lpwstr>OFFICIAL</vt:lpwstr>
  </property>
  <property fmtid="{D5CDD505-2E9C-101B-9397-08002B2CF9AE}" pid="8" name="MSIP_Label_eed1d2f5-2977-4ce1-839d-57a403841e1f_SiteId">
    <vt:lpwstr>c6874728-71e6-41fe-a9e1-2e8c36776ad8</vt:lpwstr>
  </property>
  <property fmtid="{D5CDD505-2E9C-101B-9397-08002B2CF9AE}" pid="9" name="MSIP_Label_eed1d2f5-2977-4ce1-839d-57a403841e1f_ActionId">
    <vt:lpwstr>7d10021a-08c6-4d56-97a5-ca1af2ea57d6</vt:lpwstr>
  </property>
  <property fmtid="{D5CDD505-2E9C-101B-9397-08002B2CF9AE}" pid="10" name="MSIP_Label_eed1d2f5-2977-4ce1-839d-57a403841e1f_ContentBits">
    <vt:lpwstr>3</vt:lpwstr>
  </property>
  <property fmtid="{D5CDD505-2E9C-101B-9397-08002B2CF9AE}" pid="11" name="ClassificationContentMarkingFooterLocations">
    <vt:lpwstr>Justice Digital:5</vt:lpwstr>
  </property>
  <property fmtid="{D5CDD505-2E9C-101B-9397-08002B2CF9AE}" pid="12" name="ClassificationContentMarkingFooterText">
    <vt:lpwstr>OFFICIAL</vt:lpwstr>
  </property>
  <property fmtid="{D5CDD505-2E9C-101B-9397-08002B2CF9AE}" pid="13" name="ClassificationContentMarkingHeaderLocations">
    <vt:lpwstr>Justice Digital:4</vt:lpwstr>
  </property>
  <property fmtid="{D5CDD505-2E9C-101B-9397-08002B2CF9AE}" pid="14" name="ClassificationContentMarkingHeaderText">
    <vt:lpwstr>OFFICIAL</vt:lpwstr>
  </property>
</Properties>
</file>