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modernComment_173_B69C9AD2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575" r:id="rId5"/>
    <p:sldId id="584" r:id="rId6"/>
    <p:sldId id="329" r:id="rId7"/>
    <p:sldId id="564" r:id="rId8"/>
    <p:sldId id="371" r:id="rId9"/>
    <p:sldId id="594" r:id="rId10"/>
    <p:sldId id="593" r:id="rId11"/>
    <p:sldId id="595" r:id="rId12"/>
    <p:sldId id="573" r:id="rId13"/>
    <p:sldId id="597" r:id="rId14"/>
    <p:sldId id="596" r:id="rId15"/>
    <p:sldId id="5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6A511E-6A70-4741-B9FC-AE7F54C6A069}" name="Catherine Sherry" initials="CS" userId="a9853f44db2e43a4" providerId="Windows Live"/>
  <p188:author id="{9568AE72-674E-EA6D-EEDF-32A759AD8FE9}" name="Zach Herskowitz" initials="ZH" userId="Zach Herskowitz" providerId="None"/>
  <p188:author id="{216E3A7F-C623-575F-6B40-F5142BCDD223}" name="Zach Herskowitz" initials="ZH" userId="S::zherskowitz@onwardsearch.com::5f293f28-e4bf-4512-927b-263f0d6102ee" providerId="AD"/>
  <p188:author id="{BFC48B87-877C-6C9B-0A2E-F42F9F0F7DF9}" name="Kate O'Connor" initials="KO" userId="S::koconnor@onwardsearch.com::91eb7659-d124-444e-abfa-089f8c3b7f27" providerId="AD"/>
  <p188:author id="{DC972495-FB29-E32B-4C5B-F32C8E444632}" name="Pete Bruhn" initials="PB" userId="S::pbruhn@onwardsearch.com::ba2a6d6f-aa03-450a-bd14-bfa67aff9163" providerId="AD"/>
  <p188:author id="{8A5ECAED-EFEC-1935-5983-EF7E72B6E298}" name="Steven Dobrowski" initials="" userId="S::sdobrowski@onwardsearch.com::75fd19b3-bc86-4b4a-b9f0-c38d5bdfb8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FF"/>
    <a:srgbClr val="A40080"/>
    <a:srgbClr val="8800FF"/>
    <a:srgbClr val="2263FF"/>
    <a:srgbClr val="00B3E3"/>
    <a:srgbClr val="FF0080"/>
    <a:srgbClr val="F9F9FC"/>
    <a:srgbClr val="D6006B"/>
    <a:srgbClr val="FF6700"/>
    <a:srgbClr val="E50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C53A1-44A6-6974-8F74-73D1CE8A1E71}" v="44" dt="2025-08-01T13:43:47.2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0"/>
    <p:restoredTop sz="94558"/>
  </p:normalViewPr>
  <p:slideViewPr>
    <p:cSldViewPr snapToGrid="0">
      <p:cViewPr varScale="1">
        <p:scale>
          <a:sx n="116" d="100"/>
          <a:sy n="116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73_B69C9A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E071C5-A9CB-4A97-A383-857366669154}" authorId="{DC972495-FB29-E32B-4C5B-F32C8E444632}" status="resolved" created="2024-07-30T13:30:12.32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063716562" sldId="371"/>
      <ac:spMk id="6" creationId="{DAF3D88A-480B-1212-8EB7-B48D66247417}"/>
      <ac:txMk cp="0">
        <ac:context len="64" hash="1823687956"/>
      </ac:txMk>
    </ac:txMkLst>
    <p188:pos x="1457325" y="581025"/>
    <p188:txBody>
      <a:bodyPr/>
      <a:lstStyle/>
      <a:p>
        <a:r>
          <a:rPr lang="en-US"/>
          <a:t>...not fully accessible to people...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7-30T13:34:56.624" authorId="{216E3A7F-C623-575F-6B40-F5142BCDD223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37937-1E7F-4C45-A8CD-75CB6578AB7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E7E05-C46A-DB4F-969A-55DDE163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9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5A2A-8DA7-32F9-8233-D20D7BA8F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694" y="3059610"/>
            <a:ext cx="5728447" cy="1964592"/>
          </a:xfrm>
          <a:noFill/>
        </p:spPr>
        <p:txBody>
          <a:bodyPr anchor="ctr">
            <a:normAutofit/>
          </a:bodyPr>
          <a:lstStyle>
            <a:lvl1pPr algn="r">
              <a:defRPr sz="4800" b="1" i="0">
                <a:solidFill>
                  <a:schemeClr val="tx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EDB54-50EE-3FC2-1ECF-7AE8DDE9E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3283" y="5091108"/>
            <a:ext cx="5728447" cy="507606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2222FF"/>
                </a:solidFill>
                <a:latin typeface="Golos Text Medium" panose="020B0503020202020204" pitchFamily="34" charset="0"/>
                <a:cs typeface="Golos Text Medium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5BB7B-4E2E-E51A-E477-7E4B70A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3F6CCA-C3DC-3553-B2E7-FFFA8549536B}"/>
              </a:ext>
            </a:extLst>
          </p:cNvPr>
          <p:cNvCxnSpPr>
            <a:cxnSpLocks/>
          </p:cNvCxnSpPr>
          <p:nvPr userDrawn="1"/>
        </p:nvCxnSpPr>
        <p:spPr>
          <a:xfrm>
            <a:off x="10051474" y="4919386"/>
            <a:ext cx="13023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EEB687-AD6E-E063-9DDD-89CCABDC90CB}"/>
              </a:ext>
            </a:extLst>
          </p:cNvPr>
          <p:cNvCxnSpPr>
            <a:cxnSpLocks/>
          </p:cNvCxnSpPr>
          <p:nvPr userDrawn="1"/>
        </p:nvCxnSpPr>
        <p:spPr>
          <a:xfrm>
            <a:off x="820270" y="6370161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BA87485-24E0-F294-1A39-F3D723051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1623" y="850103"/>
            <a:ext cx="4696367" cy="20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8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D34C5-87EA-83DC-9921-2134CD7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8CB0E0-576F-652D-580B-7815E1E0F167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B9A9C98-F4CC-E551-737A-70D9C3D84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3B1A85-DB7C-CE30-FB9D-0A0CC45602B3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16671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B745-4756-499C-E708-85401339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853A16-87D9-32D5-49E8-6C03102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423559-5AAE-48FE-0F97-46FC096A26EA}"/>
              </a:ext>
            </a:extLst>
          </p:cNvPr>
          <p:cNvSpPr/>
          <p:nvPr userDrawn="1"/>
        </p:nvSpPr>
        <p:spPr>
          <a:xfrm rot="16200000">
            <a:off x="1003597" y="2026707"/>
            <a:ext cx="2825471" cy="342801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1A98375-EED5-BD59-9221-ABEAD9BD8DE0}"/>
              </a:ext>
            </a:extLst>
          </p:cNvPr>
          <p:cNvSpPr/>
          <p:nvPr userDrawn="1"/>
        </p:nvSpPr>
        <p:spPr>
          <a:xfrm rot="16200000">
            <a:off x="4629590" y="2026707"/>
            <a:ext cx="2825471" cy="342801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E6A610-41B9-165F-B0A7-93D81D38B35F}"/>
              </a:ext>
            </a:extLst>
          </p:cNvPr>
          <p:cNvSpPr/>
          <p:nvPr userDrawn="1"/>
        </p:nvSpPr>
        <p:spPr>
          <a:xfrm rot="16200000">
            <a:off x="8252460" y="2026710"/>
            <a:ext cx="2825473" cy="3428014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2F40DB-6136-2381-B00A-2EEF2BA1E5FF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C238A22-3A55-2EFC-AB47-E1953821B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B39D1-46CB-DAE8-2C45-2998301DE3AE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1938762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B745-4756-499C-E708-85401339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853A16-87D9-32D5-49E8-6C03102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4DD2DB-38E5-946B-0672-4D6F5071524C}"/>
              </a:ext>
            </a:extLst>
          </p:cNvPr>
          <p:cNvSpPr/>
          <p:nvPr userDrawn="1"/>
        </p:nvSpPr>
        <p:spPr>
          <a:xfrm rot="16200000">
            <a:off x="2379635" y="-14316"/>
            <a:ext cx="1992045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CFA60D-E84F-4DFB-09C4-F9C626BB4C7E}"/>
              </a:ext>
            </a:extLst>
          </p:cNvPr>
          <p:cNvSpPr/>
          <p:nvPr userDrawn="1"/>
        </p:nvSpPr>
        <p:spPr>
          <a:xfrm rot="16200000">
            <a:off x="2379635" y="2182784"/>
            <a:ext cx="1992045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AEEB8A-E29E-D145-0A45-B725F2F671D6}"/>
              </a:ext>
            </a:extLst>
          </p:cNvPr>
          <p:cNvSpPr/>
          <p:nvPr userDrawn="1"/>
        </p:nvSpPr>
        <p:spPr>
          <a:xfrm rot="16200000">
            <a:off x="7726335" y="-14316"/>
            <a:ext cx="1992045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D53679-E710-DC40-67F1-C592F1D60C2A}"/>
              </a:ext>
            </a:extLst>
          </p:cNvPr>
          <p:cNvSpPr/>
          <p:nvPr userDrawn="1"/>
        </p:nvSpPr>
        <p:spPr>
          <a:xfrm rot="16200000">
            <a:off x="7726335" y="2182784"/>
            <a:ext cx="1992045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635068-C99E-DAA7-811D-DCDA419106DD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53085A0-7C65-561A-D8A3-1CFD7DBD8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16B2B-AB31-B878-3038-0AA7B909795F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319287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B745-4756-499C-E708-85401339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853A16-87D9-32D5-49E8-6C03102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2CE7B6-A64C-71EF-D88E-DD822A7D2103}"/>
              </a:ext>
            </a:extLst>
          </p:cNvPr>
          <p:cNvSpPr/>
          <p:nvPr userDrawn="1"/>
        </p:nvSpPr>
        <p:spPr>
          <a:xfrm rot="16200000">
            <a:off x="2742679" y="2690027"/>
            <a:ext cx="1323440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DFF67CF-E83A-08F2-9073-A7E8488111D1}"/>
              </a:ext>
            </a:extLst>
          </p:cNvPr>
          <p:cNvSpPr/>
          <p:nvPr userDrawn="1"/>
        </p:nvSpPr>
        <p:spPr>
          <a:xfrm rot="16200000">
            <a:off x="2742680" y="1234205"/>
            <a:ext cx="1323440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85EF48-4000-1100-D6ED-EC62C0E5093D}"/>
              </a:ext>
            </a:extLst>
          </p:cNvPr>
          <p:cNvSpPr/>
          <p:nvPr userDrawn="1"/>
        </p:nvSpPr>
        <p:spPr>
          <a:xfrm rot="16200000">
            <a:off x="2742681" y="-221618"/>
            <a:ext cx="1323440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CA0402E-0B71-9190-0068-F121C368B58A}"/>
              </a:ext>
            </a:extLst>
          </p:cNvPr>
          <p:cNvSpPr/>
          <p:nvPr userDrawn="1"/>
        </p:nvSpPr>
        <p:spPr>
          <a:xfrm rot="16200000">
            <a:off x="8060638" y="2690028"/>
            <a:ext cx="1323440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E7ABCA5-295E-C640-168B-6AF320167C86}"/>
              </a:ext>
            </a:extLst>
          </p:cNvPr>
          <p:cNvSpPr/>
          <p:nvPr userDrawn="1"/>
        </p:nvSpPr>
        <p:spPr>
          <a:xfrm rot="16200000">
            <a:off x="8060639" y="1234206"/>
            <a:ext cx="1323440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B5F8FA8-BF20-E74D-FF38-22827FB9700C}"/>
              </a:ext>
            </a:extLst>
          </p:cNvPr>
          <p:cNvSpPr/>
          <p:nvPr userDrawn="1"/>
        </p:nvSpPr>
        <p:spPr>
          <a:xfrm rot="16200000">
            <a:off x="8060640" y="-221617"/>
            <a:ext cx="1323440" cy="5123185"/>
          </a:xfrm>
          <a:prstGeom prst="roundRect">
            <a:avLst>
              <a:gd name="adj" fmla="val 6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57B634-53BB-FFAC-BE06-470B4ABFF4E3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7B897F-0B86-27D4-E19C-24017C8B8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2D9C3-7F2B-9B8F-AF16-8080EA97CEF5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2602638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A52A-03B1-8D16-6B2D-B8636812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D1E6E-7588-2AF7-ED8C-46D9D72D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29FEE-C18C-3058-3AB9-8CB43AB93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0F48FC-2A59-1C6C-806E-AAA07F57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6FB087-3F22-3089-8F8B-487190B15B4A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59D06B-9C75-82FE-E145-4720DF276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EB76F7-BEE1-06BB-7BBC-E76390825E11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62727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4A91-886C-120A-7A08-655CA86C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79590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93AFBE-9AEC-4C00-D260-FF2B99605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52954"/>
            <a:ext cx="5256212" cy="4873625"/>
          </a:xfrm>
          <a:prstGeom prst="roundRect">
            <a:avLst>
              <a:gd name="adj" fmla="val 2319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982AD-34DA-CEA8-AC61-DD8D5C347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79590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D1E1E1-4207-ABEB-D8DA-5E85BAD1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0AF56B-B015-5B76-9BD3-2F2BBDF70972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E388B35-29DD-FAFA-B1EC-D07995D6B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5F609F-B496-7100-1613-F2BA1362D67B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2150040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4A91-886C-120A-7A08-655CA86C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89" y="331321"/>
            <a:ext cx="48021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93AFBE-9AEC-4C00-D260-FF2B99605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2888" y="718484"/>
            <a:ext cx="5323112" cy="4873625"/>
          </a:xfrm>
          <a:prstGeom prst="roundRect">
            <a:avLst>
              <a:gd name="adj" fmla="val 2319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982AD-34DA-CEA8-AC61-DD8D5C347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089" y="1931521"/>
            <a:ext cx="480212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D1E1E1-4207-ABEB-D8DA-5E85BAD1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E1CABA-FAAD-6045-A33E-036294680F57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80E38B4-C341-E403-CF26-789F0D9CF2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70349-7C4B-0CC5-B636-1BD6FD3FDE47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475114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21A7AF-F00E-BEE7-14A4-7C0FC086F5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222FF"/>
              </a:gs>
              <a:gs pos="50000">
                <a:srgbClr val="8800FF"/>
              </a:gs>
              <a:gs pos="99000">
                <a:srgbClr val="A40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FA4E1A5-EB56-188C-2F81-F5AD154A40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2208" y="1218377"/>
            <a:ext cx="5167584" cy="226678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777C14-9C77-A01D-1E72-5EBBB4D7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3FFDA0D-46F8-84DF-E922-EB6428E62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8636" y="3722915"/>
            <a:ext cx="7380515" cy="19158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50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A461F5-69AE-6A38-6B70-8A58E2C48B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222FF"/>
              </a:gs>
              <a:gs pos="50000">
                <a:srgbClr val="8800FF"/>
              </a:gs>
              <a:gs pos="99000">
                <a:srgbClr val="A40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C5A2A-8DA7-32F9-8233-D20D7BA8F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5012" y="1445464"/>
            <a:ext cx="5728447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EDB54-50EE-3FC2-1ECF-7AE8DDE9E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5012" y="4167187"/>
            <a:ext cx="572844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5BB7B-4E2E-E51A-E477-7E4B70A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3F6CCA-C3DC-3553-B2E7-FFFA8549536B}"/>
              </a:ext>
            </a:extLst>
          </p:cNvPr>
          <p:cNvCxnSpPr>
            <a:cxnSpLocks/>
          </p:cNvCxnSpPr>
          <p:nvPr userDrawn="1"/>
        </p:nvCxnSpPr>
        <p:spPr>
          <a:xfrm>
            <a:off x="7820484" y="4017766"/>
            <a:ext cx="13023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A92AF05-DFB5-5587-5DBD-41F81DD8F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843" y="2517183"/>
            <a:ext cx="4157326" cy="18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5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5A2A-8DA7-32F9-8233-D20D7BA8F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479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EDB54-50EE-3FC2-1ECF-7AE8DDE9E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0446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222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5BB7B-4E2E-E51A-E477-7E4B70A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BC7246-C9AF-071F-176C-B1BCAA7ADA56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C4315C2-A4D5-E4F2-9088-5311B38B5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8851" y="404470"/>
            <a:ext cx="4696367" cy="2060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D9C8D-1C4A-96DE-C5AD-9AF9EA1B3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3DF7C3-E098-2438-282E-B231294DABB7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282331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7BFE-8AF6-6959-D515-23F39119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02F88-B534-2137-F3D7-6ECEE9637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53984F-CF51-026A-97AC-C1A33147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A11B4B-E6EC-FFAB-7D71-67CF0BE3B9D5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01AC843-13E8-BED0-24E1-EA87046772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6F859-CDD3-E47F-F71C-F1CF9184AC16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192941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2596B0-0AD2-4DA9-8F3F-25286E34B7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222FF"/>
              </a:gs>
              <a:gs pos="50000">
                <a:srgbClr val="8800FF"/>
              </a:gs>
              <a:gs pos="99000">
                <a:srgbClr val="A40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777C14-9C77-A01D-1E72-5EBBB4D7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3FFDA0D-46F8-84DF-E922-EB6428E62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3852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A59F92-F111-3FB0-7141-6362AD9F57C4}"/>
              </a:ext>
            </a:extLst>
          </p:cNvPr>
          <p:cNvCxnSpPr>
            <a:cxnSpLocks/>
          </p:cNvCxnSpPr>
          <p:nvPr userDrawn="1"/>
        </p:nvCxnSpPr>
        <p:spPr>
          <a:xfrm>
            <a:off x="5444837" y="3766383"/>
            <a:ext cx="13023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7B75DCD-3D49-5AF8-D8DA-D75113B6F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81685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76789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D6E11-FF86-FA69-9410-8FEA8240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13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A8509-CDBA-7681-991B-A4145EA30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10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C777C14-9C77-A01D-1E72-5EBBB4D7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03CE49-D4F9-6A99-3190-0F2209F715E2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9969163-62E3-3715-D7B9-D6FD7C51D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A7F0A-B820-D596-0DF2-B035253E125F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141965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A32A-19DC-CE87-AAEB-379BC8F8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2DE31-4CDF-7258-7C7A-9B81B9165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92713-2F6E-E1F8-92AF-3E9763ED0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209D97-C220-F3E2-64D9-7394B556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DC3657-1702-959D-D913-75E342D698A2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9692E8-D08F-6B67-4A8A-4616C45C55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32995-2186-BA8F-A4DA-E284767C37E5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170195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D062-9710-EAA8-B971-1CC7ACEE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8685C-B8AC-4A1B-7345-D223396D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D123E-DD98-6CD5-679A-DA16C6C25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568B0-EB0E-17E5-6C4E-178F378EB0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5354D-501B-20AE-3752-FEB082B70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3824CDE-D349-F3EE-9DCC-C076D10C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C5B039-D2CE-7741-E7CE-01BA174C129B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A63705C-7CCE-2DA0-9A43-C112F3A92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FDD17-68E6-924B-0D12-22D21900FD99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179570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B745-4756-499C-E708-85401339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853A16-87D9-32D5-49E8-6C03102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1175"/>
            <a:ext cx="2743200" cy="365125"/>
          </a:xfrm>
        </p:spPr>
        <p:txBody>
          <a:bodyPr/>
          <a:lstStyle>
            <a:lvl1pPr>
              <a:defRPr b="1">
                <a:solidFill>
                  <a:srgbClr val="2222FF"/>
                </a:solidFill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9905D-E166-E527-BD0D-3928DB9851B3}"/>
              </a:ext>
            </a:extLst>
          </p:cNvPr>
          <p:cNvCxnSpPr>
            <a:cxnSpLocks/>
          </p:cNvCxnSpPr>
          <p:nvPr userDrawn="1"/>
        </p:nvCxnSpPr>
        <p:spPr>
          <a:xfrm>
            <a:off x="820270" y="6280953"/>
            <a:ext cx="10533530" cy="0"/>
          </a:xfrm>
          <a:prstGeom prst="line">
            <a:avLst/>
          </a:prstGeom>
          <a:ln w="47625">
            <a:gradFill flip="none" rotWithShape="1">
              <a:gsLst>
                <a:gs pos="0">
                  <a:srgbClr val="2222FF"/>
                </a:gs>
                <a:gs pos="50000">
                  <a:srgbClr val="8800FF"/>
                </a:gs>
                <a:gs pos="99000">
                  <a:srgbClr val="A4008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308EA76-3CE5-FDA1-69E0-6742EA90AD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69437"/>
            <a:ext cx="3308350" cy="22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4A2BC-CE63-B6F1-7489-A8F0CCCEEF43}"/>
              </a:ext>
            </a:extLst>
          </p:cNvPr>
          <p:cNvSpPr txBox="1"/>
          <p:nvPr userDrawn="1"/>
        </p:nvSpPr>
        <p:spPr>
          <a:xfrm>
            <a:off x="4146550" y="6407128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 Division of Onward Search</a:t>
            </a:r>
          </a:p>
        </p:txBody>
      </p:sp>
    </p:spTree>
    <p:extLst>
      <p:ext uri="{BB962C8B-B14F-4D97-AF65-F5344CB8AC3E}">
        <p14:creationId xmlns:p14="http://schemas.microsoft.com/office/powerpoint/2010/main" val="128997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A1234-5ED0-37BC-F8A2-1B9CAA63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8357E-98D8-C0D6-A0CB-9EDA98B71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6117"/>
            <a:ext cx="10515600" cy="4840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6B05-600A-6E67-E6BE-515863C6B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4A609-14F7-588B-C6CF-C13C50F98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/>
              <a:t>| Proprietary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F5600-B130-B530-1A7E-248AB8B95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fld id="{95F4D0BB-A985-C844-B54B-360B0BB785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2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50" r:id="rId4"/>
    <p:sldLayoutId id="2147483659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6" r:id="rId11"/>
    <p:sldLayoutId id="2147483665" r:id="rId12"/>
    <p:sldLayoutId id="2147483667" r:id="rId13"/>
    <p:sldLayoutId id="2147483656" r:id="rId14"/>
    <p:sldLayoutId id="2147483657" r:id="rId15"/>
    <p:sldLayoutId id="2147483658" r:id="rId16"/>
    <p:sldLayoutId id="214748366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00" baseline="0">
          <a:solidFill>
            <a:schemeClr val="tx1"/>
          </a:solidFill>
          <a:latin typeface="Golos Text" panose="020B0503020202020204" pitchFamily="34" charset="0"/>
          <a:ea typeface="+mj-ea"/>
          <a:cs typeface="Golos Text" panose="020B0503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los Text" panose="020B0503020202020204" pitchFamily="34" charset="0"/>
          <a:ea typeface="+mn-ea"/>
          <a:cs typeface="Golos Text" panose="020B0503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los Text" panose="020B0503020202020204" pitchFamily="34" charset="0"/>
          <a:ea typeface="+mn-ea"/>
          <a:cs typeface="Golos Text" panose="020B0503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0"/>
          <a:ea typeface="+mn-ea"/>
          <a:cs typeface="Golos Text" panose="020B0503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los Text" panose="020B0503020202020204" pitchFamily="34" charset="0"/>
          <a:ea typeface="+mn-ea"/>
          <a:cs typeface="Golos Text" panose="020B0503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los Text" panose="020B0503020202020204" pitchFamily="34" charset="0"/>
          <a:ea typeface="+mn-ea"/>
          <a:cs typeface="Golos Text" panose="020B05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oc.gov/eeoc-legal-resources" TargetMode="External"/><Relationship Id="rId2" Type="http://schemas.openxmlformats.org/officeDocument/2006/relationships/hyperlink" Target="https://disabilityin.org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skjan.org/" TargetMode="External"/><Relationship Id="rId5" Type="http://schemas.openxmlformats.org/officeDocument/2006/relationships/hyperlink" Target="https://cdrnys.org/" TargetMode="External"/><Relationship Id="rId4" Type="http://schemas.openxmlformats.org/officeDocument/2006/relationships/hyperlink" Target="https://adata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73_B69C9AD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2EA7B2B5-EBF0-4512-D529-92607A9142DF}"/>
              </a:ext>
            </a:extLst>
          </p:cNvPr>
          <p:cNvSpPr/>
          <p:nvPr/>
        </p:nvSpPr>
        <p:spPr>
          <a:xfrm>
            <a:off x="2459544" y="2100745"/>
            <a:ext cx="3338237" cy="3338237"/>
          </a:xfrm>
          <a:prstGeom prst="ellipse">
            <a:avLst/>
          </a:prstGeom>
          <a:gradFill>
            <a:gsLst>
              <a:gs pos="74000">
                <a:srgbClr val="8E00FD"/>
              </a:gs>
              <a:gs pos="49000">
                <a:srgbClr val="1F30FC"/>
              </a:gs>
              <a:gs pos="0">
                <a:srgbClr val="02B2E1"/>
              </a:gs>
              <a:gs pos="100000">
                <a:srgbClr val="A40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holding a tablet&#10;&#10;AI-generated content may be incorrect.">
            <a:extLst>
              <a:ext uri="{FF2B5EF4-FFF2-40B4-BE49-F238E27FC236}">
                <a16:creationId xmlns:a16="http://schemas.microsoft.com/office/drawing/2014/main" id="{0405DED5-3F0D-0D3E-1B21-7FBF7E16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88" r="20244"/>
          <a:stretch/>
        </p:blipFill>
        <p:spPr>
          <a:xfrm>
            <a:off x="304363" y="712011"/>
            <a:ext cx="6431895" cy="5679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3FCDA-CB15-FE75-EB63-2BF04256E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9190" y="3042501"/>
            <a:ext cx="5728447" cy="196459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Golos Text" panose="020B0503020202020204" pitchFamily="34" charset="0"/>
                <a:cs typeface="Golos Text" panose="020B0503020202020204" pitchFamily="34" charset="0"/>
              </a:rPr>
              <a:t>Hiring for Inclusion: </a:t>
            </a:r>
            <a:br>
              <a:rPr lang="en-US" sz="4800" dirty="0"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en-US" sz="2700" dirty="0">
                <a:latin typeface="Golos Text" panose="020B0503020202020204" pitchFamily="34" charset="0"/>
                <a:cs typeface="Golos Text" panose="020B0503020202020204" pitchFamily="34" charset="0"/>
              </a:rPr>
              <a:t>Building an Accessibility-Centric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31D7E-45AC-7B6B-78CE-CF1B48FF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AB076E-379D-4336-79F6-53ED9314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22278-897A-0815-8F4E-3DB60CB6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7AE38-74A7-4184-D948-C5ACE9C695FE}"/>
              </a:ext>
            </a:extLst>
          </p:cNvPr>
          <p:cNvSpPr txBox="1"/>
          <p:nvPr/>
        </p:nvSpPr>
        <p:spPr>
          <a:xfrm>
            <a:off x="431538" y="1442885"/>
            <a:ext cx="6347085" cy="4601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olos Text"/>
                <a:cs typeface="Golos Text" panose="020B0503020202020204" pitchFamily="34" charset="0"/>
              </a:rPr>
              <a:t>Check your bias</a:t>
            </a:r>
            <a:br>
              <a:rPr lang="en-US" sz="2400" dirty="0">
                <a:latin typeface="Golos Text"/>
                <a:cs typeface="Golos Text" panose="020B0503020202020204" pitchFamily="34" charset="0"/>
              </a:rPr>
            </a:br>
            <a:endParaRPr lang="en-US" sz="800" dirty="0">
              <a:latin typeface="Golos Text"/>
              <a:cs typeface="Golos T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olos Text"/>
                <a:cs typeface="Golos Text" panose="020B0503020202020204" pitchFamily="34" charset="0"/>
              </a:rPr>
              <a:t>Institute a formal accommodations process</a:t>
            </a:r>
            <a:br>
              <a:rPr lang="en-US" sz="2400" dirty="0">
                <a:latin typeface="Golos Text"/>
                <a:cs typeface="Golos Text" panose="020B0503020202020204" pitchFamily="34" charset="0"/>
              </a:rPr>
            </a:br>
            <a:endParaRPr lang="en-US" sz="800" dirty="0">
              <a:latin typeface="Golos Text"/>
              <a:cs typeface="Golos T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olos Text"/>
                <a:cs typeface="Golos Text" panose="020B0503020202020204" pitchFamily="34" charset="0"/>
              </a:rPr>
              <a:t>Train your staff on disability inclusion</a:t>
            </a:r>
            <a:br>
              <a:rPr lang="en-US" sz="2400" dirty="0">
                <a:latin typeface="Golos Text"/>
                <a:cs typeface="Golos Text" panose="020B0503020202020204" pitchFamily="34" charset="0"/>
              </a:rPr>
            </a:br>
            <a:endParaRPr lang="en-US" sz="800" dirty="0">
              <a:latin typeface="Golos Text"/>
              <a:cs typeface="Golos T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olos Text"/>
                <a:cs typeface="Golos Text" panose="020B0503020202020204" pitchFamily="34" charset="0"/>
              </a:rPr>
              <a:t>Implement Employee Resource Groups (ERGs)</a:t>
            </a:r>
            <a:br>
              <a:rPr lang="en-US" sz="2400" dirty="0">
                <a:latin typeface="Golos Text"/>
                <a:cs typeface="Golos Text" panose="020B0503020202020204" pitchFamily="34" charset="0"/>
              </a:rPr>
            </a:br>
            <a:endParaRPr lang="en-US" sz="800" dirty="0">
              <a:latin typeface="Golos Text"/>
              <a:cs typeface="Golos T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olos Text"/>
                <a:cs typeface="Golos Text" panose="020B0503020202020204" pitchFamily="34" charset="0"/>
              </a:rPr>
              <a:t>Assess and evaluate your processes and practices</a:t>
            </a:r>
          </a:p>
          <a:p>
            <a:pPr marL="285750" indent="-285750">
              <a:spcAft>
                <a:spcPts val="600"/>
              </a:spcAft>
              <a:buClr>
                <a:srgbClr val="8800FF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Golos Text"/>
              <a:cs typeface="Golos T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62077-E659-32DE-4BC9-02C5B74F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4" r="23168"/>
          <a:stretch/>
        </p:blipFill>
        <p:spPr>
          <a:xfrm>
            <a:off x="6643791" y="1336117"/>
            <a:ext cx="4695083" cy="45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D767-001E-C61A-2016-24B997FB4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5067-9E4A-4F76-0C38-B58D4B1AD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66" y="10554"/>
            <a:ext cx="10526233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Golos Text"/>
              </a:rPr>
              <a:t>Resources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84A20-41C0-C58C-C18F-E00A8740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dirty="0" smtClean="0">
                <a:solidFill>
                  <a:schemeClr val="tx1"/>
                </a:solidFill>
              </a:rPr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B8A89-FC4A-1E6D-D1E4-E110E6624330}"/>
              </a:ext>
            </a:extLst>
          </p:cNvPr>
          <p:cNvSpPr txBox="1"/>
          <p:nvPr/>
        </p:nvSpPr>
        <p:spPr>
          <a:xfrm>
            <a:off x="827566" y="1475024"/>
            <a:ext cx="1019172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b="1" u="sng" dirty="0">
                <a:latin typeface="Golos Text" panose="020B0503020202020204" pitchFamily="34" charset="0"/>
                <a:cs typeface="Golos Text" panose="020B0503020202020204" pitchFamily="34" charset="0"/>
                <a:hlinkClick r:id="rId2"/>
              </a:rPr>
              <a:t>DisabilityIN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 – a nonprofit dedicated to business disability inclusion. Their website includes toolkits and resources for inclusive workplaces. </a:t>
            </a:r>
          </a:p>
          <a:p>
            <a:pPr fontAlgn="base"/>
            <a:endParaRPr lang="en-US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fontAlgn="base"/>
            <a:r>
              <a:rPr lang="en-US" b="1" u="sng" dirty="0">
                <a:latin typeface="Golos Text" panose="020B0503020202020204" pitchFamily="34" charset="0"/>
                <a:cs typeface="Golos Text" panose="020B0503020202020204" pitchFamily="34" charset="0"/>
                <a:hlinkClick r:id="rId3"/>
              </a:rPr>
              <a:t>Equal Employment Opportunity Commission (EEOC) Resources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 – Again, the commission (enforcing US laws about disability inclusion in hiring) has some informative resources on their website. </a:t>
            </a:r>
          </a:p>
          <a:p>
            <a:pPr fontAlgn="base"/>
            <a:endParaRPr lang="en-US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fontAlgn="base"/>
            <a:r>
              <a:rPr lang="en-US" b="1" u="sng" dirty="0">
                <a:latin typeface="Golos Text" panose="020B0503020202020204" pitchFamily="34" charset="0"/>
                <a:cs typeface="Golos Text" panose="020B0503020202020204" pitchFamily="34" charset="0"/>
                <a:hlinkClick r:id="rId4"/>
              </a:rPr>
              <a:t>ADA National Network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 – offers information and technical assistance on the ADA in particular. </a:t>
            </a:r>
          </a:p>
          <a:p>
            <a:pPr fontAlgn="base"/>
            <a:endParaRPr lang="en-US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fontAlgn="base"/>
            <a:r>
              <a:rPr lang="en-US" b="1" u="sng" dirty="0">
                <a:latin typeface="Golos Text" panose="020B0503020202020204" pitchFamily="34" charset="0"/>
                <a:cs typeface="Golos Text" panose="020B0503020202020204" pitchFamily="34" charset="0"/>
                <a:hlinkClick r:id="rId5"/>
              </a:rPr>
              <a:t>Center for Disability Rights</a:t>
            </a:r>
            <a:r>
              <a:rPr lang="en-US" b="1" dirty="0"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– advocates for equal rights and inclusion for people with disabilities (and provides services like sign language interpreting). </a:t>
            </a:r>
          </a:p>
          <a:p>
            <a:pPr fontAlgn="base"/>
            <a:endParaRPr lang="en-US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fontAlgn="base"/>
            <a:r>
              <a:rPr lang="en-US" b="1" u="sng" dirty="0">
                <a:latin typeface="Golos Text" panose="020B0503020202020204" pitchFamily="34" charset="0"/>
                <a:cs typeface="Golos Text" panose="020B0503020202020204" pitchFamily="34" charset="0"/>
                <a:hlinkClick r:id="rId6"/>
              </a:rPr>
              <a:t>Job Accommodation Network (JAN)</a:t>
            </a:r>
            <a:r>
              <a:rPr lang="en-US" b="1" dirty="0"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– provides guidance on workplace accommodations and disability employment issues. </a:t>
            </a:r>
          </a:p>
        </p:txBody>
      </p:sp>
    </p:spTree>
    <p:extLst>
      <p:ext uri="{BB962C8B-B14F-4D97-AF65-F5344CB8AC3E}">
        <p14:creationId xmlns:p14="http://schemas.microsoft.com/office/powerpoint/2010/main" val="2015914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641C71-7CF0-86A8-991C-7DFE7431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DB7499-7C6D-27BE-FA60-9C43531E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Q+A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3D7C38-56C1-2655-4D52-B070AB1CE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0670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F4CF8-57E4-893F-EA54-202905F5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28CFF8-A658-0CC2-9D75-4758BBE30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8BEBB7-2C53-522E-6813-839859C9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8819E-5486-E0A8-E56F-87A26B65B07E}"/>
              </a:ext>
            </a:extLst>
          </p:cNvPr>
          <p:cNvSpPr txBox="1"/>
          <p:nvPr/>
        </p:nvSpPr>
        <p:spPr>
          <a:xfrm>
            <a:off x="1983014" y="4829230"/>
            <a:ext cx="3068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olos Text" panose="020B0503020202020204" pitchFamily="34" charset="0"/>
                <a:cs typeface="Golos Text" panose="020B0503020202020204" pitchFamily="34" charset="0"/>
              </a:rPr>
              <a:t>Kate O’Connor, CPACC</a:t>
            </a:r>
          </a:p>
          <a:p>
            <a:endParaRPr lang="en-US" sz="800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algn="ctr"/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VP + Practice Leader</a:t>
            </a:r>
          </a:p>
          <a:p>
            <a:pPr algn="ctr"/>
            <a:r>
              <a:rPr lang="en-US" sz="1600" dirty="0">
                <a:solidFill>
                  <a:srgbClr val="2222FF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Onward Accessibility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D97D9-9D83-9191-3222-F68B35B8B9A1}"/>
              </a:ext>
            </a:extLst>
          </p:cNvPr>
          <p:cNvSpPr txBox="1"/>
          <p:nvPr/>
        </p:nvSpPr>
        <p:spPr>
          <a:xfrm>
            <a:off x="6785213" y="4829230"/>
            <a:ext cx="3685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olos Text" panose="020B0503020202020204" pitchFamily="34" charset="0"/>
                <a:cs typeface="Golos Text" panose="020B0503020202020204" pitchFamily="34" charset="0"/>
              </a:rPr>
              <a:t>Catherine Sherry, CPACC</a:t>
            </a:r>
          </a:p>
          <a:p>
            <a:endParaRPr lang="en-US" sz="800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algn="ctr"/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Director of Staffing</a:t>
            </a:r>
          </a:p>
          <a:p>
            <a:pPr algn="ctr"/>
            <a:r>
              <a:rPr lang="en-US" sz="1600" dirty="0">
                <a:solidFill>
                  <a:srgbClr val="2222FF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Onward Accessibility</a:t>
            </a:r>
          </a:p>
        </p:txBody>
      </p:sp>
      <p:pic>
        <p:nvPicPr>
          <p:cNvPr id="1026" name="Picture 2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B97F756A-5FBF-0128-2191-BAFB7BFB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14" y="1520938"/>
            <a:ext cx="3068549" cy="306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F956-9A1A-89FA-BE37-0CD90AE2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439" y="1520938"/>
            <a:ext cx="2975429" cy="2975429"/>
          </a:xfrm>
          <a:prstGeom prst="roundRect">
            <a:avLst>
              <a:gd name="adj" fmla="val 5895"/>
            </a:avLst>
          </a:prstGeom>
        </p:spPr>
      </p:pic>
    </p:spTree>
    <p:extLst>
      <p:ext uri="{BB962C8B-B14F-4D97-AF65-F5344CB8AC3E}">
        <p14:creationId xmlns:p14="http://schemas.microsoft.com/office/powerpoint/2010/main" val="320936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E6A7D-9AAD-7602-B11C-8E349C2EB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FA7959-83CC-176D-86E7-F0044AEE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90C19-548D-6E3A-C88D-77F6A1FF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D3087-D6E3-64CA-24D2-5135DEB38197}"/>
              </a:ext>
            </a:extLst>
          </p:cNvPr>
          <p:cNvCxnSpPr/>
          <p:nvPr/>
        </p:nvCxnSpPr>
        <p:spPr>
          <a:xfrm>
            <a:off x="5860869" y="1264718"/>
            <a:ext cx="0" cy="448293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FBC62-334E-AD11-FE21-63F526701322}"/>
              </a:ext>
            </a:extLst>
          </p:cNvPr>
          <p:cNvCxnSpPr/>
          <p:nvPr/>
        </p:nvCxnSpPr>
        <p:spPr>
          <a:xfrm>
            <a:off x="5860869" y="2055223"/>
            <a:ext cx="54254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3FC9CB-3F4D-1224-D10A-FE6FC762D10A}"/>
              </a:ext>
            </a:extLst>
          </p:cNvPr>
          <p:cNvCxnSpPr/>
          <p:nvPr/>
        </p:nvCxnSpPr>
        <p:spPr>
          <a:xfrm>
            <a:off x="5860869" y="3052354"/>
            <a:ext cx="54254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2C86BD-0DDB-122E-1838-5F0E78A6EFE0}"/>
              </a:ext>
            </a:extLst>
          </p:cNvPr>
          <p:cNvCxnSpPr/>
          <p:nvPr/>
        </p:nvCxnSpPr>
        <p:spPr>
          <a:xfrm>
            <a:off x="5860869" y="4023360"/>
            <a:ext cx="54254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1A9839-98D1-C9CD-638F-628155EC4A84}"/>
              </a:ext>
            </a:extLst>
          </p:cNvPr>
          <p:cNvCxnSpPr/>
          <p:nvPr/>
        </p:nvCxnSpPr>
        <p:spPr>
          <a:xfrm>
            <a:off x="5860869" y="4976949"/>
            <a:ext cx="54254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FBF43F-FB60-0FA3-B2B0-47924DFD51CB}"/>
              </a:ext>
            </a:extLst>
          </p:cNvPr>
          <p:cNvSpPr txBox="1"/>
          <p:nvPr/>
        </p:nvSpPr>
        <p:spPr>
          <a:xfrm>
            <a:off x="5932787" y="1285595"/>
            <a:ext cx="54210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2222FF"/>
                </a:solidFill>
                <a:latin typeface="Golos Text"/>
              </a:rPr>
              <a:t>Division of Onward Search, </a:t>
            </a:r>
            <a:r>
              <a:rPr lang="en-US" dirty="0">
                <a:latin typeface="Golos Text"/>
              </a:rPr>
              <a:t>an award-winning talent and solutions provider for 15+ years </a:t>
            </a:r>
            <a:endParaRPr lang="en-US" sz="1800" dirty="0">
              <a:latin typeface="Golos Text"/>
              <a:cs typeface="Golos T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2B1670-18F1-75AC-108B-5C21D93FF02B}"/>
              </a:ext>
            </a:extLst>
          </p:cNvPr>
          <p:cNvSpPr txBox="1"/>
          <p:nvPr/>
        </p:nvSpPr>
        <p:spPr>
          <a:xfrm>
            <a:off x="5932787" y="2218306"/>
            <a:ext cx="542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800FF"/>
                </a:solidFill>
                <a:latin typeface="Golos Text"/>
              </a:rPr>
              <a:t>IAAP-Certified</a:t>
            </a:r>
            <a:r>
              <a:rPr lang="en-US" sz="1800" b="1" i="0" dirty="0">
                <a:solidFill>
                  <a:srgbClr val="8800FF"/>
                </a:solidFill>
                <a:effectLst/>
                <a:latin typeface="Golos Text"/>
              </a:rPr>
              <a:t> </a:t>
            </a:r>
            <a:r>
              <a:rPr lang="en-US" dirty="0">
                <a:solidFill>
                  <a:srgbClr val="212529"/>
                </a:solidFill>
                <a:latin typeface="Golos Text"/>
              </a:rPr>
              <a:t>team of strategic advisors and talent acquisition specialists</a:t>
            </a:r>
            <a:endParaRPr lang="en-US" sz="1800" dirty="0">
              <a:latin typeface="Golos Text"/>
              <a:cs typeface="Golos T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FE124-946C-8D58-F3AF-AD64F955878A}"/>
              </a:ext>
            </a:extLst>
          </p:cNvPr>
          <p:cNvSpPr txBox="1"/>
          <p:nvPr/>
        </p:nvSpPr>
        <p:spPr>
          <a:xfrm>
            <a:off x="5932787" y="3189311"/>
            <a:ext cx="542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212529"/>
                </a:solidFill>
                <a:latin typeface="Golos Text" panose="020B0503020202020204" pitchFamily="34" charset="0"/>
              </a:rPr>
              <a:t>Network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Golos Text" panose="020B0503020202020204" pitchFamily="34" charset="0"/>
              </a:rPr>
              <a:t> of </a:t>
            </a:r>
            <a:r>
              <a:rPr lang="en-US" sz="1800" b="1" i="0" dirty="0">
                <a:solidFill>
                  <a:srgbClr val="A40080"/>
                </a:solidFill>
                <a:effectLst/>
                <a:latin typeface="Golos Text" panose="020B0503020202020204" pitchFamily="34" charset="0"/>
              </a:rPr>
              <a:t>5,000+ </a:t>
            </a:r>
            <a:r>
              <a:rPr lang="en-US" b="1" dirty="0">
                <a:solidFill>
                  <a:srgbClr val="A40080"/>
                </a:solidFill>
                <a:latin typeface="Golos Text" panose="020B0503020202020204" pitchFamily="34" charset="0"/>
              </a:rPr>
              <a:t>a11y </a:t>
            </a:r>
            <a:r>
              <a:rPr lang="en-US" sz="1800" b="1" i="0" dirty="0">
                <a:solidFill>
                  <a:srgbClr val="A40080"/>
                </a:solidFill>
                <a:effectLst/>
                <a:latin typeface="Golos Text" panose="020B0503020202020204" pitchFamily="34" charset="0"/>
              </a:rPr>
              <a:t>&amp; XD professionals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Golos Text" panose="020B0503020202020204" pitchFamily="34" charset="0"/>
              </a:rPr>
              <a:t>, including People with Disabilities (</a:t>
            </a:r>
            <a:r>
              <a:rPr lang="en-US" sz="1800" b="0" i="0" dirty="0" err="1">
                <a:solidFill>
                  <a:srgbClr val="212529"/>
                </a:solidFill>
                <a:effectLst/>
                <a:latin typeface="Golos Text" panose="020B0503020202020204" pitchFamily="34" charset="0"/>
              </a:rPr>
              <a:t>PwDs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Golos Text" panose="020B0503020202020204" pitchFamily="34" charset="0"/>
              </a:rPr>
              <a:t>)</a:t>
            </a:r>
            <a:endParaRPr lang="en-US" sz="18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D7673-90B8-A628-C37F-6F54BF9C84E1}"/>
              </a:ext>
            </a:extLst>
          </p:cNvPr>
          <p:cNvSpPr txBox="1"/>
          <p:nvPr/>
        </p:nvSpPr>
        <p:spPr>
          <a:xfrm>
            <a:off x="5932787" y="4176988"/>
            <a:ext cx="542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2222FF"/>
                </a:solidFill>
                <a:effectLst/>
                <a:latin typeface="Golos Text" panose="020B0503020202020204" pitchFamily="34" charset="0"/>
              </a:rPr>
              <a:t>3,000+ satisfied clients</a:t>
            </a:r>
            <a:r>
              <a:rPr lang="en-US" b="0" i="0" dirty="0">
                <a:solidFill>
                  <a:srgbClr val="212529"/>
                </a:solidFill>
                <a:effectLst/>
                <a:latin typeface="Golos Text" panose="020B0503020202020204" pitchFamily="34" charset="0"/>
              </a:rPr>
              <a:t>, including Fortune 100 companies across every major industry</a:t>
            </a:r>
            <a:endParaRPr lang="en-US" sz="18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4E44E-6C82-B2C1-4049-6EE4EE4F50F0}"/>
              </a:ext>
            </a:extLst>
          </p:cNvPr>
          <p:cNvSpPr txBox="1"/>
          <p:nvPr/>
        </p:nvSpPr>
        <p:spPr>
          <a:xfrm>
            <a:off x="5932787" y="5064370"/>
            <a:ext cx="542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8800FF"/>
                </a:solidFill>
                <a:latin typeface="Golos Text" panose="020B0503020202020204" pitchFamily="34" charset="0"/>
              </a:rPr>
              <a:t>Veteran-led</a:t>
            </a:r>
            <a:r>
              <a:rPr lang="en-US" b="1" dirty="0">
                <a:solidFill>
                  <a:srgbClr val="FF6700"/>
                </a:solidFill>
                <a:latin typeface="Golos Text" panose="020B0503020202020204" pitchFamily="34" charset="0"/>
              </a:rPr>
              <a:t> </a:t>
            </a:r>
            <a:r>
              <a:rPr lang="en-US" dirty="0">
                <a:solidFill>
                  <a:srgbClr val="212529"/>
                </a:solidFill>
                <a:latin typeface="Golos Text" panose="020B0503020202020204" pitchFamily="34" charset="0"/>
              </a:rPr>
              <a:t>company centered on entrepreneurism, service, integrity and DE&amp;I </a:t>
            </a:r>
            <a:endParaRPr lang="en-US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93D7B9B-A040-FEFD-18FD-BBA53A503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52" r="5175"/>
          <a:stretch>
            <a:fillRect/>
          </a:stretch>
        </p:blipFill>
        <p:spPr>
          <a:xfrm>
            <a:off x="833773" y="1336117"/>
            <a:ext cx="4823364" cy="4482939"/>
          </a:xfrm>
          <a:prstGeom prst="roundRect">
            <a:avLst>
              <a:gd name="adj" fmla="val 4495"/>
            </a:avLst>
          </a:prstGeom>
        </p:spPr>
      </p:pic>
    </p:spTree>
    <p:extLst>
      <p:ext uri="{BB962C8B-B14F-4D97-AF65-F5344CB8AC3E}">
        <p14:creationId xmlns:p14="http://schemas.microsoft.com/office/powerpoint/2010/main" val="201923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ECF59-F126-D3FB-4E1F-174876EB0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4B921E9-D919-71D0-A278-3B083434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68F9EF-68E4-BE7D-3F7A-FB662138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6F8CD-6799-CAFD-CA06-849445E33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82" y="1171199"/>
            <a:ext cx="4783318" cy="4783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EAACE-A412-6D5A-4D4A-7FB529DCCE56}"/>
              </a:ext>
            </a:extLst>
          </p:cNvPr>
          <p:cNvSpPr txBox="1"/>
          <p:nvPr/>
        </p:nvSpPr>
        <p:spPr>
          <a:xfrm>
            <a:off x="768408" y="1923903"/>
            <a:ext cx="7110996" cy="3842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los Text"/>
                <a:cs typeface="Golos Text" panose="020B0503020202020204" pitchFamily="34" charset="0"/>
              </a:rPr>
              <a:t>The Importance of inclusion in the workplace </a:t>
            </a:r>
          </a:p>
          <a:p>
            <a:pPr marL="285750" indent="-285750">
              <a:lnSpc>
                <a:spcPct val="150000"/>
              </a:lnSpc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los Text"/>
                <a:cs typeface="Golos Text" panose="020B0503020202020204" pitchFamily="34" charset="0"/>
              </a:rPr>
              <a:t>Laws + Regulations </a:t>
            </a:r>
          </a:p>
          <a:p>
            <a:pPr marL="285750" indent="-285750">
              <a:lnSpc>
                <a:spcPct val="150000"/>
              </a:lnSpc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los Text"/>
                <a:cs typeface="Golos Text" panose="020B0503020202020204" pitchFamily="34" charset="0"/>
              </a:rPr>
              <a:t>Barriers </a:t>
            </a:r>
          </a:p>
          <a:p>
            <a:pPr marL="285750" indent="-285750">
              <a:lnSpc>
                <a:spcPct val="150000"/>
              </a:lnSpc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los Text"/>
                <a:cs typeface="Golos Text" panose="020B0503020202020204" pitchFamily="34" charset="0"/>
              </a:rPr>
              <a:t>Accommodation Requests </a:t>
            </a:r>
          </a:p>
          <a:p>
            <a:pPr marL="285750" indent="-285750">
              <a:lnSpc>
                <a:spcPct val="150000"/>
              </a:lnSpc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los Text"/>
                <a:cs typeface="Golos Text" panose="020B0503020202020204" pitchFamily="34" charset="0"/>
              </a:rPr>
              <a:t>Disability Inclusion in the Hiring Process</a:t>
            </a:r>
          </a:p>
          <a:p>
            <a:pPr marL="285750" indent="-285750">
              <a:lnSpc>
                <a:spcPct val="150000"/>
              </a:lnSpc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los Text"/>
                <a:cs typeface="Golos Text" panose="020B0503020202020204" pitchFamily="34" charset="0"/>
              </a:rPr>
              <a:t>Resources</a:t>
            </a:r>
          </a:p>
          <a:p>
            <a:pPr marL="285750" indent="-285750">
              <a:lnSpc>
                <a:spcPct val="150000"/>
              </a:lnSpc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Golos Text"/>
                <a:cs typeface="Golos Text" panose="020B0503020202020204" pitchFamily="34" charset="0"/>
              </a:rPr>
              <a:t>Question &amp; Answer Session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Clr>
                <a:srgbClr val="8800FF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Golos Text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0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818C-C52E-899A-0E44-DD5C08C5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4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los Text" panose="020B0503020202020204" pitchFamily="34" charset="0"/>
                <a:cs typeface="Golos Text" panose="020B0503020202020204" pitchFamily="34" charset="0"/>
              </a:rPr>
              <a:t>Importance of Inclusion in the Workplace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D4738-8515-F53A-65B5-21E90359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3D88A-480B-1212-8EB7-B48D66247417}"/>
              </a:ext>
            </a:extLst>
          </p:cNvPr>
          <p:cNvSpPr txBox="1"/>
          <p:nvPr/>
        </p:nvSpPr>
        <p:spPr>
          <a:xfrm>
            <a:off x="1189194" y="4314618"/>
            <a:ext cx="40540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212529"/>
                </a:solidFill>
                <a:latin typeface="Golos Text"/>
                <a:cs typeface="Golos Text" panose="020B0503020202020204" pitchFamily="34" charset="0"/>
              </a:rPr>
              <a:t>People with Disabilities (</a:t>
            </a:r>
            <a:r>
              <a:rPr lang="en-US" b="1" dirty="0" err="1">
                <a:solidFill>
                  <a:srgbClr val="212529"/>
                </a:solidFill>
                <a:latin typeface="Golos Text"/>
                <a:cs typeface="Golos Text" panose="020B0503020202020204" pitchFamily="34" charset="0"/>
              </a:rPr>
              <a:t>PwDs</a:t>
            </a:r>
            <a:r>
              <a:rPr lang="en-US" b="1" dirty="0">
                <a:solidFill>
                  <a:srgbClr val="212529"/>
                </a:solidFill>
                <a:latin typeface="Golos Text"/>
                <a:cs typeface="Golos Text" panose="020B0503020202020204" pitchFamily="34" charset="0"/>
              </a:rPr>
              <a:t>) are the worlds largest minority</a:t>
            </a:r>
            <a:endParaRPr lang="en-US" b="1" dirty="0">
              <a:latin typeface="Golos Text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70E0197-90FD-9564-0B42-A8E5551F22A8}"/>
              </a:ext>
            </a:extLst>
          </p:cNvPr>
          <p:cNvGraphicFramePr/>
          <p:nvPr/>
        </p:nvGraphicFramePr>
        <p:xfrm>
          <a:off x="5888459" y="1305853"/>
          <a:ext cx="1632225" cy="108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A1A2B8-A988-6CD9-A3E5-D5842819ED35}"/>
              </a:ext>
            </a:extLst>
          </p:cNvPr>
          <p:cNvCxnSpPr>
            <a:cxnSpLocks/>
          </p:cNvCxnSpPr>
          <p:nvPr/>
        </p:nvCxnSpPr>
        <p:spPr>
          <a:xfrm flipH="1">
            <a:off x="6018872" y="1627466"/>
            <a:ext cx="31972" cy="41934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918622-9CCF-2482-C65C-E37846B4292E}"/>
              </a:ext>
            </a:extLst>
          </p:cNvPr>
          <p:cNvSpPr txBox="1"/>
          <p:nvPr/>
        </p:nvSpPr>
        <p:spPr>
          <a:xfrm>
            <a:off x="6469448" y="2169187"/>
            <a:ext cx="3263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with diverse perspectives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85BD22-A63D-4A9B-2CFF-14F7A0BD720B}"/>
              </a:ext>
            </a:extLst>
          </p:cNvPr>
          <p:cNvSpPr txBox="1"/>
          <p:nvPr/>
        </p:nvSpPr>
        <p:spPr>
          <a:xfrm>
            <a:off x="6469448" y="3466221"/>
            <a:ext cx="4031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with employees who are proud to be part of inclusive culture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9D397-041F-7271-5CB3-44961EB46F06}"/>
              </a:ext>
            </a:extLst>
          </p:cNvPr>
          <p:cNvSpPr txBox="1"/>
          <p:nvPr/>
        </p:nvSpPr>
        <p:spPr>
          <a:xfrm>
            <a:off x="6469448" y="2856803"/>
            <a:ext cx="434715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8800FF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Elevates Retention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4A1E16-9725-2EC0-52C6-D2F0A73ADA09}"/>
              </a:ext>
            </a:extLst>
          </p:cNvPr>
          <p:cNvSpPr txBox="1"/>
          <p:nvPr/>
        </p:nvSpPr>
        <p:spPr>
          <a:xfrm>
            <a:off x="6469448" y="1596904"/>
            <a:ext cx="55003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2222FF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Drives Innovation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1D85B-41F1-DAE9-0E60-6D0CA69831F1}"/>
              </a:ext>
            </a:extLst>
          </p:cNvPr>
          <p:cNvSpPr txBox="1"/>
          <p:nvPr/>
        </p:nvSpPr>
        <p:spPr>
          <a:xfrm>
            <a:off x="6469448" y="4321851"/>
            <a:ext cx="446309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A4008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Boosts Performance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5D93B3-CEAC-842A-5EC2-1666B240C787}"/>
              </a:ext>
            </a:extLst>
          </p:cNvPr>
          <p:cNvSpPr txBox="1"/>
          <p:nvPr/>
        </p:nvSpPr>
        <p:spPr>
          <a:xfrm>
            <a:off x="6469448" y="4938577"/>
            <a:ext cx="3684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by tapping into talent and skills</a:t>
            </a:r>
          </a:p>
        </p:txBody>
      </p:sp>
      <p:pic>
        <p:nvPicPr>
          <p:cNvPr id="8" name="Picture 7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7C5A781A-8382-4C11-1B58-529ED2282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236" y="2394003"/>
            <a:ext cx="4488112" cy="18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65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BC052-F0A6-1D34-4582-CF5298728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F85A39-E837-020E-920B-F17EF013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Laws and Regulations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DEA57-6A5E-5CF0-9E1E-A78AA40F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3B447-85E3-948A-386F-E44851689818}"/>
              </a:ext>
            </a:extLst>
          </p:cNvPr>
          <p:cNvSpPr txBox="1"/>
          <p:nvPr/>
        </p:nvSpPr>
        <p:spPr>
          <a:xfrm>
            <a:off x="5238796" y="1749753"/>
            <a:ext cx="9486807" cy="43037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lnSpc>
                <a:spcPct val="200000"/>
              </a:lnSpc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Golos Text"/>
                <a:cs typeface="Golos Text" panose="020B0503020202020204" pitchFamily="34" charset="0"/>
              </a:rPr>
              <a:t>Americans with Disabilities Act (ADA)</a:t>
            </a:r>
          </a:p>
          <a:p>
            <a:pPr marL="742950" lvl="1" indent="-285750">
              <a:lnSpc>
                <a:spcPct val="200000"/>
              </a:lnSpc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Golos Text"/>
                <a:cs typeface="Golos Text" panose="020B0503020202020204" pitchFamily="34" charset="0"/>
              </a:rPr>
              <a:t>European Accessibility Act (EAA)</a:t>
            </a:r>
          </a:p>
          <a:p>
            <a:pPr marL="742950" lvl="1" indent="-285750">
              <a:lnSpc>
                <a:spcPct val="200000"/>
              </a:lnSpc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Golos Text"/>
                <a:cs typeface="Golos Text" panose="020B0503020202020204" pitchFamily="34" charset="0"/>
              </a:rPr>
              <a:t>State + Local laws</a:t>
            </a:r>
          </a:p>
          <a:p>
            <a:pPr marL="742950" lvl="1" indent="-285750">
              <a:lnSpc>
                <a:spcPct val="200000"/>
              </a:lnSpc>
              <a:spcAft>
                <a:spcPts val="600"/>
              </a:spcAft>
              <a:buClr>
                <a:srgbClr val="2222F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Golos Text"/>
                <a:cs typeface="Golos Text" panose="020B0503020202020204" pitchFamily="34" charset="0"/>
              </a:rPr>
              <a:t>Equal Employment Opportunity </a:t>
            </a:r>
            <a:br>
              <a:rPr lang="en-US" sz="2200" dirty="0">
                <a:latin typeface="Golos Text"/>
                <a:cs typeface="Golos Text" panose="020B0503020202020204" pitchFamily="34" charset="0"/>
              </a:rPr>
            </a:br>
            <a:r>
              <a:rPr lang="en-US" sz="2200" dirty="0">
                <a:latin typeface="Golos Text"/>
                <a:cs typeface="Golos Text" panose="020B0503020202020204" pitchFamily="34" charset="0"/>
              </a:rPr>
              <a:t>Commission (EEOC)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Clr>
                <a:srgbClr val="8800FF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Golos Text"/>
              <a:cs typeface="Golos Text" panose="020B0503020202020204" pitchFamily="34" charset="0"/>
            </a:endParaRPr>
          </a:p>
        </p:txBody>
      </p:sp>
      <p:pic>
        <p:nvPicPr>
          <p:cNvPr id="6" name="Picture 5" descr="A person holding a tablet&#10;&#10;AI-generated content may be incorrect.">
            <a:extLst>
              <a:ext uri="{FF2B5EF4-FFF2-40B4-BE49-F238E27FC236}">
                <a16:creationId xmlns:a16="http://schemas.microsoft.com/office/drawing/2014/main" id="{B7485503-21A9-9903-320A-ADDD9A8F1B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4" r="4992"/>
          <a:stretch>
            <a:fillRect/>
          </a:stretch>
        </p:blipFill>
        <p:spPr>
          <a:xfrm>
            <a:off x="838200" y="1336117"/>
            <a:ext cx="4671904" cy="4717378"/>
          </a:xfrm>
          <a:prstGeom prst="roundRect">
            <a:avLst>
              <a:gd name="adj" fmla="val 5468"/>
            </a:avLst>
          </a:prstGeom>
        </p:spPr>
      </p:pic>
    </p:spTree>
    <p:extLst>
      <p:ext uri="{BB962C8B-B14F-4D97-AF65-F5344CB8AC3E}">
        <p14:creationId xmlns:p14="http://schemas.microsoft.com/office/powerpoint/2010/main" val="312355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45EC-0ECC-84D0-B622-36F06B3BD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CFCD3-FC86-F7AF-1BBD-3ABF710C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66" y="10554"/>
            <a:ext cx="10526233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Golos Text"/>
              </a:rPr>
              <a:t>Common Barriers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818B10-B36D-55B9-C72F-B526E8DF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dirty="0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7DFB2-3DFF-AC67-B8A4-026C812B89CF}"/>
              </a:ext>
            </a:extLst>
          </p:cNvPr>
          <p:cNvSpPr txBox="1"/>
          <p:nvPr/>
        </p:nvSpPr>
        <p:spPr>
          <a:xfrm>
            <a:off x="3050381" y="32443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35DC8C-6830-0705-3643-4921DDD4EC3A}"/>
              </a:ext>
            </a:extLst>
          </p:cNvPr>
          <p:cNvSpPr txBox="1"/>
          <p:nvPr/>
        </p:nvSpPr>
        <p:spPr>
          <a:xfrm>
            <a:off x="851769" y="1823098"/>
            <a:ext cx="748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Websites</a:t>
            </a:r>
            <a:endParaRPr lang="en-US" sz="28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DC54A-16CA-E1C8-8A18-C80BA799843E}"/>
              </a:ext>
            </a:extLst>
          </p:cNvPr>
          <p:cNvSpPr txBox="1"/>
          <p:nvPr/>
        </p:nvSpPr>
        <p:spPr>
          <a:xfrm>
            <a:off x="827566" y="2571125"/>
            <a:ext cx="748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Job boards</a:t>
            </a:r>
            <a:endParaRPr lang="en-US" sz="28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53C9C-6357-0222-835F-2AA2DCA0869B}"/>
              </a:ext>
            </a:extLst>
          </p:cNvPr>
          <p:cNvSpPr txBox="1"/>
          <p:nvPr/>
        </p:nvSpPr>
        <p:spPr>
          <a:xfrm>
            <a:off x="851769" y="3319153"/>
            <a:ext cx="748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Applications</a:t>
            </a:r>
            <a:endParaRPr lang="en-US" sz="28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8DAF7-04B5-A6AB-A23A-639BFE04DB9E}"/>
              </a:ext>
            </a:extLst>
          </p:cNvPr>
          <p:cNvSpPr txBox="1"/>
          <p:nvPr/>
        </p:nvSpPr>
        <p:spPr>
          <a:xfrm>
            <a:off x="827566" y="4119726"/>
            <a:ext cx="748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Complex language / process</a:t>
            </a:r>
            <a:endParaRPr lang="en-US" sz="28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160C2-1CCC-C84D-6CFE-4F2C435F7AEB}"/>
              </a:ext>
            </a:extLst>
          </p:cNvPr>
          <p:cNvSpPr txBox="1"/>
          <p:nvPr/>
        </p:nvSpPr>
        <p:spPr>
          <a:xfrm>
            <a:off x="827566" y="4867754"/>
            <a:ext cx="748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2800" dirty="0">
                <a:latin typeface="Golos Text" panose="020B0503020202020204" pitchFamily="34" charset="0"/>
                <a:cs typeface="Golos Text" panose="020B0503020202020204" pitchFamily="34" charset="0"/>
              </a:rPr>
              <a:t>Awareness</a:t>
            </a:r>
          </a:p>
        </p:txBody>
      </p:sp>
      <p:pic>
        <p:nvPicPr>
          <p:cNvPr id="31" name="Picture 30" descr="A computer monitor with a blank screen&#10;&#10;AI-generated content may be incorrect.">
            <a:extLst>
              <a:ext uri="{FF2B5EF4-FFF2-40B4-BE49-F238E27FC236}">
                <a16:creationId xmlns:a16="http://schemas.microsoft.com/office/drawing/2014/main" id="{69A9E9FF-128E-E1E5-2EB1-01887407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828" y="1655428"/>
            <a:ext cx="4379403" cy="3850670"/>
          </a:xfrm>
          <a:prstGeom prst="rect">
            <a:avLst/>
          </a:prstGeom>
        </p:spPr>
      </p:pic>
      <p:pic>
        <p:nvPicPr>
          <p:cNvPr id="29" name="Picture 28" descr="A purple and blue eye symbol&#10;&#10;AI-generated content may be incorrect.">
            <a:extLst>
              <a:ext uri="{FF2B5EF4-FFF2-40B4-BE49-F238E27FC236}">
                <a16:creationId xmlns:a16="http://schemas.microsoft.com/office/drawing/2014/main" id="{F3DEB977-6794-BAF8-6F62-48A59E3B8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433" y="1848024"/>
            <a:ext cx="2572191" cy="25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24D9-A231-FDF1-AA19-F410ABEE2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2981-0623-24F4-29F1-95D109DC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46"/>
            <a:ext cx="10515600" cy="1325563"/>
          </a:xfrm>
        </p:spPr>
        <p:txBody>
          <a:bodyPr/>
          <a:lstStyle/>
          <a:p>
            <a:r>
              <a:rPr lang="en-US" dirty="0">
                <a:latin typeface="Golos Text" panose="020B0503020202020204" pitchFamily="34" charset="0"/>
                <a:cs typeface="Golos Text" panose="020B0503020202020204" pitchFamily="34" charset="0"/>
              </a:rPr>
              <a:t>Accommodation Requests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788D7C-192C-C51F-2B23-F6F75933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78D8E10-EA56-A021-B406-8C9D542B6011}"/>
              </a:ext>
            </a:extLst>
          </p:cNvPr>
          <p:cNvGraphicFramePr/>
          <p:nvPr/>
        </p:nvGraphicFramePr>
        <p:xfrm>
          <a:off x="5888459" y="1305853"/>
          <a:ext cx="1632225" cy="108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899F71-CA57-5662-C804-C66E585624BB}"/>
              </a:ext>
            </a:extLst>
          </p:cNvPr>
          <p:cNvCxnSpPr>
            <a:cxnSpLocks/>
          </p:cNvCxnSpPr>
          <p:nvPr/>
        </p:nvCxnSpPr>
        <p:spPr>
          <a:xfrm flipH="1">
            <a:off x="6018872" y="1627466"/>
            <a:ext cx="31972" cy="41934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1B267A-76DD-940C-84F6-2F42FB27C484}"/>
              </a:ext>
            </a:extLst>
          </p:cNvPr>
          <p:cNvSpPr txBox="1"/>
          <p:nvPr/>
        </p:nvSpPr>
        <p:spPr>
          <a:xfrm>
            <a:off x="6357338" y="2419529"/>
            <a:ext cx="4265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Including adjustments to the workspace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8F4AD3-AD73-9C23-5BC9-6356321420F2}"/>
              </a:ext>
            </a:extLst>
          </p:cNvPr>
          <p:cNvSpPr txBox="1"/>
          <p:nvPr/>
        </p:nvSpPr>
        <p:spPr>
          <a:xfrm>
            <a:off x="6357338" y="3657627"/>
            <a:ext cx="4715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Time off, adjusted hours, interview options, extended time on tasks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500326-A6A6-A1A1-E562-D3DC80968659}"/>
              </a:ext>
            </a:extLst>
          </p:cNvPr>
          <p:cNvSpPr txBox="1"/>
          <p:nvPr/>
        </p:nvSpPr>
        <p:spPr>
          <a:xfrm>
            <a:off x="6373324" y="3042074"/>
            <a:ext cx="434715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8800FF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Flexibility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ED269-F28A-AC5D-1B8E-E8CA69F3E341}"/>
              </a:ext>
            </a:extLst>
          </p:cNvPr>
          <p:cNvSpPr txBox="1"/>
          <p:nvPr/>
        </p:nvSpPr>
        <p:spPr>
          <a:xfrm>
            <a:off x="6357338" y="1784779"/>
            <a:ext cx="55003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2222FF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Physical Accessibility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F822E-9C55-716C-7AAD-1E9EBDBC012D}"/>
              </a:ext>
            </a:extLst>
          </p:cNvPr>
          <p:cNvSpPr txBox="1"/>
          <p:nvPr/>
        </p:nvSpPr>
        <p:spPr>
          <a:xfrm>
            <a:off x="6357338" y="4413848"/>
            <a:ext cx="471554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A4008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Assistive Technology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37D72-BE8C-07B4-16A8-B3AF16E9DD72}"/>
              </a:ext>
            </a:extLst>
          </p:cNvPr>
          <p:cNvSpPr txBox="1"/>
          <p:nvPr/>
        </p:nvSpPr>
        <p:spPr>
          <a:xfrm>
            <a:off x="6357338" y="5029401"/>
            <a:ext cx="4683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Golos Text" panose="020B0503020202020204" pitchFamily="34" charset="0"/>
                <a:cs typeface="Golos Text" panose="020B0503020202020204" pitchFamily="34" charset="0"/>
              </a:rPr>
              <a:t>Screen readers, software, peripherals, captions</a:t>
            </a:r>
          </a:p>
        </p:txBody>
      </p:sp>
      <p:pic>
        <p:nvPicPr>
          <p:cNvPr id="5" name="Picture 4" descr="A person in a wheelchair using a computer&#10;&#10;AI-generated content may be incorrect.">
            <a:extLst>
              <a:ext uri="{FF2B5EF4-FFF2-40B4-BE49-F238E27FC236}">
                <a16:creationId xmlns:a16="http://schemas.microsoft.com/office/drawing/2014/main" id="{06778FE8-5EDD-5DC9-7E4E-EFFB4A6320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0" t="8326" r="23547"/>
          <a:stretch>
            <a:fillRect/>
          </a:stretch>
        </p:blipFill>
        <p:spPr>
          <a:xfrm>
            <a:off x="946202" y="1627465"/>
            <a:ext cx="4485153" cy="4303045"/>
          </a:xfrm>
          <a:prstGeom prst="roundRect">
            <a:avLst>
              <a:gd name="adj" fmla="val 4297"/>
            </a:avLst>
          </a:prstGeom>
        </p:spPr>
      </p:pic>
    </p:spTree>
    <p:extLst>
      <p:ext uri="{BB962C8B-B14F-4D97-AF65-F5344CB8AC3E}">
        <p14:creationId xmlns:p14="http://schemas.microsoft.com/office/powerpoint/2010/main" val="342840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7A3F8FD-D39E-6194-3F65-0D75AAC1864D}"/>
              </a:ext>
            </a:extLst>
          </p:cNvPr>
          <p:cNvSpPr/>
          <p:nvPr/>
        </p:nvSpPr>
        <p:spPr>
          <a:xfrm>
            <a:off x="814385" y="2600635"/>
            <a:ext cx="10563229" cy="3007823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1200">
              <a:solidFill>
                <a:schemeClr val="tx1"/>
              </a:solidFill>
              <a:latin typeface="Golos T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816B1-7E2B-1161-942A-8E20FA3C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122"/>
            <a:ext cx="10515600" cy="1325563"/>
          </a:xfrm>
        </p:spPr>
        <p:txBody>
          <a:bodyPr/>
          <a:lstStyle/>
          <a:p>
            <a:r>
              <a:rPr lang="en-US" sz="4000" dirty="0">
                <a:latin typeface="Golos Text" panose="020B0503020202020204" pitchFamily="34" charset="0"/>
                <a:cs typeface="Golos Text" panose="020B0503020202020204" pitchFamily="34" charset="0"/>
              </a:rPr>
              <a:t>Disability Inclusion in </a:t>
            </a:r>
            <a:r>
              <a:rPr lang="en-US" sz="4000" dirty="0"/>
              <a:t>the Hiring Process</a:t>
            </a:r>
            <a:endParaRPr lang="en-US" sz="40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893F3-6D5D-59D9-EDFF-358000CC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D0BB-A985-C844-B54B-360B0BB785BC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Google Shape;126;g31470504fcb_0_11">
            <a:extLst>
              <a:ext uri="{FF2B5EF4-FFF2-40B4-BE49-F238E27FC236}">
                <a16:creationId xmlns:a16="http://schemas.microsoft.com/office/drawing/2014/main" id="{668A4DE9-1628-B0AD-D90A-0C9B2FC10C70}"/>
              </a:ext>
            </a:extLst>
          </p:cNvPr>
          <p:cNvSpPr txBox="1">
            <a:spLocks/>
          </p:cNvSpPr>
          <p:nvPr/>
        </p:nvSpPr>
        <p:spPr>
          <a:xfrm>
            <a:off x="773942" y="2715827"/>
            <a:ext cx="6598976" cy="25022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Prioritize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recruitment process accessibility</a:t>
            </a: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Communicate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commitment to inclusion</a:t>
            </a: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Use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plain language </a:t>
            </a: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in communications</a:t>
            </a: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Source candidates from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inclusive job sites</a:t>
            </a: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Train teams to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recruit without 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C29CF-2EAB-DD23-8C27-9A30BC54AF2B}"/>
              </a:ext>
            </a:extLst>
          </p:cNvPr>
          <p:cNvSpPr txBox="1"/>
          <p:nvPr/>
        </p:nvSpPr>
        <p:spPr>
          <a:xfrm>
            <a:off x="5868819" y="3032459"/>
            <a:ext cx="6100174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89" indent="-342900"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Represent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inclusive clients &amp; diverse talent</a:t>
            </a:r>
            <a:endParaRPr lang="en-US" sz="1600" dirty="0">
              <a:solidFill>
                <a:schemeClr val="dk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Inquire about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accommodation needs</a:t>
            </a: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Adjust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hiring processes </a:t>
            </a: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as requested</a:t>
            </a: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Offer multiple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interviewing </a:t>
            </a: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options</a:t>
            </a:r>
          </a:p>
          <a:p>
            <a:pPr marL="571489" indent="-342900">
              <a:lnSpc>
                <a:spcPct val="100000"/>
              </a:lnSpc>
              <a:spcBef>
                <a:spcPts val="1600"/>
              </a:spcBef>
              <a:buClr>
                <a:srgbClr val="2222FF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Build </a:t>
            </a:r>
            <a:r>
              <a:rPr lang="en-US" sz="1600" b="1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accessible experiences </a:t>
            </a:r>
            <a:r>
              <a:rPr lang="en-US" sz="1600" dirty="0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with </a:t>
            </a:r>
            <a:r>
              <a:rPr lang="en-US" sz="1600" dirty="0" err="1">
                <a:solidFill>
                  <a:schemeClr val="dk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PwDs</a:t>
            </a:r>
            <a:endParaRPr lang="en-US" sz="1600" dirty="0">
              <a:solidFill>
                <a:schemeClr val="dk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25AEA3F5-7BF5-6495-C005-4CD0144A0F01}"/>
              </a:ext>
            </a:extLst>
          </p:cNvPr>
          <p:cNvSpPr/>
          <p:nvPr/>
        </p:nvSpPr>
        <p:spPr>
          <a:xfrm>
            <a:off x="2101695" y="1477930"/>
            <a:ext cx="1812503" cy="725001"/>
          </a:xfrm>
          <a:prstGeom prst="homePlate">
            <a:avLst/>
          </a:prstGeom>
          <a:solidFill>
            <a:srgbClr val="2222FF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/>
              <a:t>Recruit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70A9F9B-2951-F579-779B-E18DFF9CE018}"/>
              </a:ext>
            </a:extLst>
          </p:cNvPr>
          <p:cNvSpPr/>
          <p:nvPr/>
        </p:nvSpPr>
        <p:spPr>
          <a:xfrm>
            <a:off x="5038683" y="1477929"/>
            <a:ext cx="1812503" cy="725001"/>
          </a:xfrm>
          <a:prstGeom prst="chevron">
            <a:avLst/>
          </a:prstGeom>
          <a:solidFill>
            <a:srgbClr val="A40080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Chevron 4">
            <a:extLst>
              <a:ext uri="{FF2B5EF4-FFF2-40B4-BE49-F238E27FC236}">
                <a16:creationId xmlns:a16="http://schemas.microsoft.com/office/drawing/2014/main" id="{269E848F-75E1-96F2-6587-1620A99523A6}"/>
              </a:ext>
            </a:extLst>
          </p:cNvPr>
          <p:cNvSpPr txBox="1"/>
          <p:nvPr/>
        </p:nvSpPr>
        <p:spPr>
          <a:xfrm>
            <a:off x="5417853" y="1533229"/>
            <a:ext cx="1087502" cy="614398"/>
          </a:xfrm>
          <a:prstGeom prst="rect">
            <a:avLst/>
          </a:prstGeom>
          <a:solidFill>
            <a:srgbClr val="A4008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32004" rIns="16002" bIns="3200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Offer</a:t>
            </a:r>
            <a:endParaRPr lang="en-US" sz="1600" kern="12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64F02240-F939-7E7F-8FBA-2994B6C87BFF}"/>
              </a:ext>
            </a:extLst>
          </p:cNvPr>
          <p:cNvSpPr/>
          <p:nvPr/>
        </p:nvSpPr>
        <p:spPr>
          <a:xfrm>
            <a:off x="6507177" y="1477928"/>
            <a:ext cx="1812503" cy="725001"/>
          </a:xfrm>
          <a:prstGeom prst="chevron">
            <a:avLst/>
          </a:prstGeom>
          <a:solidFill>
            <a:srgbClr val="2222FF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Chevron 4">
            <a:extLst>
              <a:ext uri="{FF2B5EF4-FFF2-40B4-BE49-F238E27FC236}">
                <a16:creationId xmlns:a16="http://schemas.microsoft.com/office/drawing/2014/main" id="{5F02D13F-4CBA-55B3-4710-FA454173B037}"/>
              </a:ext>
            </a:extLst>
          </p:cNvPr>
          <p:cNvSpPr txBox="1"/>
          <p:nvPr/>
        </p:nvSpPr>
        <p:spPr>
          <a:xfrm>
            <a:off x="6933960" y="1574982"/>
            <a:ext cx="1087502" cy="5469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32004" rIns="16002" bIns="3200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Onboard</a:t>
            </a:r>
            <a:endParaRPr lang="en-US" sz="1600" kern="12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9652D5D6-B814-4CB5-AF89-63FD5CA679D8}"/>
              </a:ext>
            </a:extLst>
          </p:cNvPr>
          <p:cNvSpPr/>
          <p:nvPr/>
        </p:nvSpPr>
        <p:spPr>
          <a:xfrm>
            <a:off x="3570189" y="1477934"/>
            <a:ext cx="1812503" cy="725001"/>
          </a:xfrm>
          <a:prstGeom prst="chevron">
            <a:avLst/>
          </a:prstGeom>
          <a:solidFill>
            <a:srgbClr val="8800FF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Chevron 4">
            <a:extLst>
              <a:ext uri="{FF2B5EF4-FFF2-40B4-BE49-F238E27FC236}">
                <a16:creationId xmlns:a16="http://schemas.microsoft.com/office/drawing/2014/main" id="{D87590D4-FBD0-315B-8516-311AA8829A3F}"/>
              </a:ext>
            </a:extLst>
          </p:cNvPr>
          <p:cNvSpPr txBox="1"/>
          <p:nvPr/>
        </p:nvSpPr>
        <p:spPr>
          <a:xfrm>
            <a:off x="3960281" y="1558915"/>
            <a:ext cx="1087502" cy="563026"/>
          </a:xfrm>
          <a:prstGeom prst="rect">
            <a:avLst/>
          </a:prstGeom>
          <a:solidFill>
            <a:srgbClr val="8800FF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32004" rIns="16002" bIns="3200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Interview</a:t>
            </a:r>
            <a:endParaRPr lang="en-US" sz="1600" kern="12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75E93257-3130-D955-D0F0-F1F35F0917E1}"/>
              </a:ext>
            </a:extLst>
          </p:cNvPr>
          <p:cNvSpPr/>
          <p:nvPr/>
        </p:nvSpPr>
        <p:spPr>
          <a:xfrm>
            <a:off x="7973849" y="1479884"/>
            <a:ext cx="1812503" cy="723045"/>
          </a:xfrm>
          <a:prstGeom prst="chevron">
            <a:avLst/>
          </a:prstGeom>
          <a:solidFill>
            <a:srgbClr val="8800FF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Chevron 4">
            <a:extLst>
              <a:ext uri="{FF2B5EF4-FFF2-40B4-BE49-F238E27FC236}">
                <a16:creationId xmlns:a16="http://schemas.microsoft.com/office/drawing/2014/main" id="{D86B86CE-96B8-ED3F-E695-2F532B69710D}"/>
              </a:ext>
            </a:extLst>
          </p:cNvPr>
          <p:cNvSpPr txBox="1"/>
          <p:nvPr/>
        </p:nvSpPr>
        <p:spPr>
          <a:xfrm>
            <a:off x="8319680" y="1594100"/>
            <a:ext cx="1087502" cy="5270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32004" rIns="16002" bIns="3200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Thrive</a:t>
            </a:r>
            <a:endParaRPr lang="en-US" sz="1600" kern="12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79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ward-search-accessibility-engagement-models-Mayo-Clinic" id="{F5983806-DCBE-0B43-8A35-305C1AB98510}" vid="{5AB659E4-5A65-6E42-AEF9-6169B187B3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4632bd-d8ef-4a5a-abc9-60e05b240ce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4FC570D592A48ADDA9BFFA6AE0D98" ma:contentTypeVersion="12" ma:contentTypeDescription="Create a new document." ma:contentTypeScope="" ma:versionID="1af6741bc5fa781c0919225d6f03db62">
  <xsd:schema xmlns:xsd="http://www.w3.org/2001/XMLSchema" xmlns:xs="http://www.w3.org/2001/XMLSchema" xmlns:p="http://schemas.microsoft.com/office/2006/metadata/properties" xmlns:ns2="7f1cd044-cbad-4a1e-bd78-ffd308caa573" xmlns:ns3="f24632bd-d8ef-4a5a-abc9-60e05b240ce5" targetNamespace="http://schemas.microsoft.com/office/2006/metadata/properties" ma:root="true" ma:fieldsID="2219d8320817249e5350f192d1e229d8" ns2:_="" ns3:_="">
    <xsd:import namespace="7f1cd044-cbad-4a1e-bd78-ffd308caa573"/>
    <xsd:import namespace="f24632bd-d8ef-4a5a-abc9-60e05b240ce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1cd044-cbad-4a1e-bd78-ffd308caa57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632bd-d8ef-4a5a-abc9-60e05b240ce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1b0e46e-b9e9-4b40-8b3b-eb11a22fbb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46C154-8518-4854-B984-E099E1D0F642}">
  <ds:schemaRefs>
    <ds:schemaRef ds:uri="http://purl.org/dc/elements/1.1/"/>
    <ds:schemaRef ds:uri="http://www.w3.org/XML/1998/namespace"/>
    <ds:schemaRef ds:uri="f24632bd-d8ef-4a5a-abc9-60e05b240ce5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7f1cd044-cbad-4a1e-bd78-ffd308caa573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B2CBC2-6ED6-4AFE-B72B-C56840B02F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1cd044-cbad-4a1e-bd78-ffd308caa573"/>
    <ds:schemaRef ds:uri="f24632bd-d8ef-4a5a-abc9-60e05b240c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68AA2E-8527-4394-ACCA-813D3DB449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4615</TotalTime>
  <Words>457</Words>
  <Application>Microsoft Office PowerPoint</Application>
  <PresentationFormat>Widescreen</PresentationFormat>
  <Paragraphs>95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Hiring for Inclusion:  Building an Accessibility-Centric Workforce</vt:lpstr>
      <vt:lpstr>Introductions</vt:lpstr>
      <vt:lpstr>About Us</vt:lpstr>
      <vt:lpstr>Discussion Agenda</vt:lpstr>
      <vt:lpstr>Importance of Inclusion in the Workplace</vt:lpstr>
      <vt:lpstr>Laws and Regulations</vt:lpstr>
      <vt:lpstr>Common Barriers</vt:lpstr>
      <vt:lpstr>Accommodation Requests</vt:lpstr>
      <vt:lpstr>Disability Inclusion in the Hiring Process</vt:lpstr>
      <vt:lpstr>Best Practices</vt:lpstr>
      <vt:lpstr>Resources</vt:lpstr>
      <vt:lpstr>Q+A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Mayo Clinic Engagement Models</dc:title>
  <dc:creator>Zach Herskowitz</dc:creator>
  <cp:lastModifiedBy>Steven Dobrowski</cp:lastModifiedBy>
  <cp:revision>12</cp:revision>
  <dcterms:created xsi:type="dcterms:W3CDTF">2024-04-12T18:10:15Z</dcterms:created>
  <dcterms:modified xsi:type="dcterms:W3CDTF">2025-08-07T14:53:05Z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0x0101003304FC570D592A48ADDA9BFFA6AE0D98</vt:lpwstr>
  </property>
  <property fmtid="{D5CDD505-2E9C-101B-9397-08002B2CF9AE}" pid="3" name="MediaServiceImageTags">
    <vt:lpwstr/>
  </property>
</Properties>
</file>