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71" r:id="rId2"/>
    <p:sldId id="4430" r:id="rId3"/>
    <p:sldId id="267" r:id="rId4"/>
    <p:sldId id="269" r:id="rId5"/>
    <p:sldId id="4491" r:id="rId6"/>
    <p:sldId id="274" r:id="rId7"/>
    <p:sldId id="276" r:id="rId8"/>
    <p:sldId id="279" r:id="rId9"/>
    <p:sldId id="280" r:id="rId10"/>
    <p:sldId id="4492" r:id="rId11"/>
    <p:sldId id="282" r:id="rId12"/>
    <p:sldId id="283" r:id="rId13"/>
    <p:sldId id="284" r:id="rId14"/>
    <p:sldId id="260" r:id="rId15"/>
    <p:sldId id="285" r:id="rId16"/>
    <p:sldId id="286" r:id="rId17"/>
    <p:sldId id="287" r:id="rId18"/>
    <p:sldId id="289" r:id="rId19"/>
    <p:sldId id="288" r:id="rId20"/>
    <p:sldId id="262" r:id="rId21"/>
    <p:sldId id="291" r:id="rId22"/>
    <p:sldId id="263" r:id="rId23"/>
    <p:sldId id="292" r:id="rId24"/>
    <p:sldId id="293" r:id="rId25"/>
    <p:sldId id="265" r:id="rId26"/>
    <p:sldId id="294" r:id="rId27"/>
    <p:sldId id="295" r:id="rId28"/>
    <p:sldId id="296" r:id="rId29"/>
  </p:sldIdLst>
  <p:sldSz cx="12192000" cy="6858000"/>
  <p:notesSz cx="6858000" cy="9144000"/>
  <p:embeddedFontLst>
    <p:embeddedFont>
      <p:font typeface="Barlow" panose="00000500000000000000" pitchFamily="2" charset="0"/>
      <p:regular r:id="rId31"/>
      <p:bold r:id="rId32"/>
      <p:italic r:id="rId33"/>
      <p:boldItalic r:id="rId34"/>
    </p:embeddedFont>
    <p:embeddedFont>
      <p:font typeface="Impact" panose="020B0806030902050204" pitchFamily="34" charset="0"/>
      <p:regular r:id="rId35"/>
    </p:embeddedFont>
    <p:embeddedFont>
      <p:font typeface="Lato" panose="020F0502020204030203" pitchFamily="34" charset="0"/>
      <p:regular r:id="rId36"/>
      <p:bold r:id="rId37"/>
      <p:italic r:id="rId38"/>
      <p:boldItalic r:id="rId39"/>
    </p:embeddedFont>
    <p:embeddedFont>
      <p:font typeface="Lato Light" panose="020F0502020204030203" pitchFamily="34" charset="0"/>
      <p:regular r:id="rId40"/>
      <p:italic r:id="rId41"/>
    </p:embeddedFont>
    <p:embeddedFont>
      <p:font typeface="Montserrat" panose="00000500000000000000" pitchFamily="2" charset="0"/>
      <p:regular r:id="rId42"/>
      <p:bold r:id="rId43"/>
      <p:italic r:id="rId44"/>
      <p:boldItalic r:id="rId45"/>
    </p:embeddedFont>
    <p:embeddedFont>
      <p:font typeface="Montserrat Light" panose="00000400000000000000" pitchFamily="2" charset="0"/>
      <p:regular r:id="rId46"/>
      <p:italic r:id="rId47"/>
    </p:embeddedFont>
    <p:embeddedFont>
      <p:font typeface="Montserrat Medium" panose="00000600000000000000" pitchFamily="2" charset="0"/>
      <p:regular r:id="rId48"/>
      <p:italic r:id="rId49"/>
    </p:embeddedFont>
    <p:embeddedFont>
      <p:font typeface="Poppins" panose="00000500000000000000"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804E"/>
    <a:srgbClr val="153583"/>
    <a:srgbClr val="FFFFFF"/>
    <a:srgbClr val="235290"/>
    <a:srgbClr val="ACC8E5"/>
    <a:srgbClr val="112A46"/>
    <a:srgbClr val="6464E8"/>
    <a:srgbClr val="0B0B4E"/>
    <a:srgbClr val="080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714" autoAdjust="0"/>
  </p:normalViewPr>
  <p:slideViewPr>
    <p:cSldViewPr snapToGrid="0" showGuides="1">
      <p:cViewPr varScale="1">
        <p:scale>
          <a:sx n="102" d="100"/>
          <a:sy n="102" d="100"/>
        </p:scale>
        <p:origin x="4764" y="108"/>
      </p:cViewPr>
      <p:guideLst>
        <p:guide orient="horz" pos="2160"/>
        <p:guide pos="393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B8D5E-972B-4F30-8188-00E0C1DF54C2}"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84341-E743-49E2-AA82-65AF12DA09D8}" type="slidenum">
              <a:rPr lang="en-US" smtClean="0"/>
              <a:t>‹#›</a:t>
            </a:fld>
            <a:endParaRPr lang="en-US"/>
          </a:p>
        </p:txBody>
      </p:sp>
    </p:spTree>
    <p:extLst>
      <p:ext uri="{BB962C8B-B14F-4D97-AF65-F5344CB8AC3E}">
        <p14:creationId xmlns:p14="http://schemas.microsoft.com/office/powerpoint/2010/main" val="170455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thank you for joining! I’m excited to be talking with you about thinking beyond WCAG and compliance in digital accessibility</a:t>
            </a:r>
          </a:p>
        </p:txBody>
      </p:sp>
      <p:sp>
        <p:nvSpPr>
          <p:cNvPr id="4" name="Slide Number Placeholder 3"/>
          <p:cNvSpPr>
            <a:spLocks noGrp="1"/>
          </p:cNvSpPr>
          <p:nvPr>
            <p:ph type="sldNum" sz="quarter" idx="5"/>
          </p:nvPr>
        </p:nvSpPr>
        <p:spPr/>
        <p:txBody>
          <a:bodyPr/>
          <a:lstStyle/>
          <a:p>
            <a:fld id="{F5B84341-E743-49E2-AA82-65AF12DA09D8}" type="slidenum">
              <a:rPr lang="en-US" smtClean="0"/>
              <a:t>1</a:t>
            </a:fld>
            <a:endParaRPr lang="en-US"/>
          </a:p>
        </p:txBody>
      </p:sp>
    </p:spTree>
    <p:extLst>
      <p:ext uri="{BB962C8B-B14F-4D97-AF65-F5344CB8AC3E}">
        <p14:creationId xmlns:p14="http://schemas.microsoft.com/office/powerpoint/2010/main" val="248759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5EA8F-3BBA-43AF-27B6-4089474EF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3E0BD-4FFE-5A49-66A2-6CB12FFDD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12DB2-3305-7CD4-E533-7B0D0F424738}"/>
              </a:ext>
            </a:extLst>
          </p:cNvPr>
          <p:cNvSpPr>
            <a:spLocks noGrp="1"/>
          </p:cNvSpPr>
          <p:nvPr>
            <p:ph type="body" idx="1"/>
          </p:nvPr>
        </p:nvSpPr>
        <p:spPr/>
        <p:txBody>
          <a:bodyPr/>
          <a:lstStyle/>
          <a:p>
            <a:pPr marL="799986" lvl="1" defTabSz="914400">
              <a:lnSpc>
                <a:spcPct val="100000"/>
              </a:lnSpc>
            </a:pPr>
            <a:r>
              <a:rPr lang="en-US" sz="1200" b="1" dirty="0">
                <a:latin typeface="Montserrat Light" panose="00000400000000000000" pitchFamily="2" charset="0"/>
              </a:rPr>
              <a:t>In the many conversations I have had about accessibility over the years, we often fall short when talking about accessibility, accessible design, and developing with accessibility in mind. </a:t>
            </a:r>
          </a:p>
          <a:p>
            <a:pPr marL="799986" lvl="1" defTabSz="914400">
              <a:lnSpc>
                <a:spcPct val="100000"/>
              </a:lnSpc>
            </a:pPr>
            <a:endParaRPr lang="en-US" sz="1200" b="1" dirty="0">
              <a:latin typeface="Montserrat Light" panose="00000400000000000000" pitchFamily="2" charset="0"/>
            </a:endParaRPr>
          </a:p>
          <a:p>
            <a:pPr marL="799986" lvl="1" defTabSz="914400">
              <a:lnSpc>
                <a:spcPct val="100000"/>
              </a:lnSpc>
            </a:pPr>
            <a:r>
              <a:rPr lang="en-US" sz="1200" b="1" dirty="0">
                <a:latin typeface="Montserrat Light" panose="00000400000000000000" pitchFamily="2" charset="0"/>
              </a:rPr>
              <a:t>All too often, accessibility is a checkbox; did we hit the standards? Fly the mission accomplished banner! Or we only care so that we can meet a requirement on an RFP for sales, our product is “accessible”. </a:t>
            </a:r>
          </a:p>
          <a:p>
            <a:pPr marL="799986" lvl="1" defTabSz="914400">
              <a:lnSpc>
                <a:spcPct val="100000"/>
              </a:lnSpc>
            </a:pPr>
            <a:endParaRPr lang="en-US" sz="1200" b="1" dirty="0">
              <a:latin typeface="Montserrat Light" panose="00000400000000000000" pitchFamily="2" charset="0"/>
            </a:endParaRPr>
          </a:p>
          <a:p>
            <a:pPr marL="799986" lvl="1" defTabSz="914400">
              <a:lnSpc>
                <a:spcPct val="100000"/>
              </a:lnSpc>
            </a:pPr>
            <a:r>
              <a:rPr lang="en-US" sz="1200" b="1" dirty="0">
                <a:latin typeface="Montserrat Light" panose="00000400000000000000" pitchFamily="2" charset="0"/>
              </a:rPr>
              <a:t>Or I hear the common refrain, accessibility takes more time and more money (more on that later!)</a:t>
            </a:r>
          </a:p>
          <a:p>
            <a:pPr marL="799986" lvl="1" defTabSz="914400">
              <a:lnSpc>
                <a:spcPct val="100000"/>
              </a:lnSpc>
            </a:pPr>
            <a:endParaRPr lang="en-US" sz="1200" b="1" dirty="0">
              <a:latin typeface="Montserrat Light" panose="00000400000000000000" pitchFamily="2" charset="0"/>
            </a:endParaRPr>
          </a:p>
          <a:p>
            <a:pPr marL="799986" lvl="1" defTabSz="914400">
              <a:lnSpc>
                <a:spcPct val="100000"/>
              </a:lnSpc>
            </a:pPr>
            <a:r>
              <a:rPr lang="en-US" sz="1200" b="1" dirty="0">
                <a:latin typeface="Montserrat Light" panose="00000400000000000000" pitchFamily="2" charset="0"/>
              </a:rPr>
              <a:t>Or maybe we have well intentioned developers, and they are thinking about accessibility, so they make sure their images have alt tags, they check color contrast ratios, and even use some aria elements!</a:t>
            </a:r>
          </a:p>
          <a:p>
            <a:pPr marL="799986" lvl="1" defTabSz="914400">
              <a:lnSpc>
                <a:spcPct val="100000"/>
              </a:lnSpc>
            </a:pPr>
            <a:endParaRPr lang="en-US" sz="1200" b="1" dirty="0">
              <a:latin typeface="Montserrat Light" panose="00000400000000000000" pitchFamily="2" charset="0"/>
            </a:endParaRPr>
          </a:p>
          <a:p>
            <a:pPr marL="799986" lvl="1" defTabSz="914400">
              <a:lnSpc>
                <a:spcPct val="100000"/>
              </a:lnSpc>
            </a:pPr>
            <a:r>
              <a:rPr lang="en-US" sz="1200" b="1" dirty="0">
                <a:latin typeface="Montserrat Light" panose="00000400000000000000" pitchFamily="2" charset="0"/>
              </a:rPr>
              <a:t>Maybe an organization actually cares about the WCAG standards, but too often they focus on making their product or service perceivable and operable, but not on making sure it is understandable or robust.</a:t>
            </a:r>
          </a:p>
          <a:p>
            <a:pPr marL="799986" lvl="1" defTabSz="914400">
              <a:lnSpc>
                <a:spcPct val="100000"/>
              </a:lnSpc>
            </a:pPr>
            <a:endParaRPr lang="en-US" sz="1200" b="1" dirty="0">
              <a:latin typeface="Montserrat Light" panose="00000400000000000000" pitchFamily="2" charset="0"/>
            </a:endParaRPr>
          </a:p>
          <a:p>
            <a:pPr marL="799986" lvl="1" defTabSz="914400">
              <a:lnSpc>
                <a:spcPct val="100000"/>
              </a:lnSpc>
            </a:pPr>
            <a:r>
              <a:rPr lang="en-US" sz="1200" b="1" dirty="0">
                <a:latin typeface="Montserrat Light" panose="00000400000000000000" pitchFamily="2" charset="0"/>
              </a:rPr>
              <a:t>And certainly, users with different disabilities don’t always get the same attention. Someone with ADHD may have a harder time understanding long form content. Someone with dyslexia may have a harder time perceiving text based content</a:t>
            </a:r>
          </a:p>
          <a:p>
            <a:pPr marL="799986" lvl="1" defTabSz="914400">
              <a:lnSpc>
                <a:spcPct val="100000"/>
              </a:lnSpc>
            </a:pPr>
            <a:r>
              <a:rPr lang="en-US" sz="1200" b="1" dirty="0">
                <a:latin typeface="Montserrat Light" panose="00000400000000000000" pitchFamily="2" charset="0"/>
              </a:rPr>
              <a:t>The single best thing you can do is DO REAL WORLD TESTING WITH USERS WITH DISABILITIES</a:t>
            </a:r>
          </a:p>
          <a:p>
            <a:endParaRPr lang="en-US" dirty="0"/>
          </a:p>
        </p:txBody>
      </p:sp>
      <p:sp>
        <p:nvSpPr>
          <p:cNvPr id="4" name="Slide Number Placeholder 3">
            <a:extLst>
              <a:ext uri="{FF2B5EF4-FFF2-40B4-BE49-F238E27FC236}">
                <a16:creationId xmlns:a16="http://schemas.microsoft.com/office/drawing/2014/main" id="{61F003A4-A6AD-DA54-2C7D-C26F8F72B636}"/>
              </a:ext>
            </a:extLst>
          </p:cNvPr>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40459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WCAG isn’t our end goal. What do we do? Invest in novel ways to improve accessibility. Focus on the difficulties users with various disabilities may face (these can be unearthed during your real world testing!)</a:t>
            </a:r>
          </a:p>
          <a:p>
            <a:endParaRPr lang="en-US" dirty="0"/>
          </a:p>
          <a:p>
            <a:r>
              <a:rPr lang="en-US" dirty="0"/>
              <a:t>Think about how you can make your digital content more perceivable, operable, understandable AND more robust.</a:t>
            </a:r>
          </a:p>
        </p:txBody>
      </p:sp>
      <p:sp>
        <p:nvSpPr>
          <p:cNvPr id="4" name="Slide Number Placeholder 3"/>
          <p:cNvSpPr>
            <a:spLocks noGrp="1"/>
          </p:cNvSpPr>
          <p:nvPr>
            <p:ph type="sldNum" sz="quarter" idx="5"/>
          </p:nvPr>
        </p:nvSpPr>
        <p:spPr/>
        <p:txBody>
          <a:bodyPr/>
          <a:lstStyle/>
          <a:p>
            <a:fld id="{F5B84341-E743-49E2-AA82-65AF12DA09D8}" type="slidenum">
              <a:rPr lang="en-US" smtClean="0"/>
              <a:t>11</a:t>
            </a:fld>
            <a:endParaRPr lang="en-US"/>
          </a:p>
        </p:txBody>
      </p:sp>
    </p:spTree>
    <p:extLst>
      <p:ext uri="{BB962C8B-B14F-4D97-AF65-F5344CB8AC3E}">
        <p14:creationId xmlns:p14="http://schemas.microsoft.com/office/powerpoint/2010/main" val="176085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practical examples? I’d love to see in chat, how have you made your product or service more accessible? Or how have you seen another product or service be more accessible to its users?</a:t>
            </a:r>
          </a:p>
          <a:p>
            <a:endParaRPr lang="en-US" dirty="0"/>
          </a:p>
          <a:p>
            <a:r>
              <a:rPr lang="en-US" dirty="0"/>
              <a:t>Let’s take a look at some other examples.</a:t>
            </a:r>
          </a:p>
        </p:txBody>
      </p:sp>
      <p:sp>
        <p:nvSpPr>
          <p:cNvPr id="4" name="Slide Number Placeholder 3"/>
          <p:cNvSpPr>
            <a:spLocks noGrp="1"/>
          </p:cNvSpPr>
          <p:nvPr>
            <p:ph type="sldNum" sz="quarter" idx="5"/>
          </p:nvPr>
        </p:nvSpPr>
        <p:spPr/>
        <p:txBody>
          <a:bodyPr/>
          <a:lstStyle/>
          <a:p>
            <a:fld id="{F5B84341-E743-49E2-AA82-65AF12DA09D8}" type="slidenum">
              <a:rPr lang="en-US" smtClean="0"/>
              <a:t>12</a:t>
            </a:fld>
            <a:endParaRPr lang="en-US"/>
          </a:p>
        </p:txBody>
      </p:sp>
    </p:spTree>
    <p:extLst>
      <p:ext uri="{BB962C8B-B14F-4D97-AF65-F5344CB8AC3E}">
        <p14:creationId xmlns:p14="http://schemas.microsoft.com/office/powerpoint/2010/main" val="3495070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way I see of making a product more accessible is by introducing themes. Light and dark modes are becoming common, with high contrast somewhat less common. This allows users to select their preference, which improves accessibility and usability. </a:t>
            </a:r>
          </a:p>
          <a:p>
            <a:endParaRPr lang="en-US" dirty="0"/>
          </a:p>
          <a:p>
            <a:r>
              <a:rPr lang="en-US" dirty="0"/>
              <a:t>I will note, I keep hearing this myth that dark mode is inherently good for accessibility because it improves text readability. That is not always true, and why I recommend a true high contrast theme as well.</a:t>
            </a:r>
          </a:p>
        </p:txBody>
      </p:sp>
      <p:sp>
        <p:nvSpPr>
          <p:cNvPr id="4" name="Slide Number Placeholder 3"/>
          <p:cNvSpPr>
            <a:spLocks noGrp="1"/>
          </p:cNvSpPr>
          <p:nvPr>
            <p:ph type="sldNum" sz="quarter" idx="5"/>
          </p:nvPr>
        </p:nvSpPr>
        <p:spPr/>
        <p:txBody>
          <a:bodyPr/>
          <a:lstStyle/>
          <a:p>
            <a:fld id="{F5B84341-E743-49E2-AA82-65AF12DA09D8}" type="slidenum">
              <a:rPr lang="en-US" smtClean="0"/>
              <a:t>13</a:t>
            </a:fld>
            <a:endParaRPr lang="en-US"/>
          </a:p>
        </p:txBody>
      </p:sp>
    </p:spTree>
    <p:extLst>
      <p:ext uri="{BB962C8B-B14F-4D97-AF65-F5344CB8AC3E}">
        <p14:creationId xmlns:p14="http://schemas.microsoft.com/office/powerpoint/2010/main" val="304022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Dyslexia friendly font options;</a:t>
            </a:r>
          </a:p>
          <a:p>
            <a:endParaRPr lang="en-US" dirty="0"/>
          </a:p>
          <a:p>
            <a:r>
              <a:rPr lang="en-US" dirty="0"/>
              <a:t>There are fonts, like Dyslexie or </a:t>
            </a:r>
            <a:r>
              <a:rPr lang="en-US" dirty="0" err="1"/>
              <a:t>OpenDyslexic</a:t>
            </a:r>
            <a:r>
              <a:rPr lang="en-US" dirty="0"/>
              <a:t>, that are designed to be more readable for individuals with dyslexia. The research about the effectiveness of these fonts is mixed, and color can play an important factor as well. But again, offering users choice will improve accessibility for an individual.</a:t>
            </a:r>
          </a:p>
        </p:txBody>
      </p:sp>
      <p:sp>
        <p:nvSpPr>
          <p:cNvPr id="4" name="Slide Number Placeholder 3"/>
          <p:cNvSpPr>
            <a:spLocks noGrp="1"/>
          </p:cNvSpPr>
          <p:nvPr>
            <p:ph type="sldNum" sz="quarter" idx="5"/>
          </p:nvPr>
        </p:nvSpPr>
        <p:spPr/>
        <p:txBody>
          <a:bodyPr/>
          <a:lstStyle/>
          <a:p>
            <a:fld id="{F5B84341-E743-49E2-AA82-65AF12DA09D8}" type="slidenum">
              <a:rPr lang="en-US" smtClean="0"/>
              <a:t>14</a:t>
            </a:fld>
            <a:endParaRPr lang="en-US"/>
          </a:p>
        </p:txBody>
      </p:sp>
    </p:spTree>
    <p:extLst>
      <p:ext uri="{BB962C8B-B14F-4D97-AF65-F5344CB8AC3E}">
        <p14:creationId xmlns:p14="http://schemas.microsoft.com/office/powerpoint/2010/main" val="380708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ColorADD</a:t>
            </a:r>
            <a:r>
              <a:rPr lang="en-US" dirty="0"/>
              <a:t> language is a language of symbols identifying colors, to allow individuals with visual disabilities to identify and engage with items where color carries informational significance. Both in the digital and real world, products like the </a:t>
            </a:r>
            <a:r>
              <a:rPr lang="en-US" dirty="0" err="1"/>
              <a:t>Rubiks</a:t>
            </a:r>
            <a:r>
              <a:rPr lang="en-US" dirty="0"/>
              <a:t> cube and services like subway maps are adopting this language to offer an alternative means of conveying the information.</a:t>
            </a:r>
          </a:p>
        </p:txBody>
      </p:sp>
      <p:sp>
        <p:nvSpPr>
          <p:cNvPr id="4" name="Slide Number Placeholder 3"/>
          <p:cNvSpPr>
            <a:spLocks noGrp="1"/>
          </p:cNvSpPr>
          <p:nvPr>
            <p:ph type="sldNum" sz="quarter" idx="5"/>
          </p:nvPr>
        </p:nvSpPr>
        <p:spPr/>
        <p:txBody>
          <a:bodyPr/>
          <a:lstStyle/>
          <a:p>
            <a:fld id="{F5B84341-E743-49E2-AA82-65AF12DA09D8}" type="slidenum">
              <a:rPr lang="en-US" smtClean="0"/>
              <a:t>15</a:t>
            </a:fld>
            <a:endParaRPr lang="en-US"/>
          </a:p>
        </p:txBody>
      </p:sp>
    </p:spTree>
    <p:extLst>
      <p:ext uri="{BB962C8B-B14F-4D97-AF65-F5344CB8AC3E}">
        <p14:creationId xmlns:p14="http://schemas.microsoft.com/office/powerpoint/2010/main" val="340629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while ago, someone mentioned to me that QR codes improve accessibility. I had never thought of them in the context of accessibility, but when I did, I realized, yes, QR codes CAN improve accessibility. If a user has a hard time entering in a long web address, scanning a QR code can save time or even make a task possible</a:t>
            </a:r>
          </a:p>
          <a:p>
            <a:endParaRPr lang="en-US" dirty="0"/>
          </a:p>
          <a:p>
            <a:r>
              <a:rPr lang="en-US" dirty="0"/>
              <a:t>But QR codes can also present challenges for users with visual or motor disabilities. Offering QR codes as AN option, not the only way provides a more flexible and accessible solution.</a:t>
            </a:r>
          </a:p>
        </p:txBody>
      </p:sp>
      <p:sp>
        <p:nvSpPr>
          <p:cNvPr id="4" name="Slide Number Placeholder 3"/>
          <p:cNvSpPr>
            <a:spLocks noGrp="1"/>
          </p:cNvSpPr>
          <p:nvPr>
            <p:ph type="sldNum" sz="quarter" idx="5"/>
          </p:nvPr>
        </p:nvSpPr>
        <p:spPr/>
        <p:txBody>
          <a:bodyPr/>
          <a:lstStyle/>
          <a:p>
            <a:fld id="{F5B84341-E743-49E2-AA82-65AF12DA09D8}" type="slidenum">
              <a:rPr lang="en-US" smtClean="0"/>
              <a:t>16</a:t>
            </a:fld>
            <a:endParaRPr lang="en-US"/>
          </a:p>
        </p:txBody>
      </p:sp>
    </p:spTree>
    <p:extLst>
      <p:ext uri="{BB962C8B-B14F-4D97-AF65-F5344CB8AC3E}">
        <p14:creationId xmlns:p14="http://schemas.microsoft.com/office/powerpoint/2010/main" val="379288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often hear translation brought up in the context of accessibility, but offering content in a users’ preferred or native language DOES improve usability and accessibility.</a:t>
            </a:r>
          </a:p>
        </p:txBody>
      </p:sp>
      <p:sp>
        <p:nvSpPr>
          <p:cNvPr id="4" name="Slide Number Placeholder 3"/>
          <p:cNvSpPr>
            <a:spLocks noGrp="1"/>
          </p:cNvSpPr>
          <p:nvPr>
            <p:ph type="sldNum" sz="quarter" idx="5"/>
          </p:nvPr>
        </p:nvSpPr>
        <p:spPr/>
        <p:txBody>
          <a:bodyPr/>
          <a:lstStyle/>
          <a:p>
            <a:fld id="{F5B84341-E743-49E2-AA82-65AF12DA09D8}" type="slidenum">
              <a:rPr lang="en-US" smtClean="0"/>
              <a:t>17</a:t>
            </a:fld>
            <a:endParaRPr lang="en-US"/>
          </a:p>
        </p:txBody>
      </p:sp>
    </p:spTree>
    <p:extLst>
      <p:ext uri="{BB962C8B-B14F-4D97-AF65-F5344CB8AC3E}">
        <p14:creationId xmlns:p14="http://schemas.microsoft.com/office/powerpoint/2010/main" val="3737709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should all rush out and implement all the ideas presented today, and everything else we can come up with, right? Well, let’s talk about performative accessibility. *read quote*</a:t>
            </a:r>
          </a:p>
        </p:txBody>
      </p:sp>
      <p:sp>
        <p:nvSpPr>
          <p:cNvPr id="4" name="Slide Number Placeholder 3"/>
          <p:cNvSpPr>
            <a:spLocks noGrp="1"/>
          </p:cNvSpPr>
          <p:nvPr>
            <p:ph type="sldNum" sz="quarter" idx="5"/>
          </p:nvPr>
        </p:nvSpPr>
        <p:spPr/>
        <p:txBody>
          <a:bodyPr/>
          <a:lstStyle/>
          <a:p>
            <a:fld id="{F5B84341-E743-49E2-AA82-65AF12DA09D8}" type="slidenum">
              <a:rPr lang="en-US" smtClean="0"/>
              <a:t>18</a:t>
            </a:fld>
            <a:endParaRPr lang="en-US"/>
          </a:p>
        </p:txBody>
      </p:sp>
    </p:spTree>
    <p:extLst>
      <p:ext uri="{BB962C8B-B14F-4D97-AF65-F5344CB8AC3E}">
        <p14:creationId xmlns:p14="http://schemas.microsoft.com/office/powerpoint/2010/main" val="2679596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performative accessibility? It boils down to doing something for how it looks. Did you add a feature to improve accessibility because it helps users, or because it make you look good, and you can pat yourself on the back on LinkedIn? This gets back to making sure your foundation is secure first, and THEN building from there.</a:t>
            </a:r>
          </a:p>
          <a:p>
            <a:endParaRPr lang="en-US" dirty="0"/>
          </a:p>
          <a:p>
            <a:r>
              <a:rPr lang="en-US" dirty="0"/>
              <a:t>I will be the first to admit that it can be a tightrope walk. There is a reason I mentioned the downsides of the previous practical examples. But ultimately, for both the user AND the organization, it’s better when things are more accessible.</a:t>
            </a:r>
          </a:p>
        </p:txBody>
      </p:sp>
      <p:sp>
        <p:nvSpPr>
          <p:cNvPr id="4" name="Slide Number Placeholder 3"/>
          <p:cNvSpPr>
            <a:spLocks noGrp="1"/>
          </p:cNvSpPr>
          <p:nvPr>
            <p:ph type="sldNum" sz="quarter" idx="5"/>
          </p:nvPr>
        </p:nvSpPr>
        <p:spPr/>
        <p:txBody>
          <a:bodyPr/>
          <a:lstStyle/>
          <a:p>
            <a:fld id="{F5B84341-E743-49E2-AA82-65AF12DA09D8}" type="slidenum">
              <a:rPr lang="en-US" smtClean="0"/>
              <a:t>19</a:t>
            </a:fld>
            <a:endParaRPr lang="en-US"/>
          </a:p>
        </p:txBody>
      </p:sp>
    </p:spTree>
    <p:extLst>
      <p:ext uri="{BB962C8B-B14F-4D97-AF65-F5344CB8AC3E}">
        <p14:creationId xmlns:p14="http://schemas.microsoft.com/office/powerpoint/2010/main" val="369831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Chris Scholtens, and I am a Director of Product Management at Enghouse Video; my background is in UX design and research, and I have always had a passion for accessibility.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256213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doing it right look like?</a:t>
            </a:r>
          </a:p>
          <a:p>
            <a:endParaRPr lang="en-US" dirty="0"/>
          </a:p>
          <a:p>
            <a:r>
              <a:rPr lang="en-US" dirty="0"/>
              <a:t>LISTEN TO YOUR USERS, TEST WITH REAL USERS WITH DISABILITIES. There is no substitute.</a:t>
            </a:r>
          </a:p>
          <a:p>
            <a:endParaRPr lang="en-US" dirty="0"/>
          </a:p>
          <a:p>
            <a:r>
              <a:rPr lang="en-US" dirty="0"/>
              <a:t>Make sure your foundation is secure. When you can make it happen (which can be hard to find time, budget, resources, get buy in from leadership, etc.) have your product audited for accessibility compliance by an independent third party. That gives legitimacy to your foundational claims, and lets you know you are ready to invest in novel solutions.</a:t>
            </a:r>
          </a:p>
        </p:txBody>
      </p:sp>
      <p:sp>
        <p:nvSpPr>
          <p:cNvPr id="4" name="Slide Number Placeholder 3"/>
          <p:cNvSpPr>
            <a:spLocks noGrp="1"/>
          </p:cNvSpPr>
          <p:nvPr>
            <p:ph type="sldNum" sz="quarter" idx="5"/>
          </p:nvPr>
        </p:nvSpPr>
        <p:spPr/>
        <p:txBody>
          <a:bodyPr/>
          <a:lstStyle/>
          <a:p>
            <a:fld id="{F5B84341-E743-49E2-AA82-65AF12DA09D8}" type="slidenum">
              <a:rPr lang="en-US" smtClean="0"/>
              <a:t>20</a:t>
            </a:fld>
            <a:endParaRPr lang="en-US"/>
          </a:p>
        </p:txBody>
      </p:sp>
    </p:spTree>
    <p:extLst>
      <p:ext uri="{BB962C8B-B14F-4D97-AF65-F5344CB8AC3E}">
        <p14:creationId xmlns:p14="http://schemas.microsoft.com/office/powerpoint/2010/main" val="2973042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 hope you are bought in to going beyond WCAG. If you are at a WordPress meetup on accessibility, you probably didn’t need much convincing, this is better for users. But what about the broader picture? What does this mean for your organization? As the </a:t>
            </a:r>
            <a:r>
              <a:rPr lang="en-US" dirty="0" err="1"/>
              <a:t>Daleye</a:t>
            </a:r>
            <a:r>
              <a:rPr lang="en-US" dirty="0"/>
              <a:t> Llama said, *read quote*</a:t>
            </a:r>
          </a:p>
        </p:txBody>
      </p:sp>
      <p:sp>
        <p:nvSpPr>
          <p:cNvPr id="4" name="Slide Number Placeholder 3"/>
          <p:cNvSpPr>
            <a:spLocks noGrp="1"/>
          </p:cNvSpPr>
          <p:nvPr>
            <p:ph type="sldNum" sz="quarter" idx="5"/>
          </p:nvPr>
        </p:nvSpPr>
        <p:spPr/>
        <p:txBody>
          <a:bodyPr/>
          <a:lstStyle/>
          <a:p>
            <a:fld id="{F5B84341-E743-49E2-AA82-65AF12DA09D8}" type="slidenum">
              <a:rPr lang="en-US" smtClean="0"/>
              <a:t>21</a:t>
            </a:fld>
            <a:endParaRPr lang="en-US"/>
          </a:p>
        </p:txBody>
      </p:sp>
    </p:spTree>
    <p:extLst>
      <p:ext uri="{BB962C8B-B14F-4D97-AF65-F5344CB8AC3E}">
        <p14:creationId xmlns:p14="http://schemas.microsoft.com/office/powerpoint/2010/main" val="395899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knows, building and developing accessible products only costs more money and time, right?</a:t>
            </a:r>
          </a:p>
        </p:txBody>
      </p:sp>
      <p:sp>
        <p:nvSpPr>
          <p:cNvPr id="4" name="Slide Number Placeholder 3"/>
          <p:cNvSpPr>
            <a:spLocks noGrp="1"/>
          </p:cNvSpPr>
          <p:nvPr>
            <p:ph type="sldNum" sz="quarter" idx="5"/>
          </p:nvPr>
        </p:nvSpPr>
        <p:spPr/>
        <p:txBody>
          <a:bodyPr/>
          <a:lstStyle/>
          <a:p>
            <a:fld id="{F5B84341-E743-49E2-AA82-65AF12DA09D8}" type="slidenum">
              <a:rPr lang="en-US" smtClean="0"/>
              <a:t>22</a:t>
            </a:fld>
            <a:endParaRPr lang="en-US"/>
          </a:p>
        </p:txBody>
      </p:sp>
    </p:spTree>
    <p:extLst>
      <p:ext uri="{BB962C8B-B14F-4D97-AF65-F5344CB8AC3E}">
        <p14:creationId xmlns:p14="http://schemas.microsoft.com/office/powerpoint/2010/main" val="1672376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earliest days of fighting for accessibility, I often got buy in solely to avoid negative consequences (we don’t want to get sued or maybe we just need it to win a customer deal). When I tried to request time, budget, staff, or other resources to improve accessibility beyond that, it was an uphill battle.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reality, building and developing accessible products and services has a positive benefit to organizations. It drives innovation, increases market reach, can foster brand loyalty, and can create a culture of empathy. These are the arguments that can help make your case when requesting resources to do more. (But if you can only get buy in to improve accessibility to avoid a negative consequence, take it! It is better than not being given anything to improve accessibility)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example, of accessibility driving innovation, look at closed captions. They started as a capability for TV viewers with auditory disabilities to watch TV, but have been widely adopted. Even our meetup today is being live captioned. I can’t remember the last time I watched a TV show without the captions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take a look at late night TV. Many of the products you see in infomercials came to life as an accessible alternative. Think about the Snuggie. A blanket with sleeves? It was designed for wheelchair users. But they have become popular with the market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Accessibility design and development is not a time and money sink. It truly improves the products AND the organizations who make them. </a:t>
            </a:r>
          </a:p>
          <a:p>
            <a:endParaRPr lang="en-US" dirty="0"/>
          </a:p>
        </p:txBody>
      </p:sp>
      <p:sp>
        <p:nvSpPr>
          <p:cNvPr id="4" name="Slide Number Placeholder 3"/>
          <p:cNvSpPr>
            <a:spLocks noGrp="1"/>
          </p:cNvSpPr>
          <p:nvPr>
            <p:ph type="sldNum" sz="quarter" idx="5"/>
          </p:nvPr>
        </p:nvSpPr>
        <p:spPr/>
        <p:txBody>
          <a:bodyPr/>
          <a:lstStyle/>
          <a:p>
            <a:fld id="{F5B84341-E743-49E2-AA82-65AF12DA09D8}" type="slidenum">
              <a:rPr lang="en-US" smtClean="0"/>
              <a:t>23</a:t>
            </a:fld>
            <a:endParaRPr lang="en-US"/>
          </a:p>
        </p:txBody>
      </p:sp>
    </p:spTree>
    <p:extLst>
      <p:ext uri="{BB962C8B-B14F-4D97-AF65-F5344CB8AC3E}">
        <p14:creationId xmlns:p14="http://schemas.microsoft.com/office/powerpoint/2010/main" val="1696427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all are bought in, and we have convinced our leadership to buy in to improving accessibility beyond just meeting the standards. So where do we begin? The great Muhammad Ali said *read quote*</a:t>
            </a:r>
          </a:p>
        </p:txBody>
      </p:sp>
      <p:sp>
        <p:nvSpPr>
          <p:cNvPr id="4" name="Slide Number Placeholder 3"/>
          <p:cNvSpPr>
            <a:spLocks noGrp="1"/>
          </p:cNvSpPr>
          <p:nvPr>
            <p:ph type="sldNum" sz="quarter" idx="5"/>
          </p:nvPr>
        </p:nvSpPr>
        <p:spPr/>
        <p:txBody>
          <a:bodyPr/>
          <a:lstStyle/>
          <a:p>
            <a:fld id="{F5B84341-E743-49E2-AA82-65AF12DA09D8}" type="slidenum">
              <a:rPr lang="en-US" smtClean="0"/>
              <a:t>24</a:t>
            </a:fld>
            <a:endParaRPr lang="en-US"/>
          </a:p>
        </p:txBody>
      </p:sp>
    </p:spTree>
    <p:extLst>
      <p:ext uri="{BB962C8B-B14F-4D97-AF65-F5344CB8AC3E}">
        <p14:creationId xmlns:p14="http://schemas.microsoft.com/office/powerpoint/2010/main" val="256663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old joke says, how do you eat an elephant? One bite at a time. You just have to start. The same is true for accessibility. Hopefully I can help you avoid some common mistakes along the way!</a:t>
            </a:r>
          </a:p>
          <a:p>
            <a:endParaRPr lang="en-US" dirty="0"/>
          </a:p>
          <a:p>
            <a:r>
              <a:rPr lang="en-US" dirty="0"/>
              <a:t>No product is ever perfectly accessible, so make small improvements over time. Don’t wait for your product to be perfect.</a:t>
            </a:r>
          </a:p>
          <a:p>
            <a:endParaRPr lang="en-US" dirty="0"/>
          </a:p>
          <a:p>
            <a:r>
              <a:rPr lang="en-US" dirty="0"/>
              <a:t>There is no magic solution, because accessibility is a program of improvement, not a project with a finish line.</a:t>
            </a:r>
          </a:p>
          <a:p>
            <a:endParaRPr lang="en-US" dirty="0"/>
          </a:p>
          <a:p>
            <a:r>
              <a:rPr lang="en-US" dirty="0"/>
              <a:t>And last, but certainly not least, you can’t do all this on your own. Whether you have a team, co-workers, or even a cohort like the people on meetup, someone can help you. Going alone will lead to burnout.</a:t>
            </a:r>
          </a:p>
        </p:txBody>
      </p:sp>
      <p:sp>
        <p:nvSpPr>
          <p:cNvPr id="4" name="Slide Number Placeholder 3"/>
          <p:cNvSpPr>
            <a:spLocks noGrp="1"/>
          </p:cNvSpPr>
          <p:nvPr>
            <p:ph type="sldNum" sz="quarter" idx="5"/>
          </p:nvPr>
        </p:nvSpPr>
        <p:spPr/>
        <p:txBody>
          <a:bodyPr/>
          <a:lstStyle/>
          <a:p>
            <a:fld id="{F5B84341-E743-49E2-AA82-65AF12DA09D8}" type="slidenum">
              <a:rPr lang="en-US" smtClean="0"/>
              <a:t>25</a:t>
            </a:fld>
            <a:endParaRPr lang="en-US"/>
          </a:p>
        </p:txBody>
      </p:sp>
    </p:spTree>
    <p:extLst>
      <p:ext uri="{BB962C8B-B14F-4D97-AF65-F5344CB8AC3E}">
        <p14:creationId xmlns:p14="http://schemas.microsoft.com/office/powerpoint/2010/main" val="1704463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others. Can you take advantage of a plugin or a library (for WordPress or outside it) that will help improve your accessibility? I will add the caveat, not all plugins are created equal, so do your research.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your foundation is rock solid.  Use automated testing to identify potential issues. Get an audit done. </a:t>
            </a:r>
          </a:p>
          <a:p>
            <a:endParaRPr lang="en-US" dirty="0"/>
          </a:p>
          <a:p>
            <a:r>
              <a:rPr lang="en-US" dirty="0">
                <a:effectLst/>
              </a:rPr>
              <a:t>Existing digital footprints can be made up of hundreds, even thousands, of websites, and potentially millions of web pages. </a:t>
            </a:r>
            <a:r>
              <a:rPr lang="en-US" b="0" i="0" dirty="0">
                <a:solidFill>
                  <a:srgbClr val="EFA076"/>
                </a:solidFill>
                <a:effectLst/>
                <a:latin typeface="Lato" panose="020F0502020204030203" pitchFamily="34" charset="0"/>
              </a:rPr>
              <a:t>This is why audits use a representative sample. It’s impossible to test every single page. It’s just not necessary. It’s also why it’s important to build websites on a stable foundation. Make your templates and design systems accessible. They make creating and auditing content much easier.</a:t>
            </a:r>
            <a:endParaRPr lang="en-US" dirty="0"/>
          </a:p>
          <a:p>
            <a:endParaRPr lang="en-US" dirty="0"/>
          </a:p>
          <a:p>
            <a:r>
              <a:rPr lang="en-US" dirty="0"/>
              <a:t>Listen to your users. They know when they find something frustrating or unusable.</a:t>
            </a:r>
          </a:p>
          <a:p>
            <a:endParaRPr lang="en-US" dirty="0"/>
          </a:p>
          <a:p>
            <a:r>
              <a:rPr lang="en-US" dirty="0"/>
              <a:t>Test with real users with disabilities. I may sound like a broken record, but this is the most important thing you can do. As a side note, what is a good aphorism that modernizes broken record? I am just now thinking about this.</a:t>
            </a:r>
          </a:p>
          <a:p>
            <a:endParaRPr lang="en-US" dirty="0"/>
          </a:p>
          <a:p>
            <a:r>
              <a:rPr lang="en-US" dirty="0"/>
              <a:t>If and when you do come up with novel solutions, verify and test with your users. Then, come and tell me, so I can learn too!</a:t>
            </a:r>
          </a:p>
        </p:txBody>
      </p:sp>
      <p:sp>
        <p:nvSpPr>
          <p:cNvPr id="4" name="Slide Number Placeholder 3"/>
          <p:cNvSpPr>
            <a:spLocks noGrp="1"/>
          </p:cNvSpPr>
          <p:nvPr>
            <p:ph type="sldNum" sz="quarter" idx="5"/>
          </p:nvPr>
        </p:nvSpPr>
        <p:spPr/>
        <p:txBody>
          <a:bodyPr/>
          <a:lstStyle/>
          <a:p>
            <a:fld id="{F5B84341-E743-49E2-AA82-65AF12DA09D8}" type="slidenum">
              <a:rPr lang="en-US" smtClean="0"/>
              <a:t>26</a:t>
            </a:fld>
            <a:endParaRPr lang="en-US"/>
          </a:p>
        </p:txBody>
      </p:sp>
    </p:spTree>
    <p:extLst>
      <p:ext uri="{BB962C8B-B14F-4D97-AF65-F5344CB8AC3E}">
        <p14:creationId xmlns:p14="http://schemas.microsoft.com/office/powerpoint/2010/main" val="2529654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leave you with this thought. Accessibility is a journey. We have to embrace the spirit of continual improvement, challenging ourselves to do more to serve our users’ needs. We have to start with empathy and grow through innovation, so that we can shape products that genuinely enhance the lives of those we serve.</a:t>
            </a:r>
          </a:p>
        </p:txBody>
      </p:sp>
      <p:sp>
        <p:nvSpPr>
          <p:cNvPr id="4" name="Slide Number Placeholder 3"/>
          <p:cNvSpPr>
            <a:spLocks noGrp="1"/>
          </p:cNvSpPr>
          <p:nvPr>
            <p:ph type="sldNum" sz="quarter" idx="5"/>
          </p:nvPr>
        </p:nvSpPr>
        <p:spPr/>
        <p:txBody>
          <a:bodyPr/>
          <a:lstStyle/>
          <a:p>
            <a:fld id="{F5B84341-E743-49E2-AA82-65AF12DA09D8}" type="slidenum">
              <a:rPr lang="en-US" smtClean="0"/>
              <a:t>27</a:t>
            </a:fld>
            <a:endParaRPr lang="en-US"/>
          </a:p>
        </p:txBody>
      </p:sp>
    </p:spTree>
    <p:extLst>
      <p:ext uri="{BB962C8B-B14F-4D97-AF65-F5344CB8AC3E}">
        <p14:creationId xmlns:p14="http://schemas.microsoft.com/office/powerpoint/2010/main" val="2178276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 am happy to open up for questions.</a:t>
            </a:r>
          </a:p>
        </p:txBody>
      </p:sp>
      <p:sp>
        <p:nvSpPr>
          <p:cNvPr id="4" name="Slide Number Placeholder 3"/>
          <p:cNvSpPr>
            <a:spLocks noGrp="1"/>
          </p:cNvSpPr>
          <p:nvPr>
            <p:ph type="sldNum" sz="quarter" idx="5"/>
          </p:nvPr>
        </p:nvSpPr>
        <p:spPr/>
        <p:txBody>
          <a:bodyPr/>
          <a:lstStyle/>
          <a:p>
            <a:fld id="{F5B84341-E743-49E2-AA82-65AF12DA09D8}" type="slidenum">
              <a:rPr lang="en-US" smtClean="0"/>
              <a:t>28</a:t>
            </a:fld>
            <a:endParaRPr lang="en-US"/>
          </a:p>
        </p:txBody>
      </p:sp>
    </p:spTree>
    <p:extLst>
      <p:ext uri="{BB962C8B-B14F-4D97-AF65-F5344CB8AC3E}">
        <p14:creationId xmlns:p14="http://schemas.microsoft.com/office/powerpoint/2010/main" val="114554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Why are we here today? Over 96% of the world’s top one million web pages are not accessible, meaning we have a lot of work to do to help users access the products, services, and content they need to navigate their lives. Today we will start by looking at the foundations; we can’t go beyond standards and compliance without understanding and meeting them first. Then we will look beyond compliance, at some practical examples of going beyond the WCAG criteria. We will also talk about performative accessibility and what that means. Next we will talk about accessibility’s broader impact on organizations and companies, and finally, we will talk about how to begin.</a:t>
            </a:r>
          </a:p>
        </p:txBody>
      </p:sp>
      <p:sp>
        <p:nvSpPr>
          <p:cNvPr id="4" name="Slide Number Placeholder 3"/>
          <p:cNvSpPr>
            <a:spLocks noGrp="1"/>
          </p:cNvSpPr>
          <p:nvPr>
            <p:ph type="sldNum" sz="quarter" idx="5"/>
          </p:nvPr>
        </p:nvSpPr>
        <p:spPr/>
        <p:txBody>
          <a:bodyPr/>
          <a:lstStyle/>
          <a:p>
            <a:fld id="{F5B84341-E743-49E2-AA82-65AF12DA09D8}" type="slidenum">
              <a:rPr lang="en-US" smtClean="0"/>
              <a:t>3</a:t>
            </a:fld>
            <a:endParaRPr lang="en-US"/>
          </a:p>
        </p:txBody>
      </p:sp>
    </p:spTree>
    <p:extLst>
      <p:ext uri="{BB962C8B-B14F-4D97-AF65-F5344CB8AC3E}">
        <p14:creationId xmlns:p14="http://schemas.microsoft.com/office/powerpoint/2010/main" val="421178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foundations of making accessible products and services? Why do we do it, and why do we care? *read quote*</a:t>
            </a:r>
          </a:p>
        </p:txBody>
      </p:sp>
      <p:sp>
        <p:nvSpPr>
          <p:cNvPr id="4" name="Slide Number Placeholder 3"/>
          <p:cNvSpPr>
            <a:spLocks noGrp="1"/>
          </p:cNvSpPr>
          <p:nvPr>
            <p:ph type="sldNum" sz="quarter" idx="5"/>
          </p:nvPr>
        </p:nvSpPr>
        <p:spPr/>
        <p:txBody>
          <a:bodyPr/>
          <a:lstStyle/>
          <a:p>
            <a:fld id="{F5B84341-E743-49E2-AA82-65AF12DA09D8}" type="slidenum">
              <a:rPr lang="en-US" smtClean="0"/>
              <a:t>4</a:t>
            </a:fld>
            <a:endParaRPr lang="en-US"/>
          </a:p>
        </p:txBody>
      </p:sp>
    </p:spTree>
    <p:extLst>
      <p:ext uri="{BB962C8B-B14F-4D97-AF65-F5344CB8AC3E}">
        <p14:creationId xmlns:p14="http://schemas.microsoft.com/office/powerpoint/2010/main" val="304929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9E2C4-5B37-223D-F374-93AA68988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E0A32-A522-37AF-C6B9-EDB919AE9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57275-4BC2-575D-F69D-89A1244C7AEE}"/>
              </a:ext>
            </a:extLst>
          </p:cNvPr>
          <p:cNvSpPr>
            <a:spLocks noGrp="1"/>
          </p:cNvSpPr>
          <p:nvPr>
            <p:ph type="body" idx="1"/>
          </p:nvPr>
        </p:nvSpPr>
        <p:spPr/>
        <p:txBody>
          <a:bodyPr/>
          <a:lstStyle/>
          <a:p>
            <a:r>
              <a:rPr lang="en-US" dirty="0"/>
              <a:t>Disability impacts all of us; The World Health Organization estimates that 1.3 billion people experience significant disability, or about 1 in 6 people. The categories of disabilities on screen right now, like cognitive, mobility, auditor, visual, speech, and psychological disabilities are not an exhaustive list.</a:t>
            </a:r>
          </a:p>
        </p:txBody>
      </p:sp>
      <p:sp>
        <p:nvSpPr>
          <p:cNvPr id="4" name="Slide Number Placeholder 3">
            <a:extLst>
              <a:ext uri="{FF2B5EF4-FFF2-40B4-BE49-F238E27FC236}">
                <a16:creationId xmlns:a16="http://schemas.microsoft.com/office/drawing/2014/main" id="{78CA9B3C-1DBE-2593-3CEF-ED44FA3D340B}"/>
              </a:ext>
            </a:extLst>
          </p:cNvPr>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44112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disability impacts all of us, many countries and regions around the world have created legal standards for making various products and services accessible to all users. But all of these legal requirements point back to a version of the WCAG standards, meaning we can focus our efforts there. As a side note, I will be saying WCAG today. I know there are differing ways people pronounce the acronym W C A G.</a:t>
            </a:r>
          </a:p>
        </p:txBody>
      </p:sp>
      <p:sp>
        <p:nvSpPr>
          <p:cNvPr id="4" name="Slide Number Placeholder 3"/>
          <p:cNvSpPr>
            <a:spLocks noGrp="1"/>
          </p:cNvSpPr>
          <p:nvPr>
            <p:ph type="sldNum" sz="quarter" idx="5"/>
          </p:nvPr>
        </p:nvSpPr>
        <p:spPr/>
        <p:txBody>
          <a:bodyPr/>
          <a:lstStyle/>
          <a:p>
            <a:fld id="{F5B84341-E743-49E2-AA82-65AF12DA09D8}" type="slidenum">
              <a:rPr lang="en-US" smtClean="0"/>
              <a:t>6</a:t>
            </a:fld>
            <a:endParaRPr lang="en-US"/>
          </a:p>
        </p:txBody>
      </p:sp>
    </p:spTree>
    <p:extLst>
      <p:ext uri="{BB962C8B-B14F-4D97-AF65-F5344CB8AC3E}">
        <p14:creationId xmlns:p14="http://schemas.microsoft.com/office/powerpoint/2010/main" val="247211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WCAG? For many of you, this may be a review of information you already know. The WWW consortium created a single shared standard for individuals, organizations, and governments, with testable success criteria divided into 13 guidelines, and four organizing principles: perceivable, operable, understandable, and robust. The standards have also been updated over time, allowing the standards to ensure that digital content is accessible to all users.</a:t>
            </a:r>
          </a:p>
        </p:txBody>
      </p:sp>
      <p:sp>
        <p:nvSpPr>
          <p:cNvPr id="4" name="Slide Number Placeholder 3"/>
          <p:cNvSpPr>
            <a:spLocks noGrp="1"/>
          </p:cNvSpPr>
          <p:nvPr>
            <p:ph type="sldNum" sz="quarter" idx="5"/>
          </p:nvPr>
        </p:nvSpPr>
        <p:spPr/>
        <p:txBody>
          <a:bodyPr/>
          <a:lstStyle/>
          <a:p>
            <a:fld id="{F5B84341-E743-49E2-AA82-65AF12DA09D8}" type="slidenum">
              <a:rPr lang="en-US" smtClean="0"/>
              <a:t>7</a:t>
            </a:fld>
            <a:endParaRPr lang="en-US"/>
          </a:p>
        </p:txBody>
      </p:sp>
    </p:spTree>
    <p:extLst>
      <p:ext uri="{BB962C8B-B14F-4D97-AF65-F5344CB8AC3E}">
        <p14:creationId xmlns:p14="http://schemas.microsoft.com/office/powerpoint/2010/main" val="207337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isn’t WCAG our end goal? The guidelines are an important baseline, but just meeting them doesn’t ensure the most accessible experience for your users. In fact, being solely focused on compliance can limit how much you can help users access your product or service!</a:t>
            </a:r>
          </a:p>
        </p:txBody>
      </p:sp>
      <p:sp>
        <p:nvSpPr>
          <p:cNvPr id="4" name="Slide Number Placeholder 3"/>
          <p:cNvSpPr>
            <a:spLocks noGrp="1"/>
          </p:cNvSpPr>
          <p:nvPr>
            <p:ph type="sldNum" sz="quarter" idx="5"/>
          </p:nvPr>
        </p:nvSpPr>
        <p:spPr/>
        <p:txBody>
          <a:bodyPr/>
          <a:lstStyle/>
          <a:p>
            <a:fld id="{F5B84341-E743-49E2-AA82-65AF12DA09D8}" type="slidenum">
              <a:rPr lang="en-US" smtClean="0"/>
              <a:t>8</a:t>
            </a:fld>
            <a:endParaRPr lang="en-US"/>
          </a:p>
        </p:txBody>
      </p:sp>
    </p:spTree>
    <p:extLst>
      <p:ext uri="{BB962C8B-B14F-4D97-AF65-F5344CB8AC3E}">
        <p14:creationId xmlns:p14="http://schemas.microsoft.com/office/powerpoint/2010/main" val="112480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look beyond compliance? As Ron Kaufman says *read quote*</a:t>
            </a:r>
          </a:p>
        </p:txBody>
      </p:sp>
      <p:sp>
        <p:nvSpPr>
          <p:cNvPr id="4" name="Slide Number Placeholder 3"/>
          <p:cNvSpPr>
            <a:spLocks noGrp="1"/>
          </p:cNvSpPr>
          <p:nvPr>
            <p:ph type="sldNum" sz="quarter" idx="5"/>
          </p:nvPr>
        </p:nvSpPr>
        <p:spPr/>
        <p:txBody>
          <a:bodyPr/>
          <a:lstStyle/>
          <a:p>
            <a:fld id="{F5B84341-E743-49E2-AA82-65AF12DA09D8}" type="slidenum">
              <a:rPr lang="en-US" smtClean="0"/>
              <a:t>9</a:t>
            </a:fld>
            <a:endParaRPr lang="en-US"/>
          </a:p>
        </p:txBody>
      </p:sp>
    </p:spTree>
    <p:extLst>
      <p:ext uri="{BB962C8B-B14F-4D97-AF65-F5344CB8AC3E}">
        <p14:creationId xmlns:p14="http://schemas.microsoft.com/office/powerpoint/2010/main" val="6338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81252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A1D87F-641F-C001-1296-9406F82437C2}"/>
              </a:ext>
            </a:extLst>
          </p:cNvPr>
          <p:cNvSpPr>
            <a:spLocks noGrp="1"/>
          </p:cNvSpPr>
          <p:nvPr>
            <p:ph type="pic" sz="quarter" idx="10"/>
          </p:nvPr>
        </p:nvSpPr>
        <p:spPr>
          <a:xfrm>
            <a:off x="0" y="0"/>
            <a:ext cx="3854089" cy="4465320"/>
          </a:xfrm>
          <a:custGeom>
            <a:avLst/>
            <a:gdLst>
              <a:gd name="connsiteX0" fmla="*/ 0 w 3854089"/>
              <a:gd name="connsiteY0" fmla="*/ 0 h 4465320"/>
              <a:gd name="connsiteX1" fmla="*/ 2485863 w 3854089"/>
              <a:gd name="connsiteY1" fmla="*/ 0 h 4465320"/>
              <a:gd name="connsiteX2" fmla="*/ 3854089 w 3854089"/>
              <a:gd name="connsiteY2" fmla="*/ 4465320 h 4465320"/>
              <a:gd name="connsiteX3" fmla="*/ 0 w 3854089"/>
              <a:gd name="connsiteY3" fmla="*/ 4465320 h 4465320"/>
            </a:gdLst>
            <a:ahLst/>
            <a:cxnLst>
              <a:cxn ang="0">
                <a:pos x="connsiteX0" y="connsiteY0"/>
              </a:cxn>
              <a:cxn ang="0">
                <a:pos x="connsiteX1" y="connsiteY1"/>
              </a:cxn>
              <a:cxn ang="0">
                <a:pos x="connsiteX2" y="connsiteY2"/>
              </a:cxn>
              <a:cxn ang="0">
                <a:pos x="connsiteX3" y="connsiteY3"/>
              </a:cxn>
            </a:cxnLst>
            <a:rect l="l" t="t" r="r" b="b"/>
            <a:pathLst>
              <a:path w="3854089" h="4465320">
                <a:moveTo>
                  <a:pt x="0" y="0"/>
                </a:moveTo>
                <a:lnTo>
                  <a:pt x="2485863" y="0"/>
                </a:lnTo>
                <a:lnTo>
                  <a:pt x="3854089" y="4465320"/>
                </a:lnTo>
                <a:lnTo>
                  <a:pt x="0" y="4465320"/>
                </a:lnTo>
                <a:close/>
              </a:path>
            </a:pathLst>
          </a:custGeom>
        </p:spPr>
        <p:txBody>
          <a:bodyPr wrap="square">
            <a:noAutofit/>
          </a:bodyPr>
          <a:lstStyle/>
          <a:p>
            <a:endParaRPr lang="es-ES"/>
          </a:p>
        </p:txBody>
      </p:sp>
      <p:sp>
        <p:nvSpPr>
          <p:cNvPr id="10" name="Picture Placeholder 9">
            <a:extLst>
              <a:ext uri="{FF2B5EF4-FFF2-40B4-BE49-F238E27FC236}">
                <a16:creationId xmlns:a16="http://schemas.microsoft.com/office/drawing/2014/main" id="{FD4E4BF0-6534-8B95-55A6-8FBA5588C9F8}"/>
              </a:ext>
            </a:extLst>
          </p:cNvPr>
          <p:cNvSpPr>
            <a:spLocks noGrp="1"/>
          </p:cNvSpPr>
          <p:nvPr>
            <p:ph type="pic" sz="quarter" idx="11"/>
          </p:nvPr>
        </p:nvSpPr>
        <p:spPr>
          <a:xfrm>
            <a:off x="2675435" y="0"/>
            <a:ext cx="6841129" cy="4465320"/>
          </a:xfrm>
          <a:custGeom>
            <a:avLst/>
            <a:gdLst>
              <a:gd name="connsiteX0" fmla="*/ 0 w 6841129"/>
              <a:gd name="connsiteY0" fmla="*/ 0 h 4465320"/>
              <a:gd name="connsiteX1" fmla="*/ 6841129 w 6841129"/>
              <a:gd name="connsiteY1" fmla="*/ 0 h 4465320"/>
              <a:gd name="connsiteX2" fmla="*/ 5472903 w 6841129"/>
              <a:gd name="connsiteY2" fmla="*/ 4465320 h 4465320"/>
              <a:gd name="connsiteX3" fmla="*/ 1368226 w 6841129"/>
              <a:gd name="connsiteY3" fmla="*/ 4465320 h 4465320"/>
            </a:gdLst>
            <a:ahLst/>
            <a:cxnLst>
              <a:cxn ang="0">
                <a:pos x="connsiteX0" y="connsiteY0"/>
              </a:cxn>
              <a:cxn ang="0">
                <a:pos x="connsiteX1" y="connsiteY1"/>
              </a:cxn>
              <a:cxn ang="0">
                <a:pos x="connsiteX2" y="connsiteY2"/>
              </a:cxn>
              <a:cxn ang="0">
                <a:pos x="connsiteX3" y="connsiteY3"/>
              </a:cxn>
            </a:cxnLst>
            <a:rect l="l" t="t" r="r" b="b"/>
            <a:pathLst>
              <a:path w="6841129" h="4465320">
                <a:moveTo>
                  <a:pt x="0" y="0"/>
                </a:moveTo>
                <a:lnTo>
                  <a:pt x="6841129" y="0"/>
                </a:lnTo>
                <a:lnTo>
                  <a:pt x="5472903" y="4465320"/>
                </a:lnTo>
                <a:lnTo>
                  <a:pt x="1368226" y="4465320"/>
                </a:lnTo>
                <a:close/>
              </a:path>
            </a:pathLst>
          </a:custGeom>
        </p:spPr>
        <p:txBody>
          <a:bodyPr wrap="square">
            <a:noAutofit/>
          </a:bodyPr>
          <a:lstStyle/>
          <a:p>
            <a:endParaRPr lang="es-ES"/>
          </a:p>
        </p:txBody>
      </p:sp>
      <p:sp>
        <p:nvSpPr>
          <p:cNvPr id="13" name="Picture Placeholder 12">
            <a:extLst>
              <a:ext uri="{FF2B5EF4-FFF2-40B4-BE49-F238E27FC236}">
                <a16:creationId xmlns:a16="http://schemas.microsoft.com/office/drawing/2014/main" id="{42B3333C-7C73-6D36-9B99-F71B5FB1F4E2}"/>
              </a:ext>
            </a:extLst>
          </p:cNvPr>
          <p:cNvSpPr>
            <a:spLocks noGrp="1"/>
          </p:cNvSpPr>
          <p:nvPr>
            <p:ph type="pic" sz="quarter" idx="12"/>
          </p:nvPr>
        </p:nvSpPr>
        <p:spPr>
          <a:xfrm>
            <a:off x="8337911" y="0"/>
            <a:ext cx="3854089" cy="4465320"/>
          </a:xfrm>
          <a:custGeom>
            <a:avLst/>
            <a:gdLst>
              <a:gd name="connsiteX0" fmla="*/ 1368226 w 3854089"/>
              <a:gd name="connsiteY0" fmla="*/ 0 h 4465320"/>
              <a:gd name="connsiteX1" fmla="*/ 3854089 w 3854089"/>
              <a:gd name="connsiteY1" fmla="*/ 0 h 4465320"/>
              <a:gd name="connsiteX2" fmla="*/ 3854089 w 3854089"/>
              <a:gd name="connsiteY2" fmla="*/ 4465320 h 4465320"/>
              <a:gd name="connsiteX3" fmla="*/ 0 w 3854089"/>
              <a:gd name="connsiteY3" fmla="*/ 4465320 h 4465320"/>
            </a:gdLst>
            <a:ahLst/>
            <a:cxnLst>
              <a:cxn ang="0">
                <a:pos x="connsiteX0" y="connsiteY0"/>
              </a:cxn>
              <a:cxn ang="0">
                <a:pos x="connsiteX1" y="connsiteY1"/>
              </a:cxn>
              <a:cxn ang="0">
                <a:pos x="connsiteX2" y="connsiteY2"/>
              </a:cxn>
              <a:cxn ang="0">
                <a:pos x="connsiteX3" y="connsiteY3"/>
              </a:cxn>
            </a:cxnLst>
            <a:rect l="l" t="t" r="r" b="b"/>
            <a:pathLst>
              <a:path w="3854089" h="4465320">
                <a:moveTo>
                  <a:pt x="1368226" y="0"/>
                </a:moveTo>
                <a:lnTo>
                  <a:pt x="3854089" y="0"/>
                </a:lnTo>
                <a:lnTo>
                  <a:pt x="3854089" y="4465320"/>
                </a:lnTo>
                <a:lnTo>
                  <a:pt x="0" y="4465320"/>
                </a:lnTo>
                <a:close/>
              </a:path>
            </a:pathLst>
          </a:custGeom>
        </p:spPr>
        <p:txBody>
          <a:bodyPr wrap="square">
            <a:noAutofit/>
          </a:bodyPr>
          <a:lstStyle/>
          <a:p>
            <a:endParaRPr lang="es-ES"/>
          </a:p>
        </p:txBody>
      </p:sp>
    </p:spTree>
    <p:extLst>
      <p:ext uri="{BB962C8B-B14F-4D97-AF65-F5344CB8AC3E}">
        <p14:creationId xmlns:p14="http://schemas.microsoft.com/office/powerpoint/2010/main" val="181482762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D780F63-0B41-F971-5608-A594E68B431D}"/>
              </a:ext>
            </a:extLst>
          </p:cNvPr>
          <p:cNvSpPr>
            <a:spLocks noGrp="1"/>
          </p:cNvSpPr>
          <p:nvPr>
            <p:ph type="pic" sz="quarter" idx="10"/>
          </p:nvPr>
        </p:nvSpPr>
        <p:spPr>
          <a:xfrm>
            <a:off x="420859" y="2110742"/>
            <a:ext cx="2819400" cy="2632668"/>
          </a:xfrm>
          <a:custGeom>
            <a:avLst/>
            <a:gdLst>
              <a:gd name="connsiteX0" fmla="*/ 49810 w 2819400"/>
              <a:gd name="connsiteY0" fmla="*/ 0 h 2632668"/>
              <a:gd name="connsiteX1" fmla="*/ 2769590 w 2819400"/>
              <a:gd name="connsiteY1" fmla="*/ 0 h 2632668"/>
              <a:gd name="connsiteX2" fmla="*/ 2819400 w 2819400"/>
              <a:gd name="connsiteY2" fmla="*/ 49810 h 2632668"/>
              <a:gd name="connsiteX3" fmla="*/ 2819400 w 2819400"/>
              <a:gd name="connsiteY3" fmla="*/ 2582858 h 2632668"/>
              <a:gd name="connsiteX4" fmla="*/ 2769590 w 2819400"/>
              <a:gd name="connsiteY4" fmla="*/ 2632668 h 2632668"/>
              <a:gd name="connsiteX5" fmla="*/ 49810 w 2819400"/>
              <a:gd name="connsiteY5" fmla="*/ 2632668 h 2632668"/>
              <a:gd name="connsiteX6" fmla="*/ 0 w 2819400"/>
              <a:gd name="connsiteY6" fmla="*/ 2582858 h 2632668"/>
              <a:gd name="connsiteX7" fmla="*/ 0 w 2819400"/>
              <a:gd name="connsiteY7" fmla="*/ 49810 h 2632668"/>
              <a:gd name="connsiteX8" fmla="*/ 49810 w 2819400"/>
              <a:gd name="connsiteY8" fmla="*/ 0 h 26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400" h="2632668">
                <a:moveTo>
                  <a:pt x="49810" y="0"/>
                </a:moveTo>
                <a:lnTo>
                  <a:pt x="2769590" y="0"/>
                </a:lnTo>
                <a:cubicBezTo>
                  <a:pt x="2797099" y="0"/>
                  <a:pt x="2819400" y="22301"/>
                  <a:pt x="2819400" y="49810"/>
                </a:cubicBezTo>
                <a:lnTo>
                  <a:pt x="2819400" y="2582858"/>
                </a:lnTo>
                <a:cubicBezTo>
                  <a:pt x="2819400" y="2610367"/>
                  <a:pt x="2797099" y="2632668"/>
                  <a:pt x="2769590" y="2632668"/>
                </a:cubicBezTo>
                <a:lnTo>
                  <a:pt x="49810" y="2632668"/>
                </a:lnTo>
                <a:cubicBezTo>
                  <a:pt x="22301" y="2632668"/>
                  <a:pt x="0" y="2610367"/>
                  <a:pt x="0" y="2582858"/>
                </a:cubicBezTo>
                <a:lnTo>
                  <a:pt x="0" y="49810"/>
                </a:lnTo>
                <a:cubicBezTo>
                  <a:pt x="0" y="22301"/>
                  <a:pt x="22301" y="0"/>
                  <a:pt x="49810" y="0"/>
                </a:cubicBezTo>
                <a:close/>
              </a:path>
            </a:pathLst>
          </a:custGeom>
        </p:spPr>
        <p:txBody>
          <a:bodyPr wrap="square">
            <a:noAutofit/>
          </a:bodyPr>
          <a:lstStyle/>
          <a:p>
            <a:endParaRPr lang="es-ES"/>
          </a:p>
        </p:txBody>
      </p:sp>
      <p:sp>
        <p:nvSpPr>
          <p:cNvPr id="11" name="Picture Placeholder 10">
            <a:extLst>
              <a:ext uri="{FF2B5EF4-FFF2-40B4-BE49-F238E27FC236}">
                <a16:creationId xmlns:a16="http://schemas.microsoft.com/office/drawing/2014/main" id="{92E86A69-2B22-9C58-D601-45D29F1F370E}"/>
              </a:ext>
            </a:extLst>
          </p:cNvPr>
          <p:cNvSpPr>
            <a:spLocks noGrp="1"/>
          </p:cNvSpPr>
          <p:nvPr>
            <p:ph type="pic" sz="quarter" idx="11"/>
          </p:nvPr>
        </p:nvSpPr>
        <p:spPr>
          <a:xfrm>
            <a:off x="8951742" y="1953734"/>
            <a:ext cx="2819400" cy="2632668"/>
          </a:xfrm>
          <a:custGeom>
            <a:avLst/>
            <a:gdLst>
              <a:gd name="connsiteX0" fmla="*/ 49810 w 2819400"/>
              <a:gd name="connsiteY0" fmla="*/ 0 h 2632668"/>
              <a:gd name="connsiteX1" fmla="*/ 2769590 w 2819400"/>
              <a:gd name="connsiteY1" fmla="*/ 0 h 2632668"/>
              <a:gd name="connsiteX2" fmla="*/ 2819400 w 2819400"/>
              <a:gd name="connsiteY2" fmla="*/ 49810 h 2632668"/>
              <a:gd name="connsiteX3" fmla="*/ 2819400 w 2819400"/>
              <a:gd name="connsiteY3" fmla="*/ 2582858 h 2632668"/>
              <a:gd name="connsiteX4" fmla="*/ 2769590 w 2819400"/>
              <a:gd name="connsiteY4" fmla="*/ 2632668 h 2632668"/>
              <a:gd name="connsiteX5" fmla="*/ 49810 w 2819400"/>
              <a:gd name="connsiteY5" fmla="*/ 2632668 h 2632668"/>
              <a:gd name="connsiteX6" fmla="*/ 0 w 2819400"/>
              <a:gd name="connsiteY6" fmla="*/ 2582858 h 2632668"/>
              <a:gd name="connsiteX7" fmla="*/ 0 w 2819400"/>
              <a:gd name="connsiteY7" fmla="*/ 49810 h 2632668"/>
              <a:gd name="connsiteX8" fmla="*/ 49810 w 2819400"/>
              <a:gd name="connsiteY8" fmla="*/ 0 h 26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400" h="2632668">
                <a:moveTo>
                  <a:pt x="49810" y="0"/>
                </a:moveTo>
                <a:lnTo>
                  <a:pt x="2769590" y="0"/>
                </a:lnTo>
                <a:cubicBezTo>
                  <a:pt x="2797099" y="0"/>
                  <a:pt x="2819400" y="22301"/>
                  <a:pt x="2819400" y="49810"/>
                </a:cubicBezTo>
                <a:lnTo>
                  <a:pt x="2819400" y="2582858"/>
                </a:lnTo>
                <a:cubicBezTo>
                  <a:pt x="2819400" y="2610367"/>
                  <a:pt x="2797099" y="2632668"/>
                  <a:pt x="2769590" y="2632668"/>
                </a:cubicBezTo>
                <a:lnTo>
                  <a:pt x="49810" y="2632668"/>
                </a:lnTo>
                <a:cubicBezTo>
                  <a:pt x="22301" y="2632668"/>
                  <a:pt x="0" y="2610367"/>
                  <a:pt x="0" y="2582858"/>
                </a:cubicBezTo>
                <a:lnTo>
                  <a:pt x="0" y="49810"/>
                </a:lnTo>
                <a:cubicBezTo>
                  <a:pt x="0" y="22301"/>
                  <a:pt x="22301" y="0"/>
                  <a:pt x="49810" y="0"/>
                </a:cubicBezTo>
                <a:close/>
              </a:path>
            </a:pathLst>
          </a:custGeom>
        </p:spPr>
        <p:txBody>
          <a:bodyPr wrap="square">
            <a:noAutofit/>
          </a:bodyPr>
          <a:lstStyle/>
          <a:p>
            <a:endParaRPr lang="es-ES"/>
          </a:p>
        </p:txBody>
      </p:sp>
      <p:sp>
        <p:nvSpPr>
          <p:cNvPr id="14" name="Picture Placeholder 13">
            <a:extLst>
              <a:ext uri="{FF2B5EF4-FFF2-40B4-BE49-F238E27FC236}">
                <a16:creationId xmlns:a16="http://schemas.microsoft.com/office/drawing/2014/main" id="{97E764C5-EBFE-FE5B-A77C-9F9475475D0D}"/>
              </a:ext>
            </a:extLst>
          </p:cNvPr>
          <p:cNvSpPr>
            <a:spLocks noGrp="1"/>
          </p:cNvSpPr>
          <p:nvPr>
            <p:ph type="pic" sz="quarter" idx="12"/>
          </p:nvPr>
        </p:nvSpPr>
        <p:spPr>
          <a:xfrm>
            <a:off x="3384421" y="1921549"/>
            <a:ext cx="5426676" cy="2821861"/>
          </a:xfrm>
          <a:custGeom>
            <a:avLst/>
            <a:gdLst>
              <a:gd name="connsiteX0" fmla="*/ 57227 w 5426676"/>
              <a:gd name="connsiteY0" fmla="*/ 0 h 2821861"/>
              <a:gd name="connsiteX1" fmla="*/ 5369449 w 5426676"/>
              <a:gd name="connsiteY1" fmla="*/ 0 h 2821861"/>
              <a:gd name="connsiteX2" fmla="*/ 5426676 w 5426676"/>
              <a:gd name="connsiteY2" fmla="*/ 57227 h 2821861"/>
              <a:gd name="connsiteX3" fmla="*/ 5426676 w 5426676"/>
              <a:gd name="connsiteY3" fmla="*/ 2764634 h 2821861"/>
              <a:gd name="connsiteX4" fmla="*/ 5369449 w 5426676"/>
              <a:gd name="connsiteY4" fmla="*/ 2821861 h 2821861"/>
              <a:gd name="connsiteX5" fmla="*/ 57227 w 5426676"/>
              <a:gd name="connsiteY5" fmla="*/ 2821861 h 2821861"/>
              <a:gd name="connsiteX6" fmla="*/ 0 w 5426676"/>
              <a:gd name="connsiteY6" fmla="*/ 2764634 h 2821861"/>
              <a:gd name="connsiteX7" fmla="*/ 0 w 5426676"/>
              <a:gd name="connsiteY7" fmla="*/ 57227 h 2821861"/>
              <a:gd name="connsiteX8" fmla="*/ 57227 w 5426676"/>
              <a:gd name="connsiteY8" fmla="*/ 0 h 28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76" h="2821861">
                <a:moveTo>
                  <a:pt x="57227" y="0"/>
                </a:moveTo>
                <a:lnTo>
                  <a:pt x="5369449" y="0"/>
                </a:lnTo>
                <a:cubicBezTo>
                  <a:pt x="5401055" y="0"/>
                  <a:pt x="5426676" y="25621"/>
                  <a:pt x="5426676" y="57227"/>
                </a:cubicBezTo>
                <a:lnTo>
                  <a:pt x="5426676" y="2764634"/>
                </a:lnTo>
                <a:cubicBezTo>
                  <a:pt x="5426676" y="2796240"/>
                  <a:pt x="5401055" y="2821861"/>
                  <a:pt x="5369449" y="2821861"/>
                </a:cubicBezTo>
                <a:lnTo>
                  <a:pt x="57227" y="2821861"/>
                </a:lnTo>
                <a:cubicBezTo>
                  <a:pt x="25621" y="2821861"/>
                  <a:pt x="0" y="2796240"/>
                  <a:pt x="0" y="2764634"/>
                </a:cubicBezTo>
                <a:lnTo>
                  <a:pt x="0" y="57227"/>
                </a:lnTo>
                <a:cubicBezTo>
                  <a:pt x="0" y="25621"/>
                  <a:pt x="25621" y="0"/>
                  <a:pt x="57227" y="0"/>
                </a:cubicBezTo>
                <a:close/>
              </a:path>
            </a:pathLst>
          </a:custGeom>
        </p:spPr>
        <p:txBody>
          <a:bodyPr wrap="square">
            <a:noAutofit/>
          </a:bodyPr>
          <a:lstStyle/>
          <a:p>
            <a:endParaRPr lang="es-ES"/>
          </a:p>
        </p:txBody>
      </p:sp>
    </p:spTree>
    <p:extLst>
      <p:ext uri="{BB962C8B-B14F-4D97-AF65-F5344CB8AC3E}">
        <p14:creationId xmlns:p14="http://schemas.microsoft.com/office/powerpoint/2010/main" val="254369181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E46B58-605D-ACFD-10AA-D0220C9E1AD6}"/>
              </a:ext>
            </a:extLst>
          </p:cNvPr>
          <p:cNvSpPr>
            <a:spLocks noGrp="1"/>
          </p:cNvSpPr>
          <p:nvPr>
            <p:ph type="pic" sz="quarter" idx="10"/>
          </p:nvPr>
        </p:nvSpPr>
        <p:spPr>
          <a:xfrm>
            <a:off x="595569" y="575009"/>
            <a:ext cx="3403966" cy="4838043"/>
          </a:xfrm>
          <a:custGeom>
            <a:avLst/>
            <a:gdLst>
              <a:gd name="connsiteX0" fmla="*/ 61408 w 3403966"/>
              <a:gd name="connsiteY0" fmla="*/ 0 h 4838043"/>
              <a:gd name="connsiteX1" fmla="*/ 3342558 w 3403966"/>
              <a:gd name="connsiteY1" fmla="*/ 0 h 4838043"/>
              <a:gd name="connsiteX2" fmla="*/ 3403966 w 3403966"/>
              <a:gd name="connsiteY2" fmla="*/ 61408 h 4838043"/>
              <a:gd name="connsiteX3" fmla="*/ 3403966 w 3403966"/>
              <a:gd name="connsiteY3" fmla="*/ 4776636 h 4838043"/>
              <a:gd name="connsiteX4" fmla="*/ 3342558 w 3403966"/>
              <a:gd name="connsiteY4" fmla="*/ 4838043 h 4838043"/>
              <a:gd name="connsiteX5" fmla="*/ 61408 w 3403966"/>
              <a:gd name="connsiteY5" fmla="*/ 4838043 h 4838043"/>
              <a:gd name="connsiteX6" fmla="*/ 0 w 3403966"/>
              <a:gd name="connsiteY6" fmla="*/ 4776636 h 4838043"/>
              <a:gd name="connsiteX7" fmla="*/ 0 w 3403966"/>
              <a:gd name="connsiteY7" fmla="*/ 61408 h 4838043"/>
              <a:gd name="connsiteX8" fmla="*/ 61408 w 3403966"/>
              <a:gd name="connsiteY8" fmla="*/ 0 h 483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966" h="4838043">
                <a:moveTo>
                  <a:pt x="61408" y="0"/>
                </a:moveTo>
                <a:lnTo>
                  <a:pt x="3342558" y="0"/>
                </a:lnTo>
                <a:cubicBezTo>
                  <a:pt x="3376473" y="0"/>
                  <a:pt x="3403966" y="27493"/>
                  <a:pt x="3403966" y="61408"/>
                </a:cubicBezTo>
                <a:lnTo>
                  <a:pt x="3403966" y="4776636"/>
                </a:lnTo>
                <a:cubicBezTo>
                  <a:pt x="3403966" y="4810550"/>
                  <a:pt x="3376473" y="4838043"/>
                  <a:pt x="3342558" y="4838043"/>
                </a:cubicBezTo>
                <a:lnTo>
                  <a:pt x="61408" y="4838043"/>
                </a:lnTo>
                <a:cubicBezTo>
                  <a:pt x="27493" y="4838043"/>
                  <a:pt x="0" y="4810550"/>
                  <a:pt x="0" y="4776636"/>
                </a:cubicBezTo>
                <a:lnTo>
                  <a:pt x="0" y="61408"/>
                </a:lnTo>
                <a:cubicBezTo>
                  <a:pt x="0" y="27493"/>
                  <a:pt x="27493" y="0"/>
                  <a:pt x="61408" y="0"/>
                </a:cubicBezTo>
                <a:close/>
              </a:path>
            </a:pathLst>
          </a:custGeom>
        </p:spPr>
        <p:txBody>
          <a:bodyPr wrap="square">
            <a:noAutofit/>
          </a:bodyPr>
          <a:lstStyle/>
          <a:p>
            <a:endParaRPr lang="es-ES"/>
          </a:p>
        </p:txBody>
      </p:sp>
      <p:sp>
        <p:nvSpPr>
          <p:cNvPr id="9" name="Picture Placeholder 8">
            <a:extLst>
              <a:ext uri="{FF2B5EF4-FFF2-40B4-BE49-F238E27FC236}">
                <a16:creationId xmlns:a16="http://schemas.microsoft.com/office/drawing/2014/main" id="{59FA0E8B-4887-BEF5-6CE0-D66CD4B5B89B}"/>
              </a:ext>
            </a:extLst>
          </p:cNvPr>
          <p:cNvSpPr>
            <a:spLocks noGrp="1"/>
          </p:cNvSpPr>
          <p:nvPr>
            <p:ph type="pic" sz="quarter" idx="11"/>
          </p:nvPr>
        </p:nvSpPr>
        <p:spPr>
          <a:xfrm>
            <a:off x="2754476" y="4156725"/>
            <a:ext cx="2553747" cy="2010130"/>
          </a:xfrm>
          <a:custGeom>
            <a:avLst/>
            <a:gdLst>
              <a:gd name="connsiteX0" fmla="*/ 46534 w 2553747"/>
              <a:gd name="connsiteY0" fmla="*/ 0 h 2010130"/>
              <a:gd name="connsiteX1" fmla="*/ 2507213 w 2553747"/>
              <a:gd name="connsiteY1" fmla="*/ 0 h 2010130"/>
              <a:gd name="connsiteX2" fmla="*/ 2553747 w 2553747"/>
              <a:gd name="connsiteY2" fmla="*/ 46534 h 2010130"/>
              <a:gd name="connsiteX3" fmla="*/ 2553747 w 2553747"/>
              <a:gd name="connsiteY3" fmla="*/ 1963596 h 2010130"/>
              <a:gd name="connsiteX4" fmla="*/ 2507213 w 2553747"/>
              <a:gd name="connsiteY4" fmla="*/ 2010130 h 2010130"/>
              <a:gd name="connsiteX5" fmla="*/ 46534 w 2553747"/>
              <a:gd name="connsiteY5" fmla="*/ 2010130 h 2010130"/>
              <a:gd name="connsiteX6" fmla="*/ 0 w 2553747"/>
              <a:gd name="connsiteY6" fmla="*/ 1963596 h 2010130"/>
              <a:gd name="connsiteX7" fmla="*/ 0 w 2553747"/>
              <a:gd name="connsiteY7" fmla="*/ 46534 h 2010130"/>
              <a:gd name="connsiteX8" fmla="*/ 46534 w 2553747"/>
              <a:gd name="connsiteY8" fmla="*/ 0 h 201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747" h="2010130">
                <a:moveTo>
                  <a:pt x="46534" y="0"/>
                </a:moveTo>
                <a:lnTo>
                  <a:pt x="2507213" y="0"/>
                </a:lnTo>
                <a:cubicBezTo>
                  <a:pt x="2532913" y="0"/>
                  <a:pt x="2553747" y="20834"/>
                  <a:pt x="2553747" y="46534"/>
                </a:cubicBezTo>
                <a:lnTo>
                  <a:pt x="2553747" y="1963596"/>
                </a:lnTo>
                <a:cubicBezTo>
                  <a:pt x="2553747" y="1989296"/>
                  <a:pt x="2532913" y="2010130"/>
                  <a:pt x="2507213" y="2010130"/>
                </a:cubicBezTo>
                <a:lnTo>
                  <a:pt x="46534" y="2010130"/>
                </a:lnTo>
                <a:cubicBezTo>
                  <a:pt x="20834" y="2010130"/>
                  <a:pt x="0" y="1989296"/>
                  <a:pt x="0" y="1963596"/>
                </a:cubicBezTo>
                <a:lnTo>
                  <a:pt x="0" y="46534"/>
                </a:lnTo>
                <a:cubicBezTo>
                  <a:pt x="0" y="20834"/>
                  <a:pt x="20834" y="0"/>
                  <a:pt x="46534" y="0"/>
                </a:cubicBezTo>
                <a:close/>
              </a:path>
            </a:pathLst>
          </a:custGeom>
        </p:spPr>
        <p:txBody>
          <a:bodyPr wrap="square">
            <a:noAutofit/>
          </a:bodyPr>
          <a:lstStyle/>
          <a:p>
            <a:endParaRPr lang="es-ES"/>
          </a:p>
        </p:txBody>
      </p:sp>
    </p:spTree>
    <p:extLst>
      <p:ext uri="{BB962C8B-B14F-4D97-AF65-F5344CB8AC3E}">
        <p14:creationId xmlns:p14="http://schemas.microsoft.com/office/powerpoint/2010/main" val="13448825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Fi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0" y="0"/>
            <a:ext cx="5540355"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244783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Fill Imag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3768008-6092-0F42-A1F1-5643AE4470B7}"/>
              </a:ext>
            </a:extLst>
          </p:cNvPr>
          <p:cNvSpPr>
            <a:spLocks noGrp="1"/>
          </p:cNvSpPr>
          <p:nvPr>
            <p:ph type="pic" sz="quarter" idx="15"/>
          </p:nvPr>
        </p:nvSpPr>
        <p:spPr>
          <a:xfrm>
            <a:off x="6307494" y="1967593"/>
            <a:ext cx="4911795" cy="2922814"/>
          </a:xfrm>
          <a:prstGeom prst="rect">
            <a:avLst/>
          </a:prstGeom>
          <a:solidFill>
            <a:schemeClr val="bg1">
              <a:lumMod val="95000"/>
            </a:schemeClr>
          </a:solidFill>
        </p:spPr>
        <p:txBody>
          <a:bodyPr>
            <a:normAutofit/>
          </a:bodyPr>
          <a:lstStyle>
            <a:lvl1pPr>
              <a:defRPr sz="1051"/>
            </a:lvl1pPr>
          </a:lstStyle>
          <a:p>
            <a:endParaRPr lang="en-US"/>
          </a:p>
        </p:txBody>
      </p:sp>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972709" y="1967593"/>
            <a:ext cx="4911795" cy="2922814"/>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69811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F2CEE2C-0925-2A93-4099-034DFAC01F06}"/>
              </a:ext>
            </a:extLst>
          </p:cNvPr>
          <p:cNvSpPr>
            <a:spLocks noGrp="1"/>
          </p:cNvSpPr>
          <p:nvPr>
            <p:ph type="pic" sz="quarter" idx="10"/>
          </p:nvPr>
        </p:nvSpPr>
        <p:spPr>
          <a:xfrm>
            <a:off x="0" y="0"/>
            <a:ext cx="12192000" cy="3937927"/>
          </a:xfrm>
          <a:custGeom>
            <a:avLst/>
            <a:gdLst>
              <a:gd name="connsiteX0" fmla="*/ 0 w 12192000"/>
              <a:gd name="connsiteY0" fmla="*/ 0 h 3937927"/>
              <a:gd name="connsiteX1" fmla="*/ 12192000 w 12192000"/>
              <a:gd name="connsiteY1" fmla="*/ 0 h 3937927"/>
              <a:gd name="connsiteX2" fmla="*/ 12192000 w 12192000"/>
              <a:gd name="connsiteY2" fmla="*/ 3937927 h 3937927"/>
              <a:gd name="connsiteX3" fmla="*/ 0 w 12192000"/>
              <a:gd name="connsiteY3" fmla="*/ 3937927 h 3937927"/>
            </a:gdLst>
            <a:ahLst/>
            <a:cxnLst>
              <a:cxn ang="0">
                <a:pos x="connsiteX0" y="connsiteY0"/>
              </a:cxn>
              <a:cxn ang="0">
                <a:pos x="connsiteX1" y="connsiteY1"/>
              </a:cxn>
              <a:cxn ang="0">
                <a:pos x="connsiteX2" y="connsiteY2"/>
              </a:cxn>
              <a:cxn ang="0">
                <a:pos x="connsiteX3" y="connsiteY3"/>
              </a:cxn>
            </a:cxnLst>
            <a:rect l="l" t="t" r="r" b="b"/>
            <a:pathLst>
              <a:path w="12192000" h="3937927">
                <a:moveTo>
                  <a:pt x="0" y="0"/>
                </a:moveTo>
                <a:lnTo>
                  <a:pt x="12192000" y="0"/>
                </a:lnTo>
                <a:lnTo>
                  <a:pt x="12192000" y="3937927"/>
                </a:lnTo>
                <a:lnTo>
                  <a:pt x="0" y="3937927"/>
                </a:lnTo>
                <a:close/>
              </a:path>
            </a:pathLst>
          </a:custGeom>
        </p:spPr>
        <p:txBody>
          <a:bodyPr wrap="square">
            <a:noAutofit/>
          </a:bodyPr>
          <a:lstStyle/>
          <a:p>
            <a:endParaRPr lang="es-ES"/>
          </a:p>
        </p:txBody>
      </p:sp>
    </p:spTree>
    <p:extLst>
      <p:ext uri="{BB962C8B-B14F-4D97-AF65-F5344CB8AC3E}">
        <p14:creationId xmlns:p14="http://schemas.microsoft.com/office/powerpoint/2010/main" val="219862711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EC1DD00-DB22-2BA0-2AB7-F0C372ACA571}"/>
              </a:ext>
            </a:extLst>
          </p:cNvPr>
          <p:cNvSpPr>
            <a:spLocks noGrp="1"/>
          </p:cNvSpPr>
          <p:nvPr>
            <p:ph type="pic" sz="quarter" idx="10"/>
          </p:nvPr>
        </p:nvSpPr>
        <p:spPr>
          <a:xfrm>
            <a:off x="4107181" y="2057400"/>
            <a:ext cx="3977640" cy="4248438"/>
          </a:xfrm>
          <a:custGeom>
            <a:avLst/>
            <a:gdLst>
              <a:gd name="connsiteX0" fmla="*/ 83849 w 3977640"/>
              <a:gd name="connsiteY0" fmla="*/ 0 h 4248438"/>
              <a:gd name="connsiteX1" fmla="*/ 3893791 w 3977640"/>
              <a:gd name="connsiteY1" fmla="*/ 0 h 4248438"/>
              <a:gd name="connsiteX2" fmla="*/ 3977640 w 3977640"/>
              <a:gd name="connsiteY2" fmla="*/ 83849 h 4248438"/>
              <a:gd name="connsiteX3" fmla="*/ 3977640 w 3977640"/>
              <a:gd name="connsiteY3" fmla="*/ 4164589 h 4248438"/>
              <a:gd name="connsiteX4" fmla="*/ 3893791 w 3977640"/>
              <a:gd name="connsiteY4" fmla="*/ 4248438 h 4248438"/>
              <a:gd name="connsiteX5" fmla="*/ 83849 w 3977640"/>
              <a:gd name="connsiteY5" fmla="*/ 4248438 h 4248438"/>
              <a:gd name="connsiteX6" fmla="*/ 0 w 3977640"/>
              <a:gd name="connsiteY6" fmla="*/ 4164589 h 4248438"/>
              <a:gd name="connsiteX7" fmla="*/ 0 w 3977640"/>
              <a:gd name="connsiteY7" fmla="*/ 83849 h 4248438"/>
              <a:gd name="connsiteX8" fmla="*/ 83849 w 3977640"/>
              <a:gd name="connsiteY8" fmla="*/ 0 h 424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7640" h="4248438">
                <a:moveTo>
                  <a:pt x="83849" y="0"/>
                </a:moveTo>
                <a:lnTo>
                  <a:pt x="3893791" y="0"/>
                </a:lnTo>
                <a:cubicBezTo>
                  <a:pt x="3940100" y="0"/>
                  <a:pt x="3977640" y="37540"/>
                  <a:pt x="3977640" y="83849"/>
                </a:cubicBezTo>
                <a:lnTo>
                  <a:pt x="3977640" y="4164589"/>
                </a:lnTo>
                <a:cubicBezTo>
                  <a:pt x="3977640" y="4210898"/>
                  <a:pt x="3940100" y="4248438"/>
                  <a:pt x="3893791" y="4248438"/>
                </a:cubicBezTo>
                <a:lnTo>
                  <a:pt x="83849" y="4248438"/>
                </a:lnTo>
                <a:cubicBezTo>
                  <a:pt x="37540" y="4248438"/>
                  <a:pt x="0" y="4210898"/>
                  <a:pt x="0" y="4164589"/>
                </a:cubicBezTo>
                <a:lnTo>
                  <a:pt x="0" y="83849"/>
                </a:lnTo>
                <a:cubicBezTo>
                  <a:pt x="0" y="37540"/>
                  <a:pt x="37540" y="0"/>
                  <a:pt x="83849" y="0"/>
                </a:cubicBezTo>
                <a:close/>
              </a:path>
            </a:pathLst>
          </a:custGeom>
        </p:spPr>
        <p:txBody>
          <a:bodyPr wrap="square">
            <a:noAutofit/>
          </a:bodyPr>
          <a:lstStyle/>
          <a:p>
            <a:endParaRPr lang="es-ES"/>
          </a:p>
        </p:txBody>
      </p:sp>
    </p:spTree>
    <p:extLst>
      <p:ext uri="{BB962C8B-B14F-4D97-AF65-F5344CB8AC3E}">
        <p14:creationId xmlns:p14="http://schemas.microsoft.com/office/powerpoint/2010/main" val="36749619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2F1840-540A-F587-14EC-62A2556030BF}"/>
              </a:ext>
            </a:extLst>
          </p:cNvPr>
          <p:cNvSpPr>
            <a:spLocks noGrp="1"/>
          </p:cNvSpPr>
          <p:nvPr>
            <p:ph type="pic" sz="quarter" idx="10"/>
          </p:nvPr>
        </p:nvSpPr>
        <p:spPr>
          <a:xfrm>
            <a:off x="7454172" y="1832800"/>
            <a:ext cx="2993261" cy="4108341"/>
          </a:xfrm>
          <a:custGeom>
            <a:avLst/>
            <a:gdLst>
              <a:gd name="connsiteX0" fmla="*/ 0 w 2993261"/>
              <a:gd name="connsiteY0" fmla="*/ 0 h 4108341"/>
              <a:gd name="connsiteX1" fmla="*/ 2993261 w 2993261"/>
              <a:gd name="connsiteY1" fmla="*/ 0 h 4108341"/>
              <a:gd name="connsiteX2" fmla="*/ 2993261 w 2993261"/>
              <a:gd name="connsiteY2" fmla="*/ 4108341 h 4108341"/>
              <a:gd name="connsiteX3" fmla="*/ 0 w 2993261"/>
              <a:gd name="connsiteY3" fmla="*/ 4108341 h 4108341"/>
            </a:gdLst>
            <a:ahLst/>
            <a:cxnLst>
              <a:cxn ang="0">
                <a:pos x="connsiteX0" y="connsiteY0"/>
              </a:cxn>
              <a:cxn ang="0">
                <a:pos x="connsiteX1" y="connsiteY1"/>
              </a:cxn>
              <a:cxn ang="0">
                <a:pos x="connsiteX2" y="connsiteY2"/>
              </a:cxn>
              <a:cxn ang="0">
                <a:pos x="connsiteX3" y="connsiteY3"/>
              </a:cxn>
            </a:cxnLst>
            <a:rect l="l" t="t" r="r" b="b"/>
            <a:pathLst>
              <a:path w="2993261" h="4108341">
                <a:moveTo>
                  <a:pt x="0" y="0"/>
                </a:moveTo>
                <a:lnTo>
                  <a:pt x="2993261" y="0"/>
                </a:lnTo>
                <a:lnTo>
                  <a:pt x="2993261" y="4108341"/>
                </a:lnTo>
                <a:lnTo>
                  <a:pt x="0" y="4108341"/>
                </a:lnTo>
                <a:close/>
              </a:path>
            </a:pathLst>
          </a:custGeom>
        </p:spPr>
        <p:txBody>
          <a:bodyPr wrap="square">
            <a:noAutofit/>
          </a:bodyPr>
          <a:lstStyle/>
          <a:p>
            <a:endParaRPr lang="es-ES"/>
          </a:p>
        </p:txBody>
      </p:sp>
    </p:spTree>
    <p:extLst>
      <p:ext uri="{BB962C8B-B14F-4D97-AF65-F5344CB8AC3E}">
        <p14:creationId xmlns:p14="http://schemas.microsoft.com/office/powerpoint/2010/main" val="283849197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86FE48-7EBC-6966-FD7C-7B3BD93F3586}"/>
              </a:ext>
            </a:extLst>
          </p:cNvPr>
          <p:cNvSpPr>
            <a:spLocks noGrp="1"/>
          </p:cNvSpPr>
          <p:nvPr>
            <p:ph type="pic" sz="quarter" idx="10"/>
          </p:nvPr>
        </p:nvSpPr>
        <p:spPr>
          <a:xfrm>
            <a:off x="6500060" y="1988047"/>
            <a:ext cx="2709313" cy="4134699"/>
          </a:xfrm>
          <a:custGeom>
            <a:avLst/>
            <a:gdLst>
              <a:gd name="connsiteX0" fmla="*/ 29938 w 2709313"/>
              <a:gd name="connsiteY0" fmla="*/ 0 h 4134699"/>
              <a:gd name="connsiteX1" fmla="*/ 2679375 w 2709313"/>
              <a:gd name="connsiteY1" fmla="*/ 0 h 4134699"/>
              <a:gd name="connsiteX2" fmla="*/ 2709313 w 2709313"/>
              <a:gd name="connsiteY2" fmla="*/ 29938 h 4134699"/>
              <a:gd name="connsiteX3" fmla="*/ 2709313 w 2709313"/>
              <a:gd name="connsiteY3" fmla="*/ 4104761 h 4134699"/>
              <a:gd name="connsiteX4" fmla="*/ 2679375 w 2709313"/>
              <a:gd name="connsiteY4" fmla="*/ 4134699 h 4134699"/>
              <a:gd name="connsiteX5" fmla="*/ 29938 w 2709313"/>
              <a:gd name="connsiteY5" fmla="*/ 4134699 h 4134699"/>
              <a:gd name="connsiteX6" fmla="*/ 0 w 2709313"/>
              <a:gd name="connsiteY6" fmla="*/ 4104761 h 4134699"/>
              <a:gd name="connsiteX7" fmla="*/ 0 w 2709313"/>
              <a:gd name="connsiteY7" fmla="*/ 29938 h 4134699"/>
              <a:gd name="connsiteX8" fmla="*/ 29938 w 2709313"/>
              <a:gd name="connsiteY8" fmla="*/ 0 h 413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9313" h="4134699">
                <a:moveTo>
                  <a:pt x="29938" y="0"/>
                </a:moveTo>
                <a:lnTo>
                  <a:pt x="2679375" y="0"/>
                </a:lnTo>
                <a:cubicBezTo>
                  <a:pt x="2695909" y="0"/>
                  <a:pt x="2709313" y="13404"/>
                  <a:pt x="2709313" y="29938"/>
                </a:cubicBezTo>
                <a:lnTo>
                  <a:pt x="2709313" y="4104761"/>
                </a:lnTo>
                <a:cubicBezTo>
                  <a:pt x="2709313" y="4121295"/>
                  <a:pt x="2695909" y="4134699"/>
                  <a:pt x="2679375" y="4134699"/>
                </a:cubicBezTo>
                <a:lnTo>
                  <a:pt x="29938" y="4134699"/>
                </a:lnTo>
                <a:cubicBezTo>
                  <a:pt x="13404" y="4134699"/>
                  <a:pt x="0" y="4121295"/>
                  <a:pt x="0" y="4104761"/>
                </a:cubicBezTo>
                <a:lnTo>
                  <a:pt x="0" y="29938"/>
                </a:lnTo>
                <a:cubicBezTo>
                  <a:pt x="0" y="13404"/>
                  <a:pt x="13404" y="0"/>
                  <a:pt x="29938" y="0"/>
                </a:cubicBezTo>
                <a:close/>
              </a:path>
            </a:pathLst>
          </a:custGeom>
        </p:spPr>
        <p:txBody>
          <a:bodyPr wrap="square">
            <a:noAutofit/>
          </a:bodyPr>
          <a:lstStyle/>
          <a:p>
            <a:endParaRPr lang="es-ES"/>
          </a:p>
        </p:txBody>
      </p:sp>
      <p:sp>
        <p:nvSpPr>
          <p:cNvPr id="9" name="Picture Placeholder 8">
            <a:extLst>
              <a:ext uri="{FF2B5EF4-FFF2-40B4-BE49-F238E27FC236}">
                <a16:creationId xmlns:a16="http://schemas.microsoft.com/office/drawing/2014/main" id="{E42A640A-8CA6-37F6-5D51-9D54C2C1F8D6}"/>
              </a:ext>
            </a:extLst>
          </p:cNvPr>
          <p:cNvSpPr>
            <a:spLocks noGrp="1"/>
          </p:cNvSpPr>
          <p:nvPr>
            <p:ph type="pic" sz="quarter" idx="11"/>
          </p:nvPr>
        </p:nvSpPr>
        <p:spPr>
          <a:xfrm>
            <a:off x="9382697" y="2874578"/>
            <a:ext cx="2276215" cy="3248167"/>
          </a:xfrm>
          <a:custGeom>
            <a:avLst/>
            <a:gdLst>
              <a:gd name="connsiteX0" fmla="*/ 25152 w 2276215"/>
              <a:gd name="connsiteY0" fmla="*/ 0 h 3248167"/>
              <a:gd name="connsiteX1" fmla="*/ 2251063 w 2276215"/>
              <a:gd name="connsiteY1" fmla="*/ 0 h 3248167"/>
              <a:gd name="connsiteX2" fmla="*/ 2276215 w 2276215"/>
              <a:gd name="connsiteY2" fmla="*/ 25152 h 3248167"/>
              <a:gd name="connsiteX3" fmla="*/ 2276215 w 2276215"/>
              <a:gd name="connsiteY3" fmla="*/ 3223015 h 3248167"/>
              <a:gd name="connsiteX4" fmla="*/ 2251063 w 2276215"/>
              <a:gd name="connsiteY4" fmla="*/ 3248167 h 3248167"/>
              <a:gd name="connsiteX5" fmla="*/ 25152 w 2276215"/>
              <a:gd name="connsiteY5" fmla="*/ 3248167 h 3248167"/>
              <a:gd name="connsiteX6" fmla="*/ 0 w 2276215"/>
              <a:gd name="connsiteY6" fmla="*/ 3223015 h 3248167"/>
              <a:gd name="connsiteX7" fmla="*/ 0 w 2276215"/>
              <a:gd name="connsiteY7" fmla="*/ 25152 h 3248167"/>
              <a:gd name="connsiteX8" fmla="*/ 25152 w 2276215"/>
              <a:gd name="connsiteY8" fmla="*/ 0 h 324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215" h="3248167">
                <a:moveTo>
                  <a:pt x="25152" y="0"/>
                </a:moveTo>
                <a:lnTo>
                  <a:pt x="2251063" y="0"/>
                </a:lnTo>
                <a:cubicBezTo>
                  <a:pt x="2264954" y="0"/>
                  <a:pt x="2276215" y="11261"/>
                  <a:pt x="2276215" y="25152"/>
                </a:cubicBezTo>
                <a:lnTo>
                  <a:pt x="2276215" y="3223015"/>
                </a:lnTo>
                <a:cubicBezTo>
                  <a:pt x="2276215" y="3236906"/>
                  <a:pt x="2264954" y="3248167"/>
                  <a:pt x="2251063" y="3248167"/>
                </a:cubicBezTo>
                <a:lnTo>
                  <a:pt x="25152" y="3248167"/>
                </a:lnTo>
                <a:cubicBezTo>
                  <a:pt x="11261" y="3248167"/>
                  <a:pt x="0" y="3236906"/>
                  <a:pt x="0" y="3223015"/>
                </a:cubicBezTo>
                <a:lnTo>
                  <a:pt x="0" y="25152"/>
                </a:lnTo>
                <a:cubicBezTo>
                  <a:pt x="0" y="11261"/>
                  <a:pt x="11261" y="0"/>
                  <a:pt x="25152" y="0"/>
                </a:cubicBezTo>
                <a:close/>
              </a:path>
            </a:pathLst>
          </a:custGeom>
        </p:spPr>
        <p:txBody>
          <a:bodyPr wrap="square">
            <a:noAutofit/>
          </a:bodyPr>
          <a:lstStyle/>
          <a:p>
            <a:endParaRPr lang="es-ES"/>
          </a:p>
        </p:txBody>
      </p:sp>
    </p:spTree>
    <p:extLst>
      <p:ext uri="{BB962C8B-B14F-4D97-AF65-F5344CB8AC3E}">
        <p14:creationId xmlns:p14="http://schemas.microsoft.com/office/powerpoint/2010/main" val="344739045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994F79-52E4-30F5-E4D8-589D54C36F98}"/>
              </a:ext>
            </a:extLst>
          </p:cNvPr>
          <p:cNvSpPr>
            <a:spLocks noGrp="1"/>
          </p:cNvSpPr>
          <p:nvPr>
            <p:ph type="pic" sz="quarter" idx="10"/>
          </p:nvPr>
        </p:nvSpPr>
        <p:spPr>
          <a:xfrm>
            <a:off x="0" y="-6214"/>
            <a:ext cx="12192000" cy="4166042"/>
          </a:xfrm>
          <a:custGeom>
            <a:avLst/>
            <a:gdLst>
              <a:gd name="connsiteX0" fmla="*/ 0 w 12192000"/>
              <a:gd name="connsiteY0" fmla="*/ 0 h 4166042"/>
              <a:gd name="connsiteX1" fmla="*/ 12192000 w 12192000"/>
              <a:gd name="connsiteY1" fmla="*/ 0 h 4166042"/>
              <a:gd name="connsiteX2" fmla="*/ 12192000 w 12192000"/>
              <a:gd name="connsiteY2" fmla="*/ 4166042 h 4166042"/>
              <a:gd name="connsiteX3" fmla="*/ 0 w 12192000"/>
              <a:gd name="connsiteY3" fmla="*/ 4166042 h 4166042"/>
            </a:gdLst>
            <a:ahLst/>
            <a:cxnLst>
              <a:cxn ang="0">
                <a:pos x="connsiteX0" y="connsiteY0"/>
              </a:cxn>
              <a:cxn ang="0">
                <a:pos x="connsiteX1" y="connsiteY1"/>
              </a:cxn>
              <a:cxn ang="0">
                <a:pos x="connsiteX2" y="connsiteY2"/>
              </a:cxn>
              <a:cxn ang="0">
                <a:pos x="connsiteX3" y="connsiteY3"/>
              </a:cxn>
            </a:cxnLst>
            <a:rect l="l" t="t" r="r" b="b"/>
            <a:pathLst>
              <a:path w="12192000" h="4166042">
                <a:moveTo>
                  <a:pt x="0" y="0"/>
                </a:moveTo>
                <a:lnTo>
                  <a:pt x="12192000" y="0"/>
                </a:lnTo>
                <a:lnTo>
                  <a:pt x="12192000" y="4166042"/>
                </a:lnTo>
                <a:lnTo>
                  <a:pt x="0" y="4166042"/>
                </a:lnTo>
                <a:close/>
              </a:path>
            </a:pathLst>
          </a:custGeom>
        </p:spPr>
        <p:txBody>
          <a:bodyPr wrap="square">
            <a:noAutofit/>
          </a:bodyPr>
          <a:lstStyle/>
          <a:p>
            <a:endParaRPr lang="es-ES"/>
          </a:p>
        </p:txBody>
      </p:sp>
    </p:spTree>
    <p:extLst>
      <p:ext uri="{BB962C8B-B14F-4D97-AF65-F5344CB8AC3E}">
        <p14:creationId xmlns:p14="http://schemas.microsoft.com/office/powerpoint/2010/main" val="212878680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7699AAA-2A93-2600-0887-2D194F905F49}"/>
              </a:ext>
            </a:extLst>
          </p:cNvPr>
          <p:cNvSpPr>
            <a:spLocks noGrp="1"/>
          </p:cNvSpPr>
          <p:nvPr>
            <p:ph type="pic" sz="quarter" idx="10"/>
          </p:nvPr>
        </p:nvSpPr>
        <p:spPr>
          <a:xfrm>
            <a:off x="3337596" y="3169822"/>
            <a:ext cx="2562389" cy="3061231"/>
          </a:xfrm>
          <a:custGeom>
            <a:avLst/>
            <a:gdLst>
              <a:gd name="connsiteX0" fmla="*/ 58089 w 2562389"/>
              <a:gd name="connsiteY0" fmla="*/ 0 h 3061231"/>
              <a:gd name="connsiteX1" fmla="*/ 2504300 w 2562389"/>
              <a:gd name="connsiteY1" fmla="*/ 0 h 3061231"/>
              <a:gd name="connsiteX2" fmla="*/ 2562389 w 2562389"/>
              <a:gd name="connsiteY2" fmla="*/ 58089 h 3061231"/>
              <a:gd name="connsiteX3" fmla="*/ 2562389 w 2562389"/>
              <a:gd name="connsiteY3" fmla="*/ 3003142 h 3061231"/>
              <a:gd name="connsiteX4" fmla="*/ 2504300 w 2562389"/>
              <a:gd name="connsiteY4" fmla="*/ 3061231 h 3061231"/>
              <a:gd name="connsiteX5" fmla="*/ 58089 w 2562389"/>
              <a:gd name="connsiteY5" fmla="*/ 3061231 h 3061231"/>
              <a:gd name="connsiteX6" fmla="*/ 0 w 2562389"/>
              <a:gd name="connsiteY6" fmla="*/ 3003142 h 3061231"/>
              <a:gd name="connsiteX7" fmla="*/ 0 w 2562389"/>
              <a:gd name="connsiteY7" fmla="*/ 58089 h 3061231"/>
              <a:gd name="connsiteX8" fmla="*/ 58089 w 2562389"/>
              <a:gd name="connsiteY8" fmla="*/ 0 h 306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389" h="3061231">
                <a:moveTo>
                  <a:pt x="58089" y="0"/>
                </a:moveTo>
                <a:lnTo>
                  <a:pt x="2504300" y="0"/>
                </a:lnTo>
                <a:cubicBezTo>
                  <a:pt x="2536382" y="0"/>
                  <a:pt x="2562389" y="26007"/>
                  <a:pt x="2562389" y="58089"/>
                </a:cubicBezTo>
                <a:lnTo>
                  <a:pt x="2562389" y="3003142"/>
                </a:lnTo>
                <a:cubicBezTo>
                  <a:pt x="2562389" y="3035224"/>
                  <a:pt x="2536382" y="3061231"/>
                  <a:pt x="2504300" y="3061231"/>
                </a:cubicBezTo>
                <a:lnTo>
                  <a:pt x="58089" y="3061231"/>
                </a:lnTo>
                <a:cubicBezTo>
                  <a:pt x="26007" y="3061231"/>
                  <a:pt x="0" y="3035224"/>
                  <a:pt x="0" y="3003142"/>
                </a:cubicBezTo>
                <a:lnTo>
                  <a:pt x="0" y="58089"/>
                </a:lnTo>
                <a:cubicBezTo>
                  <a:pt x="0" y="26007"/>
                  <a:pt x="26007" y="0"/>
                  <a:pt x="58089" y="0"/>
                </a:cubicBezTo>
                <a:close/>
              </a:path>
            </a:pathLst>
          </a:custGeom>
        </p:spPr>
        <p:txBody>
          <a:bodyPr wrap="square">
            <a:noAutofit/>
          </a:bodyPr>
          <a:lstStyle/>
          <a:p>
            <a:endParaRPr lang="es-ES"/>
          </a:p>
        </p:txBody>
      </p:sp>
      <p:sp>
        <p:nvSpPr>
          <p:cNvPr id="9" name="Picture Placeholder 8">
            <a:extLst>
              <a:ext uri="{FF2B5EF4-FFF2-40B4-BE49-F238E27FC236}">
                <a16:creationId xmlns:a16="http://schemas.microsoft.com/office/drawing/2014/main" id="{E91AB771-7441-60BD-91D1-B9F0A6003B8B}"/>
              </a:ext>
            </a:extLst>
          </p:cNvPr>
          <p:cNvSpPr>
            <a:spLocks noGrp="1"/>
          </p:cNvSpPr>
          <p:nvPr>
            <p:ph type="pic" sz="quarter" idx="11"/>
          </p:nvPr>
        </p:nvSpPr>
        <p:spPr>
          <a:xfrm>
            <a:off x="6196251" y="2583651"/>
            <a:ext cx="2562389" cy="3061231"/>
          </a:xfrm>
          <a:custGeom>
            <a:avLst/>
            <a:gdLst>
              <a:gd name="connsiteX0" fmla="*/ 58089 w 2562389"/>
              <a:gd name="connsiteY0" fmla="*/ 0 h 3061231"/>
              <a:gd name="connsiteX1" fmla="*/ 2504300 w 2562389"/>
              <a:gd name="connsiteY1" fmla="*/ 0 h 3061231"/>
              <a:gd name="connsiteX2" fmla="*/ 2562389 w 2562389"/>
              <a:gd name="connsiteY2" fmla="*/ 58089 h 3061231"/>
              <a:gd name="connsiteX3" fmla="*/ 2562389 w 2562389"/>
              <a:gd name="connsiteY3" fmla="*/ 3003142 h 3061231"/>
              <a:gd name="connsiteX4" fmla="*/ 2504300 w 2562389"/>
              <a:gd name="connsiteY4" fmla="*/ 3061231 h 3061231"/>
              <a:gd name="connsiteX5" fmla="*/ 58089 w 2562389"/>
              <a:gd name="connsiteY5" fmla="*/ 3061231 h 3061231"/>
              <a:gd name="connsiteX6" fmla="*/ 0 w 2562389"/>
              <a:gd name="connsiteY6" fmla="*/ 3003142 h 3061231"/>
              <a:gd name="connsiteX7" fmla="*/ 0 w 2562389"/>
              <a:gd name="connsiteY7" fmla="*/ 58089 h 3061231"/>
              <a:gd name="connsiteX8" fmla="*/ 58089 w 2562389"/>
              <a:gd name="connsiteY8" fmla="*/ 0 h 306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389" h="3061231">
                <a:moveTo>
                  <a:pt x="58089" y="0"/>
                </a:moveTo>
                <a:lnTo>
                  <a:pt x="2504300" y="0"/>
                </a:lnTo>
                <a:cubicBezTo>
                  <a:pt x="2536382" y="0"/>
                  <a:pt x="2562389" y="26007"/>
                  <a:pt x="2562389" y="58089"/>
                </a:cubicBezTo>
                <a:lnTo>
                  <a:pt x="2562389" y="3003142"/>
                </a:lnTo>
                <a:cubicBezTo>
                  <a:pt x="2562389" y="3035224"/>
                  <a:pt x="2536382" y="3061231"/>
                  <a:pt x="2504300" y="3061231"/>
                </a:cubicBezTo>
                <a:lnTo>
                  <a:pt x="58089" y="3061231"/>
                </a:lnTo>
                <a:cubicBezTo>
                  <a:pt x="26007" y="3061231"/>
                  <a:pt x="0" y="3035224"/>
                  <a:pt x="0" y="3003142"/>
                </a:cubicBezTo>
                <a:lnTo>
                  <a:pt x="0" y="58089"/>
                </a:lnTo>
                <a:cubicBezTo>
                  <a:pt x="0" y="26007"/>
                  <a:pt x="26007" y="0"/>
                  <a:pt x="58089" y="0"/>
                </a:cubicBezTo>
                <a:close/>
              </a:path>
            </a:pathLst>
          </a:custGeom>
        </p:spPr>
        <p:txBody>
          <a:bodyPr wrap="square">
            <a:noAutofit/>
          </a:bodyPr>
          <a:lstStyle/>
          <a:p>
            <a:endParaRPr lang="es-ES"/>
          </a:p>
        </p:txBody>
      </p:sp>
    </p:spTree>
    <p:extLst>
      <p:ext uri="{BB962C8B-B14F-4D97-AF65-F5344CB8AC3E}">
        <p14:creationId xmlns:p14="http://schemas.microsoft.com/office/powerpoint/2010/main" val="402532715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D020FE6-E231-EBD5-1E39-A1D78E019306}"/>
              </a:ext>
            </a:extLst>
          </p:cNvPr>
          <p:cNvSpPr>
            <a:spLocks noGrp="1"/>
          </p:cNvSpPr>
          <p:nvPr>
            <p:ph type="pic" sz="quarter" idx="10"/>
          </p:nvPr>
        </p:nvSpPr>
        <p:spPr>
          <a:xfrm>
            <a:off x="442808" y="3262073"/>
            <a:ext cx="5500793" cy="2935395"/>
          </a:xfrm>
          <a:custGeom>
            <a:avLst/>
            <a:gdLst>
              <a:gd name="connsiteX0" fmla="*/ 27006 w 5500793"/>
              <a:gd name="connsiteY0" fmla="*/ 0 h 2935395"/>
              <a:gd name="connsiteX1" fmla="*/ 5473787 w 5500793"/>
              <a:gd name="connsiteY1" fmla="*/ 0 h 2935395"/>
              <a:gd name="connsiteX2" fmla="*/ 5500793 w 5500793"/>
              <a:gd name="connsiteY2" fmla="*/ 27006 h 2935395"/>
              <a:gd name="connsiteX3" fmla="*/ 5500793 w 5500793"/>
              <a:gd name="connsiteY3" fmla="*/ 2908389 h 2935395"/>
              <a:gd name="connsiteX4" fmla="*/ 5473787 w 5500793"/>
              <a:gd name="connsiteY4" fmla="*/ 2935395 h 2935395"/>
              <a:gd name="connsiteX5" fmla="*/ 27006 w 5500793"/>
              <a:gd name="connsiteY5" fmla="*/ 2935395 h 2935395"/>
              <a:gd name="connsiteX6" fmla="*/ 0 w 5500793"/>
              <a:gd name="connsiteY6" fmla="*/ 2908389 h 2935395"/>
              <a:gd name="connsiteX7" fmla="*/ 0 w 5500793"/>
              <a:gd name="connsiteY7" fmla="*/ 27006 h 2935395"/>
              <a:gd name="connsiteX8" fmla="*/ 27006 w 5500793"/>
              <a:gd name="connsiteY8" fmla="*/ 0 h 293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0793" h="2935395">
                <a:moveTo>
                  <a:pt x="27006" y="0"/>
                </a:moveTo>
                <a:lnTo>
                  <a:pt x="5473787" y="0"/>
                </a:lnTo>
                <a:cubicBezTo>
                  <a:pt x="5488702" y="0"/>
                  <a:pt x="5500793" y="12091"/>
                  <a:pt x="5500793" y="27006"/>
                </a:cubicBezTo>
                <a:lnTo>
                  <a:pt x="5500793" y="2908389"/>
                </a:lnTo>
                <a:cubicBezTo>
                  <a:pt x="5500793" y="2923304"/>
                  <a:pt x="5488702" y="2935395"/>
                  <a:pt x="5473787" y="2935395"/>
                </a:cubicBezTo>
                <a:lnTo>
                  <a:pt x="27006" y="2935395"/>
                </a:lnTo>
                <a:cubicBezTo>
                  <a:pt x="12091" y="2935395"/>
                  <a:pt x="0" y="2923304"/>
                  <a:pt x="0" y="2908389"/>
                </a:cubicBezTo>
                <a:lnTo>
                  <a:pt x="0" y="27006"/>
                </a:lnTo>
                <a:cubicBezTo>
                  <a:pt x="0" y="12091"/>
                  <a:pt x="12091" y="0"/>
                  <a:pt x="27006" y="0"/>
                </a:cubicBezTo>
                <a:close/>
              </a:path>
            </a:pathLst>
          </a:custGeom>
        </p:spPr>
        <p:txBody>
          <a:bodyPr wrap="square">
            <a:noAutofit/>
          </a:bodyPr>
          <a:lstStyle/>
          <a:p>
            <a:endParaRPr lang="es-ES"/>
          </a:p>
        </p:txBody>
      </p:sp>
    </p:spTree>
    <p:extLst>
      <p:ext uri="{BB962C8B-B14F-4D97-AF65-F5344CB8AC3E}">
        <p14:creationId xmlns:p14="http://schemas.microsoft.com/office/powerpoint/2010/main" val="42349655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752EDD5-D00D-A672-B49F-366C4803AFFC}"/>
              </a:ext>
            </a:extLst>
          </p:cNvPr>
          <p:cNvSpPr>
            <a:spLocks noGrp="1"/>
          </p:cNvSpPr>
          <p:nvPr>
            <p:ph type="pic" sz="quarter" idx="10"/>
          </p:nvPr>
        </p:nvSpPr>
        <p:spPr>
          <a:xfrm>
            <a:off x="7541852" y="2316480"/>
            <a:ext cx="4174492" cy="3989358"/>
          </a:xfrm>
          <a:custGeom>
            <a:avLst/>
            <a:gdLst>
              <a:gd name="connsiteX0" fmla="*/ 47194 w 4174492"/>
              <a:gd name="connsiteY0" fmla="*/ 0 h 3989358"/>
              <a:gd name="connsiteX1" fmla="*/ 4127298 w 4174492"/>
              <a:gd name="connsiteY1" fmla="*/ 0 h 3989358"/>
              <a:gd name="connsiteX2" fmla="*/ 4174492 w 4174492"/>
              <a:gd name="connsiteY2" fmla="*/ 47194 h 3989358"/>
              <a:gd name="connsiteX3" fmla="*/ 4174492 w 4174492"/>
              <a:gd name="connsiteY3" fmla="*/ 3942164 h 3989358"/>
              <a:gd name="connsiteX4" fmla="*/ 4127298 w 4174492"/>
              <a:gd name="connsiteY4" fmla="*/ 3989358 h 3989358"/>
              <a:gd name="connsiteX5" fmla="*/ 47194 w 4174492"/>
              <a:gd name="connsiteY5" fmla="*/ 3989358 h 3989358"/>
              <a:gd name="connsiteX6" fmla="*/ 0 w 4174492"/>
              <a:gd name="connsiteY6" fmla="*/ 3942164 h 3989358"/>
              <a:gd name="connsiteX7" fmla="*/ 0 w 4174492"/>
              <a:gd name="connsiteY7" fmla="*/ 47194 h 3989358"/>
              <a:gd name="connsiteX8" fmla="*/ 47194 w 4174492"/>
              <a:gd name="connsiteY8" fmla="*/ 0 h 398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492" h="3989358">
                <a:moveTo>
                  <a:pt x="47194" y="0"/>
                </a:moveTo>
                <a:lnTo>
                  <a:pt x="4127298" y="0"/>
                </a:lnTo>
                <a:cubicBezTo>
                  <a:pt x="4153363" y="0"/>
                  <a:pt x="4174492" y="21129"/>
                  <a:pt x="4174492" y="47194"/>
                </a:cubicBezTo>
                <a:lnTo>
                  <a:pt x="4174492" y="3942164"/>
                </a:lnTo>
                <a:cubicBezTo>
                  <a:pt x="4174492" y="3968229"/>
                  <a:pt x="4153363" y="3989358"/>
                  <a:pt x="4127298" y="3989358"/>
                </a:cubicBezTo>
                <a:lnTo>
                  <a:pt x="47194" y="3989358"/>
                </a:lnTo>
                <a:cubicBezTo>
                  <a:pt x="21129" y="3989358"/>
                  <a:pt x="0" y="3968229"/>
                  <a:pt x="0" y="3942164"/>
                </a:cubicBezTo>
                <a:lnTo>
                  <a:pt x="0" y="47194"/>
                </a:lnTo>
                <a:cubicBezTo>
                  <a:pt x="0" y="21129"/>
                  <a:pt x="21129" y="0"/>
                  <a:pt x="47194" y="0"/>
                </a:cubicBezTo>
                <a:close/>
              </a:path>
            </a:pathLst>
          </a:custGeom>
        </p:spPr>
        <p:txBody>
          <a:bodyPr wrap="square">
            <a:noAutofit/>
          </a:bodyPr>
          <a:lstStyle/>
          <a:p>
            <a:endParaRPr lang="es-ES"/>
          </a:p>
        </p:txBody>
      </p:sp>
      <p:sp>
        <p:nvSpPr>
          <p:cNvPr id="10" name="Picture Placeholder 9">
            <a:extLst>
              <a:ext uri="{FF2B5EF4-FFF2-40B4-BE49-F238E27FC236}">
                <a16:creationId xmlns:a16="http://schemas.microsoft.com/office/drawing/2014/main" id="{03F76C7B-8268-9B6B-6D54-656EC1FCC427}"/>
              </a:ext>
            </a:extLst>
          </p:cNvPr>
          <p:cNvSpPr>
            <a:spLocks noGrp="1"/>
          </p:cNvSpPr>
          <p:nvPr>
            <p:ph type="pic" sz="quarter" idx="11"/>
          </p:nvPr>
        </p:nvSpPr>
        <p:spPr>
          <a:xfrm>
            <a:off x="5466440" y="2316480"/>
            <a:ext cx="1954124" cy="3989358"/>
          </a:xfrm>
          <a:custGeom>
            <a:avLst/>
            <a:gdLst>
              <a:gd name="connsiteX0" fmla="*/ 37402 w 1954124"/>
              <a:gd name="connsiteY0" fmla="*/ 0 h 3989358"/>
              <a:gd name="connsiteX1" fmla="*/ 1916722 w 1954124"/>
              <a:gd name="connsiteY1" fmla="*/ 0 h 3989358"/>
              <a:gd name="connsiteX2" fmla="*/ 1954124 w 1954124"/>
              <a:gd name="connsiteY2" fmla="*/ 37402 h 3989358"/>
              <a:gd name="connsiteX3" fmla="*/ 1954124 w 1954124"/>
              <a:gd name="connsiteY3" fmla="*/ 3951956 h 3989358"/>
              <a:gd name="connsiteX4" fmla="*/ 1916722 w 1954124"/>
              <a:gd name="connsiteY4" fmla="*/ 3989358 h 3989358"/>
              <a:gd name="connsiteX5" fmla="*/ 37402 w 1954124"/>
              <a:gd name="connsiteY5" fmla="*/ 3989358 h 3989358"/>
              <a:gd name="connsiteX6" fmla="*/ 0 w 1954124"/>
              <a:gd name="connsiteY6" fmla="*/ 3951956 h 3989358"/>
              <a:gd name="connsiteX7" fmla="*/ 0 w 1954124"/>
              <a:gd name="connsiteY7" fmla="*/ 37402 h 3989358"/>
              <a:gd name="connsiteX8" fmla="*/ 37402 w 1954124"/>
              <a:gd name="connsiteY8" fmla="*/ 0 h 398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124" h="3989358">
                <a:moveTo>
                  <a:pt x="37402" y="0"/>
                </a:moveTo>
                <a:lnTo>
                  <a:pt x="1916722" y="0"/>
                </a:lnTo>
                <a:cubicBezTo>
                  <a:pt x="1937379" y="0"/>
                  <a:pt x="1954124" y="16745"/>
                  <a:pt x="1954124" y="37402"/>
                </a:cubicBezTo>
                <a:lnTo>
                  <a:pt x="1954124" y="3951956"/>
                </a:lnTo>
                <a:cubicBezTo>
                  <a:pt x="1954124" y="3972613"/>
                  <a:pt x="1937379" y="3989358"/>
                  <a:pt x="1916722" y="3989358"/>
                </a:cubicBezTo>
                <a:lnTo>
                  <a:pt x="37402" y="3989358"/>
                </a:lnTo>
                <a:cubicBezTo>
                  <a:pt x="16745" y="3989358"/>
                  <a:pt x="0" y="3972613"/>
                  <a:pt x="0" y="3951956"/>
                </a:cubicBezTo>
                <a:lnTo>
                  <a:pt x="0" y="37402"/>
                </a:lnTo>
                <a:cubicBezTo>
                  <a:pt x="0" y="16745"/>
                  <a:pt x="16745" y="0"/>
                  <a:pt x="37402" y="0"/>
                </a:cubicBezTo>
                <a:close/>
              </a:path>
            </a:pathLst>
          </a:custGeom>
        </p:spPr>
        <p:txBody>
          <a:bodyPr wrap="square">
            <a:noAutofit/>
          </a:bodyPr>
          <a:lstStyle/>
          <a:p>
            <a:endParaRPr lang="es-ES"/>
          </a:p>
        </p:txBody>
      </p:sp>
    </p:spTree>
    <p:extLst>
      <p:ext uri="{BB962C8B-B14F-4D97-AF65-F5344CB8AC3E}">
        <p14:creationId xmlns:p14="http://schemas.microsoft.com/office/powerpoint/2010/main" val="114876836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Freeform: Shape 9">
            <a:extLst>
              <a:ext uri="{FF2B5EF4-FFF2-40B4-BE49-F238E27FC236}">
                <a16:creationId xmlns:a16="http://schemas.microsoft.com/office/drawing/2014/main" id="{A9DD9024-B01A-4978-901C-06A1C050924D}"/>
              </a:ext>
            </a:extLst>
          </p:cNvPr>
          <p:cNvSpPr/>
          <p:nvPr userDrawn="1"/>
        </p:nvSpPr>
        <p:spPr>
          <a:xfrm rot="5400000" flipH="1">
            <a:off x="-549604" y="4228136"/>
            <a:ext cx="3179468" cy="2080260"/>
          </a:xfrm>
          <a:custGeom>
            <a:avLst/>
            <a:gdLst>
              <a:gd name="connsiteX0" fmla="*/ 0 w 9811660"/>
              <a:gd name="connsiteY0" fmla="*/ 0 h 9370148"/>
              <a:gd name="connsiteX1" fmla="*/ 9811660 w 9811660"/>
              <a:gd name="connsiteY1" fmla="*/ 0 h 9370148"/>
              <a:gd name="connsiteX2" fmla="*/ 9811660 w 9811660"/>
              <a:gd name="connsiteY2" fmla="*/ 9370148 h 9370148"/>
              <a:gd name="connsiteX3" fmla="*/ 0 w 9811660"/>
              <a:gd name="connsiteY3" fmla="*/ 9370148 h 9370148"/>
            </a:gdLst>
            <a:ahLst/>
            <a:cxnLst>
              <a:cxn ang="0">
                <a:pos x="connsiteX0" y="connsiteY0"/>
              </a:cxn>
              <a:cxn ang="0">
                <a:pos x="connsiteX1" y="connsiteY1"/>
              </a:cxn>
              <a:cxn ang="0">
                <a:pos x="connsiteX2" y="connsiteY2"/>
              </a:cxn>
              <a:cxn ang="0">
                <a:pos x="connsiteX3" y="connsiteY3"/>
              </a:cxn>
            </a:cxnLst>
            <a:rect l="l" t="t" r="r" b="b"/>
            <a:pathLst>
              <a:path w="9811660" h="9370148">
                <a:moveTo>
                  <a:pt x="0" y="0"/>
                </a:moveTo>
                <a:lnTo>
                  <a:pt x="9811660" y="0"/>
                </a:lnTo>
                <a:lnTo>
                  <a:pt x="9811660" y="9370148"/>
                </a:lnTo>
                <a:lnTo>
                  <a:pt x="0" y="9370148"/>
                </a:lnTo>
                <a:close/>
              </a:path>
            </a:pathLst>
          </a:custGeom>
          <a:blipFill dpi="0" rotWithShape="1">
            <a:blip r:embed="rId16">
              <a:alphaModFix amt="14000"/>
              <a:extLst>
                <a:ext uri="{BEBA8EAE-BF5A-486C-A8C5-ECC9F3942E4B}">
                  <a14:imgProps xmlns:a14="http://schemas.microsoft.com/office/drawing/2010/main">
                    <a14:imgLayer r:embed="rId17">
                      <a14:imgEffect>
                        <a14:brightnessContrast bright="-100000"/>
                      </a14:imgEffect>
                    </a14:imgLayer>
                  </a14:imgProps>
                </a:ext>
              </a:extLst>
            </a:blip>
            <a:srcRect/>
            <a:stretch>
              <a:fillRect l="-39689" t="-1" r="1" b="-1038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7" name="Freeform: Shape 9">
            <a:extLst>
              <a:ext uri="{FF2B5EF4-FFF2-40B4-BE49-F238E27FC236}">
                <a16:creationId xmlns:a16="http://schemas.microsoft.com/office/drawing/2014/main" id="{C57EA543-616B-76DF-6859-0F982F9519C1}"/>
              </a:ext>
            </a:extLst>
          </p:cNvPr>
          <p:cNvSpPr/>
          <p:nvPr userDrawn="1"/>
        </p:nvSpPr>
        <p:spPr>
          <a:xfrm rot="16200000" flipH="1">
            <a:off x="9562136" y="549611"/>
            <a:ext cx="3179468" cy="2080260"/>
          </a:xfrm>
          <a:custGeom>
            <a:avLst/>
            <a:gdLst>
              <a:gd name="connsiteX0" fmla="*/ 0 w 9811660"/>
              <a:gd name="connsiteY0" fmla="*/ 0 h 9370148"/>
              <a:gd name="connsiteX1" fmla="*/ 9811660 w 9811660"/>
              <a:gd name="connsiteY1" fmla="*/ 0 h 9370148"/>
              <a:gd name="connsiteX2" fmla="*/ 9811660 w 9811660"/>
              <a:gd name="connsiteY2" fmla="*/ 9370148 h 9370148"/>
              <a:gd name="connsiteX3" fmla="*/ 0 w 9811660"/>
              <a:gd name="connsiteY3" fmla="*/ 9370148 h 9370148"/>
            </a:gdLst>
            <a:ahLst/>
            <a:cxnLst>
              <a:cxn ang="0">
                <a:pos x="connsiteX0" y="connsiteY0"/>
              </a:cxn>
              <a:cxn ang="0">
                <a:pos x="connsiteX1" y="connsiteY1"/>
              </a:cxn>
              <a:cxn ang="0">
                <a:pos x="connsiteX2" y="connsiteY2"/>
              </a:cxn>
              <a:cxn ang="0">
                <a:pos x="connsiteX3" y="connsiteY3"/>
              </a:cxn>
            </a:cxnLst>
            <a:rect l="l" t="t" r="r" b="b"/>
            <a:pathLst>
              <a:path w="9811660" h="9370148">
                <a:moveTo>
                  <a:pt x="0" y="0"/>
                </a:moveTo>
                <a:lnTo>
                  <a:pt x="9811660" y="0"/>
                </a:lnTo>
                <a:lnTo>
                  <a:pt x="9811660" y="9370148"/>
                </a:lnTo>
                <a:lnTo>
                  <a:pt x="0" y="9370148"/>
                </a:lnTo>
                <a:close/>
              </a:path>
            </a:pathLst>
          </a:custGeom>
          <a:blipFill dpi="0" rotWithShape="1">
            <a:blip r:embed="rId16">
              <a:alphaModFix amt="14000"/>
              <a:extLst>
                <a:ext uri="{BEBA8EAE-BF5A-486C-A8C5-ECC9F3942E4B}">
                  <a14:imgProps xmlns:a14="http://schemas.microsoft.com/office/drawing/2010/main">
                    <a14:imgLayer r:embed="rId17">
                      <a14:imgEffect>
                        <a14:brightnessContrast bright="-100000"/>
                      </a14:imgEffect>
                    </a14:imgLayer>
                  </a14:imgProps>
                </a:ext>
              </a:extLst>
            </a:blip>
            <a:srcRect/>
            <a:stretch>
              <a:fillRect l="-39689" t="-1" r="1" b="-1038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Rectangle 17">
            <a:extLst>
              <a:ext uri="{FF2B5EF4-FFF2-40B4-BE49-F238E27FC236}">
                <a16:creationId xmlns:a16="http://schemas.microsoft.com/office/drawing/2014/main" id="{BFB2845E-DD59-232A-52FA-8E8146C34180}"/>
              </a:ext>
            </a:extLst>
          </p:cNvPr>
          <p:cNvSpPr/>
          <p:nvPr userDrawn="1"/>
        </p:nvSpPr>
        <p:spPr>
          <a:xfrm>
            <a:off x="1" y="6777991"/>
            <a:ext cx="4064000" cy="8000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5F1AA1-7FEB-D7B6-4EDD-FE03F850442B}"/>
              </a:ext>
            </a:extLst>
          </p:cNvPr>
          <p:cNvSpPr/>
          <p:nvPr userDrawn="1"/>
        </p:nvSpPr>
        <p:spPr>
          <a:xfrm>
            <a:off x="4064001" y="6777991"/>
            <a:ext cx="4064000" cy="800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5F3924B-19BD-F919-8549-44FE1D396E4F}"/>
              </a:ext>
            </a:extLst>
          </p:cNvPr>
          <p:cNvSpPr/>
          <p:nvPr userDrawn="1"/>
        </p:nvSpPr>
        <p:spPr>
          <a:xfrm>
            <a:off x="8128000" y="6777991"/>
            <a:ext cx="4064000" cy="800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48446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64" userDrawn="1">
          <p15:clr>
            <a:srgbClr val="F26B43"/>
          </p15:clr>
        </p15:guide>
        <p15:guide id="3" pos="7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3.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6.xml"/><Relationship Id="rId7" Type="http://schemas.openxmlformats.org/officeDocument/2006/relationships/image" Target="../media/image48.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notesSlide" Target="../notesSlides/notesSlide12.xml"/><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3.xml"/><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58.gi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9.png"/><Relationship Id="rId5" Type="http://schemas.openxmlformats.org/officeDocument/2006/relationships/hyperlink" Target="https://www.w3.org/TR/WCAG22/"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xml"/><Relationship Id="rId7" Type="http://schemas.openxmlformats.org/officeDocument/2006/relationships/image" Target="../media/image62.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6.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2.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7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slideLayout" Target="../slideLayouts/slideLayout1.xml"/><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notesSlide" Target="../notesSlides/notesSlide25.xml"/><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3.xml"/><Relationship Id="rId7" Type="http://schemas.openxmlformats.org/officeDocument/2006/relationships/image" Target="../media/image84.sv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26.xml"/><Relationship Id="rId9" Type="http://schemas.openxmlformats.org/officeDocument/2006/relationships/image" Target="../media/image86.svg"/></Relationships>
</file>

<file path=ppt/slides/_rels/slide2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slideLayout" Target="../slideLayouts/slideLayout1.xml"/><Relationship Id="rId7" Type="http://schemas.openxmlformats.org/officeDocument/2006/relationships/image" Target="../media/image89.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2.sv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91.png"/><Relationship Id="rId5" Type="http://schemas.openxmlformats.org/officeDocument/2006/relationships/image" Target="../media/image46.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slideLayout" Target="../slideLayouts/slideLayout14.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tags" Target="../tags/tag8.xml"/><Relationship Id="rId16" Type="http://schemas.openxmlformats.org/officeDocument/2006/relationships/image" Target="../media/image28.svg"/><Relationship Id="rId1" Type="http://schemas.openxmlformats.org/officeDocument/2006/relationships/tags" Target="../tags/tag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notesSlide" Target="../notesSlides/notesSlide5.xml"/><Relationship Id="rId9" Type="http://schemas.openxmlformats.org/officeDocument/2006/relationships/image" Target="../media/image21.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9.xml"/><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svg"/><Relationship Id="rId4" Type="http://schemas.openxmlformats.org/officeDocument/2006/relationships/notesSlide" Target="../notesSlides/notesSlide7.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6845A8-2CFD-72C9-25C6-507C382852E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9DD03BA3-ED42-BE2D-925F-097DC6FB4EDE}"/>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111" b="1111"/>
          <a:stretch>
            <a:fillRect/>
          </a:stretch>
        </p:blipFill>
        <p:spPr/>
      </p:pic>
      <p:sp>
        <p:nvSpPr>
          <p:cNvPr id="6" name="Flowchart: Manual Operation 5">
            <a:extLst>
              <a:ext uri="{FF2B5EF4-FFF2-40B4-BE49-F238E27FC236}">
                <a16:creationId xmlns:a16="http://schemas.microsoft.com/office/drawing/2014/main" id="{7F6CB6DE-F1F3-1C36-B812-D2DD361B9447}"/>
              </a:ext>
              <a:ext uri="{C183D7F6-B498-43B3-948B-1728B52AA6E4}">
                <adec:decorative xmlns:adec="http://schemas.microsoft.com/office/drawing/2017/decorative" val="1"/>
              </a:ext>
            </a:extLst>
          </p:cNvPr>
          <p:cNvSpPr/>
          <p:nvPr/>
        </p:nvSpPr>
        <p:spPr>
          <a:xfrm>
            <a:off x="2675435" y="0"/>
            <a:ext cx="6841129" cy="4465320"/>
          </a:xfrm>
          <a:prstGeom prst="flowChartManualOperation">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C795A291-B7B7-23ED-C67A-78E1CA40FC84}"/>
              </a:ext>
              <a:ext uri="{C183D7F6-B498-43B3-948B-1728B52AA6E4}">
                <adec:decorative xmlns:adec="http://schemas.microsoft.com/office/drawing/2017/decorative" val="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r="42386"/>
          <a:stretch/>
        </p:blipFill>
        <p:spPr>
          <a:xfrm>
            <a:off x="8337911" y="0"/>
            <a:ext cx="3854089" cy="4465320"/>
          </a:xfrm>
        </p:spPr>
      </p:pic>
      <p:sp>
        <p:nvSpPr>
          <p:cNvPr id="7" name="Freeform: Shape 6">
            <a:extLst>
              <a:ext uri="{FF2B5EF4-FFF2-40B4-BE49-F238E27FC236}">
                <a16:creationId xmlns:a16="http://schemas.microsoft.com/office/drawing/2014/main" id="{62C0319F-A257-0181-0FB3-5FA5C3FCDC08}"/>
              </a:ext>
              <a:ext uri="{C183D7F6-B498-43B3-948B-1728B52AA6E4}">
                <adec:decorative xmlns:adec="http://schemas.microsoft.com/office/drawing/2017/decorative" val="1"/>
              </a:ext>
            </a:extLst>
          </p:cNvPr>
          <p:cNvSpPr/>
          <p:nvPr/>
        </p:nvSpPr>
        <p:spPr>
          <a:xfrm flipV="1">
            <a:off x="8337911" y="0"/>
            <a:ext cx="3854089" cy="4465320"/>
          </a:xfrm>
          <a:custGeom>
            <a:avLst/>
            <a:gdLst>
              <a:gd name="connsiteX0" fmla="*/ 1368226 w 3854089"/>
              <a:gd name="connsiteY0" fmla="*/ 4465320 h 4465320"/>
              <a:gd name="connsiteX1" fmla="*/ 3854089 w 3854089"/>
              <a:gd name="connsiteY1" fmla="*/ 4465320 h 4465320"/>
              <a:gd name="connsiteX2" fmla="*/ 3854089 w 3854089"/>
              <a:gd name="connsiteY2" fmla="*/ 0 h 4465320"/>
              <a:gd name="connsiteX3" fmla="*/ 0 w 3854089"/>
              <a:gd name="connsiteY3" fmla="*/ 0 h 4465320"/>
            </a:gdLst>
            <a:ahLst/>
            <a:cxnLst>
              <a:cxn ang="0">
                <a:pos x="connsiteX0" y="connsiteY0"/>
              </a:cxn>
              <a:cxn ang="0">
                <a:pos x="connsiteX1" y="connsiteY1"/>
              </a:cxn>
              <a:cxn ang="0">
                <a:pos x="connsiteX2" y="connsiteY2"/>
              </a:cxn>
              <a:cxn ang="0">
                <a:pos x="connsiteX3" y="connsiteY3"/>
              </a:cxn>
            </a:cxnLst>
            <a:rect l="l" t="t" r="r" b="b"/>
            <a:pathLst>
              <a:path w="3854089" h="4465320">
                <a:moveTo>
                  <a:pt x="1368226" y="4465320"/>
                </a:moveTo>
                <a:lnTo>
                  <a:pt x="3854089" y="4465320"/>
                </a:lnTo>
                <a:lnTo>
                  <a:pt x="3854089" y="0"/>
                </a:lnTo>
                <a:lnTo>
                  <a:pt x="0" y="0"/>
                </a:lnTo>
                <a:close/>
              </a:path>
            </a:pathLst>
          </a:cu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Placeholder 23">
            <a:extLst>
              <a:ext uri="{FF2B5EF4-FFF2-40B4-BE49-F238E27FC236}">
                <a16:creationId xmlns:a16="http://schemas.microsoft.com/office/drawing/2014/main" id="{1D2EAF0F-8659-E239-8460-EBA80AC45BFC}"/>
              </a:ext>
              <a:ext uri="{C183D7F6-B498-43B3-948B-1728B52AA6E4}">
                <adec:decorative xmlns:adec="http://schemas.microsoft.com/office/drawing/2017/decorative" val="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236" r="21236"/>
          <a:stretch>
            <a:fillRect/>
          </a:stretch>
        </p:blipFill>
        <p:spPr/>
      </p:pic>
      <p:sp>
        <p:nvSpPr>
          <p:cNvPr id="8" name="Freeform: Shape 7">
            <a:extLst>
              <a:ext uri="{FF2B5EF4-FFF2-40B4-BE49-F238E27FC236}">
                <a16:creationId xmlns:a16="http://schemas.microsoft.com/office/drawing/2014/main" id="{2DA0FFB0-7A92-C7ED-E033-5A9025B117E4}"/>
              </a:ext>
              <a:ext uri="{C183D7F6-B498-43B3-948B-1728B52AA6E4}">
                <adec:decorative xmlns:adec="http://schemas.microsoft.com/office/drawing/2017/decorative" val="1"/>
              </a:ext>
            </a:extLst>
          </p:cNvPr>
          <p:cNvSpPr/>
          <p:nvPr/>
        </p:nvSpPr>
        <p:spPr>
          <a:xfrm flipH="1" flipV="1">
            <a:off x="0" y="0"/>
            <a:ext cx="3854089" cy="4465320"/>
          </a:xfrm>
          <a:custGeom>
            <a:avLst/>
            <a:gdLst>
              <a:gd name="connsiteX0" fmla="*/ 1368226 w 3854089"/>
              <a:gd name="connsiteY0" fmla="*/ 4465320 h 4465320"/>
              <a:gd name="connsiteX1" fmla="*/ 3854089 w 3854089"/>
              <a:gd name="connsiteY1" fmla="*/ 4465320 h 4465320"/>
              <a:gd name="connsiteX2" fmla="*/ 3854089 w 3854089"/>
              <a:gd name="connsiteY2" fmla="*/ 0 h 4465320"/>
              <a:gd name="connsiteX3" fmla="*/ 0 w 3854089"/>
              <a:gd name="connsiteY3" fmla="*/ 0 h 4465320"/>
            </a:gdLst>
            <a:ahLst/>
            <a:cxnLst>
              <a:cxn ang="0">
                <a:pos x="connsiteX0" y="connsiteY0"/>
              </a:cxn>
              <a:cxn ang="0">
                <a:pos x="connsiteX1" y="connsiteY1"/>
              </a:cxn>
              <a:cxn ang="0">
                <a:pos x="connsiteX2" y="connsiteY2"/>
              </a:cxn>
              <a:cxn ang="0">
                <a:pos x="connsiteX3" y="connsiteY3"/>
              </a:cxn>
            </a:cxnLst>
            <a:rect l="l" t="t" r="r" b="b"/>
            <a:pathLst>
              <a:path w="3854089" h="4465320">
                <a:moveTo>
                  <a:pt x="1368226" y="4465320"/>
                </a:moveTo>
                <a:lnTo>
                  <a:pt x="3854089" y="4465320"/>
                </a:lnTo>
                <a:lnTo>
                  <a:pt x="3854089" y="0"/>
                </a:lnTo>
                <a:lnTo>
                  <a:pt x="0" y="0"/>
                </a:lnTo>
                <a:close/>
              </a:path>
            </a:pathLst>
          </a:cu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61DA9B83-D24A-E08F-27E7-F9579B2455AC}"/>
              </a:ext>
              <a:ext uri="{C183D7F6-B498-43B3-948B-1728B52AA6E4}">
                <adec:decorative xmlns:adec="http://schemas.microsoft.com/office/drawing/2017/decorative" val="1"/>
              </a:ext>
            </a:extLst>
          </p:cNvPr>
          <p:cNvSpPr/>
          <p:nvPr/>
        </p:nvSpPr>
        <p:spPr>
          <a:xfrm>
            <a:off x="0" y="4465320"/>
            <a:ext cx="12192000" cy="15664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A567D6-5520-051C-F974-F5DC529D7541}"/>
              </a:ext>
              <a:ext uri="{C183D7F6-B498-43B3-948B-1728B52AA6E4}">
                <adec:decorative xmlns:adec="http://schemas.microsoft.com/office/drawing/2017/decorative" val="1"/>
              </a:ext>
            </a:extLst>
          </p:cNvPr>
          <p:cNvSpPr/>
          <p:nvPr/>
        </p:nvSpPr>
        <p:spPr>
          <a:xfrm>
            <a:off x="0" y="6031752"/>
            <a:ext cx="12192000" cy="82624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51B8706C-EF9F-1EA3-AAE2-3BD5C1628E4A}"/>
              </a:ext>
            </a:extLst>
          </p:cNvPr>
          <p:cNvSpPr txBox="1">
            <a:spLocks noGrp="1"/>
          </p:cNvSpPr>
          <p:nvPr>
            <p:ph type="title" idx="4294967295"/>
          </p:nvPr>
        </p:nvSpPr>
        <p:spPr>
          <a:xfrm>
            <a:off x="142239" y="4833037"/>
            <a:ext cx="1190752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800" b="0" i="0" u="none" strike="noStrike" kern="1200" cap="none" spc="300" normalizeH="0" baseline="0" noProof="0" dirty="0">
                <a:ln>
                  <a:noFill/>
                </a:ln>
                <a:solidFill>
                  <a:schemeClr val="bg2">
                    <a:lumMod val="85000"/>
                  </a:schemeClr>
                </a:solidFill>
                <a:effectLst/>
                <a:uLnTx/>
                <a:uFillTx/>
                <a:latin typeface="Impact" panose="020B0806030902050204" pitchFamily="34" charset="0"/>
                <a:ea typeface="Verdana" panose="020B0604030504040204" pitchFamily="34" charset="0"/>
                <a:cs typeface="Prompt Black" panose="00000A00000000000000" pitchFamily="2" charset="-34"/>
              </a:rPr>
              <a:t>Thinking Beyond WCAG and Compliance</a:t>
            </a:r>
          </a:p>
        </p:txBody>
      </p:sp>
      <p:sp>
        <p:nvSpPr>
          <p:cNvPr id="22" name="TextBox 21">
            <a:extLst>
              <a:ext uri="{FF2B5EF4-FFF2-40B4-BE49-F238E27FC236}">
                <a16:creationId xmlns:a16="http://schemas.microsoft.com/office/drawing/2014/main" id="{619DEA29-99CB-C7DC-9325-F8EF31928273}"/>
              </a:ext>
            </a:extLst>
          </p:cNvPr>
          <p:cNvSpPr txBox="1"/>
          <p:nvPr/>
        </p:nvSpPr>
        <p:spPr>
          <a:xfrm>
            <a:off x="1356360" y="6260210"/>
            <a:ext cx="9479280" cy="369332"/>
          </a:xfrm>
          <a:prstGeom prst="rect">
            <a:avLst/>
          </a:prstGeom>
          <a:noFill/>
        </p:spPr>
        <p:txBody>
          <a:bodyPr wrap="square" anchor="t">
            <a:spAutoFit/>
          </a:bodyPr>
          <a:lstStyle/>
          <a:p>
            <a:pPr algn="ctr">
              <a:spcBef>
                <a:spcPts val="600"/>
              </a:spcBef>
              <a:buClr>
                <a:srgbClr val="008DB9"/>
              </a:buClr>
            </a:pPr>
            <a:r>
              <a:rPr lang="en-US" b="1" spc="600" dirty="0">
                <a:solidFill>
                  <a:schemeClr val="bg1"/>
                </a:solidFill>
                <a:latin typeface="Montserrat" panose="00000500000000000000" pitchFamily="2" charset="0"/>
                <a:ea typeface="Verdana" panose="020B0604030504040204" pitchFamily="34" charset="0"/>
                <a:cs typeface="Poppins" pitchFamily="2" charset="77"/>
              </a:rPr>
              <a:t>DIGITAL ACCESSIBILITY</a:t>
            </a:r>
          </a:p>
        </p:txBody>
      </p:sp>
    </p:spTree>
    <p:extLst>
      <p:ext uri="{BB962C8B-B14F-4D97-AF65-F5344CB8AC3E}">
        <p14:creationId xmlns:p14="http://schemas.microsoft.com/office/powerpoint/2010/main" val="166823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B3663-18C0-A7BE-E356-1B4BD53B8456}"/>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91D0F49-4939-5727-6907-DB86AE370F67}"/>
              </a:ext>
            </a:extLst>
          </p:cNvPr>
          <p:cNvSpPr txBox="1">
            <a:spLocks noGrp="1"/>
          </p:cNvSpPr>
          <p:nvPr>
            <p:ph type="title" idx="4294967295"/>
          </p:nvPr>
        </p:nvSpPr>
        <p:spPr>
          <a:xfrm>
            <a:off x="2600325" y="552162"/>
            <a:ext cx="699135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WHERE WE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FALL SHORT</a:t>
            </a:r>
          </a:p>
        </p:txBody>
      </p:sp>
      <p:grpSp>
        <p:nvGrpSpPr>
          <p:cNvPr id="13" name="Group 12">
            <a:extLst>
              <a:ext uri="{FF2B5EF4-FFF2-40B4-BE49-F238E27FC236}">
                <a16:creationId xmlns:a16="http://schemas.microsoft.com/office/drawing/2014/main" id="{ED125F51-F1BE-78DF-1226-503B8C6D962E}"/>
              </a:ext>
              <a:ext uri="{C183D7F6-B498-43B3-948B-1728B52AA6E4}">
                <adec:decorative xmlns:adec="http://schemas.microsoft.com/office/drawing/2017/decorative" val="1"/>
              </a:ext>
            </a:extLst>
          </p:cNvPr>
          <p:cNvGrpSpPr/>
          <p:nvPr/>
        </p:nvGrpSpPr>
        <p:grpSpPr>
          <a:xfrm rot="5400000">
            <a:off x="8056779" y="735254"/>
            <a:ext cx="746760" cy="746760"/>
            <a:chOff x="5836920" y="1969602"/>
            <a:chExt cx="746760" cy="746760"/>
          </a:xfrm>
        </p:grpSpPr>
        <p:sp>
          <p:nvSpPr>
            <p:cNvPr id="16" name="Arc 15">
              <a:extLst>
                <a:ext uri="{FF2B5EF4-FFF2-40B4-BE49-F238E27FC236}">
                  <a16:creationId xmlns:a16="http://schemas.microsoft.com/office/drawing/2014/main" id="{E0187A90-26BF-1F28-5593-F5F992A83E7F}"/>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930066DE-1A77-152E-3064-8615EFAF8FBD}"/>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Rectangle: Rounded Corners 14">
            <a:extLst>
              <a:ext uri="{FF2B5EF4-FFF2-40B4-BE49-F238E27FC236}">
                <a16:creationId xmlns:a16="http://schemas.microsoft.com/office/drawing/2014/main" id="{D8790A53-4BDB-9089-E4DE-6CE834A8E907}"/>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Flowchart: Connector 45">
            <a:extLst>
              <a:ext uri="{FF2B5EF4-FFF2-40B4-BE49-F238E27FC236}">
                <a16:creationId xmlns:a16="http://schemas.microsoft.com/office/drawing/2014/main" id="{B010BEBA-E69A-96B1-05AB-A9E022713650}"/>
              </a:ext>
              <a:ext uri="{C183D7F6-B498-43B3-948B-1728B52AA6E4}">
                <adec:decorative xmlns:adec="http://schemas.microsoft.com/office/drawing/2017/decorative" val="1"/>
              </a:ext>
            </a:extLst>
          </p:cNvPr>
          <p:cNvSpPr/>
          <p:nvPr/>
        </p:nvSpPr>
        <p:spPr>
          <a:xfrm>
            <a:off x="6248401" y="1894778"/>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300"/>
          </a:p>
        </p:txBody>
      </p:sp>
      <p:sp>
        <p:nvSpPr>
          <p:cNvPr id="44" name="Flowchart: Connector 43">
            <a:extLst>
              <a:ext uri="{FF2B5EF4-FFF2-40B4-BE49-F238E27FC236}">
                <a16:creationId xmlns:a16="http://schemas.microsoft.com/office/drawing/2014/main" id="{F12AF8EF-FC9E-930F-BA72-556AAF79AAB2}"/>
              </a:ext>
              <a:ext uri="{C183D7F6-B498-43B3-948B-1728B52AA6E4}">
                <adec:decorative xmlns:adec="http://schemas.microsoft.com/office/drawing/2017/decorative" val="1"/>
              </a:ext>
            </a:extLst>
          </p:cNvPr>
          <p:cNvSpPr/>
          <p:nvPr/>
        </p:nvSpPr>
        <p:spPr>
          <a:xfrm>
            <a:off x="6248401" y="2456416"/>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300"/>
          </a:p>
        </p:txBody>
      </p:sp>
      <p:sp>
        <p:nvSpPr>
          <p:cNvPr id="42" name="Flowchart: Connector 41">
            <a:extLst>
              <a:ext uri="{FF2B5EF4-FFF2-40B4-BE49-F238E27FC236}">
                <a16:creationId xmlns:a16="http://schemas.microsoft.com/office/drawing/2014/main" id="{4216AEBD-005D-EDD6-76AD-73273AF22A45}"/>
              </a:ext>
              <a:ext uri="{C183D7F6-B498-43B3-948B-1728B52AA6E4}">
                <adec:decorative xmlns:adec="http://schemas.microsoft.com/office/drawing/2017/decorative" val="1"/>
              </a:ext>
            </a:extLst>
          </p:cNvPr>
          <p:cNvSpPr/>
          <p:nvPr/>
        </p:nvSpPr>
        <p:spPr>
          <a:xfrm>
            <a:off x="6248401" y="2827943"/>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300"/>
          </a:p>
        </p:txBody>
      </p:sp>
      <p:sp>
        <p:nvSpPr>
          <p:cNvPr id="40" name="Flowchart: Connector 39">
            <a:extLst>
              <a:ext uri="{FF2B5EF4-FFF2-40B4-BE49-F238E27FC236}">
                <a16:creationId xmlns:a16="http://schemas.microsoft.com/office/drawing/2014/main" id="{37049D08-9FEE-1F89-D1F1-51BF1CFA462C}"/>
              </a:ext>
              <a:ext uri="{C183D7F6-B498-43B3-948B-1728B52AA6E4}">
                <adec:decorative xmlns:adec="http://schemas.microsoft.com/office/drawing/2017/decorative" val="1"/>
              </a:ext>
            </a:extLst>
          </p:cNvPr>
          <p:cNvSpPr/>
          <p:nvPr/>
        </p:nvSpPr>
        <p:spPr>
          <a:xfrm>
            <a:off x="6248402" y="3224916"/>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300"/>
          </a:p>
        </p:txBody>
      </p:sp>
      <p:pic>
        <p:nvPicPr>
          <p:cNvPr id="19" name="Picture Placeholder 57" descr="A group of women standing around a person in a wheelchair">
            <a:extLst>
              <a:ext uri="{FF2B5EF4-FFF2-40B4-BE49-F238E27FC236}">
                <a16:creationId xmlns:a16="http://schemas.microsoft.com/office/drawing/2014/main" id="{05753F58-A678-1470-7C48-5CA1C3664562}"/>
              </a:ext>
            </a:extLst>
          </p:cNvPr>
          <p:cNvPicPr>
            <a:picLocks noChangeAspect="1"/>
          </p:cNvPicPr>
          <p:nvPr/>
        </p:nvPicPr>
        <p:blipFill>
          <a:blip r:embed="rId5">
            <a:extLst>
              <a:ext uri="{28A0092B-C50C-407E-A947-70E740481C1C}">
                <a14:useLocalDpi xmlns:a14="http://schemas.microsoft.com/office/drawing/2010/main" val="0"/>
              </a:ext>
            </a:extLst>
          </a:blip>
          <a:srcRect t="10028" b="10028"/>
          <a:stretch>
            <a:fillRect/>
          </a:stretch>
        </p:blipFill>
        <p:spPr>
          <a:xfrm>
            <a:off x="442808" y="3262073"/>
            <a:ext cx="5500793" cy="2935395"/>
          </a:xfrm>
          <a:custGeom>
            <a:avLst/>
            <a:gdLst>
              <a:gd name="connsiteX0" fmla="*/ 27006 w 5500793"/>
              <a:gd name="connsiteY0" fmla="*/ 0 h 2935395"/>
              <a:gd name="connsiteX1" fmla="*/ 5473787 w 5500793"/>
              <a:gd name="connsiteY1" fmla="*/ 0 h 2935395"/>
              <a:gd name="connsiteX2" fmla="*/ 5500793 w 5500793"/>
              <a:gd name="connsiteY2" fmla="*/ 27006 h 2935395"/>
              <a:gd name="connsiteX3" fmla="*/ 5500793 w 5500793"/>
              <a:gd name="connsiteY3" fmla="*/ 2908389 h 2935395"/>
              <a:gd name="connsiteX4" fmla="*/ 5473787 w 5500793"/>
              <a:gd name="connsiteY4" fmla="*/ 2935395 h 2935395"/>
              <a:gd name="connsiteX5" fmla="*/ 27006 w 5500793"/>
              <a:gd name="connsiteY5" fmla="*/ 2935395 h 2935395"/>
              <a:gd name="connsiteX6" fmla="*/ 0 w 5500793"/>
              <a:gd name="connsiteY6" fmla="*/ 2908389 h 2935395"/>
              <a:gd name="connsiteX7" fmla="*/ 0 w 5500793"/>
              <a:gd name="connsiteY7" fmla="*/ 27006 h 2935395"/>
              <a:gd name="connsiteX8" fmla="*/ 27006 w 5500793"/>
              <a:gd name="connsiteY8" fmla="*/ 0 h 293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0793" h="2935395">
                <a:moveTo>
                  <a:pt x="27006" y="0"/>
                </a:moveTo>
                <a:lnTo>
                  <a:pt x="5473787" y="0"/>
                </a:lnTo>
                <a:cubicBezTo>
                  <a:pt x="5488702" y="0"/>
                  <a:pt x="5500793" y="12091"/>
                  <a:pt x="5500793" y="27006"/>
                </a:cubicBezTo>
                <a:lnTo>
                  <a:pt x="5500793" y="2908389"/>
                </a:lnTo>
                <a:cubicBezTo>
                  <a:pt x="5500793" y="2923304"/>
                  <a:pt x="5488702" y="2935395"/>
                  <a:pt x="5473787" y="2935395"/>
                </a:cubicBezTo>
                <a:lnTo>
                  <a:pt x="27006" y="2935395"/>
                </a:lnTo>
                <a:cubicBezTo>
                  <a:pt x="12091" y="2935395"/>
                  <a:pt x="0" y="2923304"/>
                  <a:pt x="0" y="2908389"/>
                </a:cubicBezTo>
                <a:lnTo>
                  <a:pt x="0" y="27006"/>
                </a:lnTo>
                <a:cubicBezTo>
                  <a:pt x="0" y="12091"/>
                  <a:pt x="12091" y="0"/>
                  <a:pt x="27006" y="0"/>
                </a:cubicBezTo>
                <a:close/>
              </a:path>
            </a:pathLst>
          </a:custGeom>
        </p:spPr>
      </p:pic>
      <p:sp>
        <p:nvSpPr>
          <p:cNvPr id="38" name="Flowchart: Connector 37">
            <a:extLst>
              <a:ext uri="{FF2B5EF4-FFF2-40B4-BE49-F238E27FC236}">
                <a16:creationId xmlns:a16="http://schemas.microsoft.com/office/drawing/2014/main" id="{505D114B-5E3F-1822-6624-072D9D9559A7}"/>
              </a:ext>
              <a:ext uri="{C183D7F6-B498-43B3-948B-1728B52AA6E4}">
                <adec:decorative xmlns:adec="http://schemas.microsoft.com/office/drawing/2017/decorative" val="1"/>
              </a:ext>
            </a:extLst>
          </p:cNvPr>
          <p:cNvSpPr/>
          <p:nvPr/>
        </p:nvSpPr>
        <p:spPr>
          <a:xfrm>
            <a:off x="6248401" y="4391521"/>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300"/>
          </a:p>
        </p:txBody>
      </p:sp>
      <p:sp>
        <p:nvSpPr>
          <p:cNvPr id="18" name="Rectangle: Rounded Corners 17">
            <a:extLst>
              <a:ext uri="{FF2B5EF4-FFF2-40B4-BE49-F238E27FC236}">
                <a16:creationId xmlns:a16="http://schemas.microsoft.com/office/drawing/2014/main" id="{298F5FA0-E2BF-6D79-EA33-21064CB86BFF}"/>
              </a:ext>
              <a:ext uri="{C183D7F6-B498-43B3-948B-1728B52AA6E4}">
                <adec:decorative xmlns:adec="http://schemas.microsoft.com/office/drawing/2017/decorative" val="1"/>
              </a:ext>
            </a:extLst>
          </p:cNvPr>
          <p:cNvSpPr/>
          <p:nvPr/>
        </p:nvSpPr>
        <p:spPr>
          <a:xfrm>
            <a:off x="442807" y="3262073"/>
            <a:ext cx="5500793" cy="2935395"/>
          </a:xfrm>
          <a:prstGeom prst="roundRect">
            <a:avLst>
              <a:gd name="adj" fmla="val 920"/>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8E00C6F-E42E-5DDF-B476-A0907A624889}"/>
              </a:ext>
              <a:ext uri="{C183D7F6-B498-43B3-948B-1728B52AA6E4}">
                <adec:decorative xmlns:adec="http://schemas.microsoft.com/office/drawing/2017/decorative" val="1"/>
              </a:ext>
            </a:extLst>
          </p:cNvPr>
          <p:cNvSpPr/>
          <p:nvPr/>
        </p:nvSpPr>
        <p:spPr>
          <a:xfrm>
            <a:off x="808680" y="1780867"/>
            <a:ext cx="5063098" cy="1248134"/>
          </a:xfrm>
          <a:prstGeom prst="roundRect">
            <a:avLst>
              <a:gd name="adj" fmla="val 2542"/>
            </a:avLst>
          </a:prstGeom>
          <a:solidFill>
            <a:schemeClr val="bg1"/>
          </a:solidFill>
          <a:ln w="3175">
            <a:no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22" name="Freeform: Shape 21">
            <a:extLst>
              <a:ext uri="{FF2B5EF4-FFF2-40B4-BE49-F238E27FC236}">
                <a16:creationId xmlns:a16="http://schemas.microsoft.com/office/drawing/2014/main" id="{E6AD4002-7089-E0C6-828F-94C70ACEEA11}"/>
              </a:ext>
              <a:ext uri="{C183D7F6-B498-43B3-948B-1728B52AA6E4}">
                <adec:decorative xmlns:adec="http://schemas.microsoft.com/office/drawing/2017/decorative" val="1"/>
              </a:ext>
            </a:extLst>
          </p:cNvPr>
          <p:cNvSpPr/>
          <p:nvPr/>
        </p:nvSpPr>
        <p:spPr>
          <a:xfrm>
            <a:off x="588561" y="2117923"/>
            <a:ext cx="991241" cy="751814"/>
          </a:xfrm>
          <a:custGeom>
            <a:avLst/>
            <a:gdLst>
              <a:gd name="connsiteX0" fmla="*/ 514350 w 782764"/>
              <a:gd name="connsiteY0" fmla="*/ 593693 h 593693"/>
              <a:gd name="connsiteX1" fmla="*/ 782765 w 782764"/>
              <a:gd name="connsiteY1" fmla="*/ 0 h 593693"/>
              <a:gd name="connsiteX2" fmla="*/ 0 w 782764"/>
              <a:gd name="connsiteY2" fmla="*/ 0 h 593693"/>
              <a:gd name="connsiteX3" fmla="*/ 0 w 782764"/>
              <a:gd name="connsiteY3" fmla="*/ 593693 h 593693"/>
            </a:gdLst>
            <a:ahLst/>
            <a:cxnLst>
              <a:cxn ang="0">
                <a:pos x="connsiteX0" y="connsiteY0"/>
              </a:cxn>
              <a:cxn ang="0">
                <a:pos x="connsiteX1" y="connsiteY1"/>
              </a:cxn>
              <a:cxn ang="0">
                <a:pos x="connsiteX2" y="connsiteY2"/>
              </a:cxn>
              <a:cxn ang="0">
                <a:pos x="connsiteX3" y="connsiteY3"/>
              </a:cxn>
            </a:cxnLst>
            <a:rect l="l" t="t" r="r" b="b"/>
            <a:pathLst>
              <a:path w="782764" h="593693">
                <a:moveTo>
                  <a:pt x="514350" y="593693"/>
                </a:moveTo>
                <a:lnTo>
                  <a:pt x="782765" y="0"/>
                </a:lnTo>
                <a:lnTo>
                  <a:pt x="0" y="0"/>
                </a:lnTo>
                <a:lnTo>
                  <a:pt x="0" y="593693"/>
                </a:lnTo>
                <a:close/>
              </a:path>
            </a:pathLst>
          </a:custGeom>
          <a:solidFill>
            <a:schemeClr val="accent2">
              <a:lumMod val="20000"/>
              <a:lumOff val="80000"/>
            </a:schemeClr>
          </a:solidFill>
          <a:ln w="9525" cap="flat">
            <a:noFill/>
            <a:prstDash val="solid"/>
            <a:miter/>
          </a:ln>
        </p:spPr>
        <p:txBody>
          <a:bodyPr rtlCol="0" anchor="ctr"/>
          <a:lstStyle/>
          <a:p>
            <a:endParaRPr lang="en-US">
              <a:latin typeface="Montserrat" panose="00000500000000000000" pitchFamily="2" charset="0"/>
            </a:endParaRPr>
          </a:p>
        </p:txBody>
      </p:sp>
      <p:sp>
        <p:nvSpPr>
          <p:cNvPr id="23" name="Freeform: Shape 22">
            <a:extLst>
              <a:ext uri="{FF2B5EF4-FFF2-40B4-BE49-F238E27FC236}">
                <a16:creationId xmlns:a16="http://schemas.microsoft.com/office/drawing/2014/main" id="{A7859339-0113-E32E-54E7-F8AD118F550B}"/>
              </a:ext>
              <a:ext uri="{C183D7F6-B498-43B3-948B-1728B52AA6E4}">
                <adec:decorative xmlns:adec="http://schemas.microsoft.com/office/drawing/2017/decorative" val="1"/>
              </a:ext>
            </a:extLst>
          </p:cNvPr>
          <p:cNvSpPr/>
          <p:nvPr/>
        </p:nvSpPr>
        <p:spPr>
          <a:xfrm>
            <a:off x="492065" y="1940131"/>
            <a:ext cx="316623" cy="893419"/>
          </a:xfrm>
          <a:custGeom>
            <a:avLst/>
            <a:gdLst>
              <a:gd name="connsiteX0" fmla="*/ 250031 w 250031"/>
              <a:gd name="connsiteY0" fmla="*/ 0 h 705516"/>
              <a:gd name="connsiteX1" fmla="*/ 0 w 250031"/>
              <a:gd name="connsiteY1" fmla="*/ 108680 h 705516"/>
              <a:gd name="connsiteX2" fmla="*/ 0 w 250031"/>
              <a:gd name="connsiteY2" fmla="*/ 705517 h 705516"/>
              <a:gd name="connsiteX3" fmla="*/ 250031 w 250031"/>
              <a:gd name="connsiteY3" fmla="*/ 526161 h 705516"/>
            </a:gdLst>
            <a:ahLst/>
            <a:cxnLst>
              <a:cxn ang="0">
                <a:pos x="connsiteX0" y="connsiteY0"/>
              </a:cxn>
              <a:cxn ang="0">
                <a:pos x="connsiteX1" y="connsiteY1"/>
              </a:cxn>
              <a:cxn ang="0">
                <a:pos x="connsiteX2" y="connsiteY2"/>
              </a:cxn>
              <a:cxn ang="0">
                <a:pos x="connsiteX3" y="connsiteY3"/>
              </a:cxn>
            </a:cxnLst>
            <a:rect l="l" t="t" r="r" b="b"/>
            <a:pathLst>
              <a:path w="250031" h="705516">
                <a:moveTo>
                  <a:pt x="250031" y="0"/>
                </a:moveTo>
                <a:lnTo>
                  <a:pt x="0" y="108680"/>
                </a:lnTo>
                <a:lnTo>
                  <a:pt x="0" y="705517"/>
                </a:lnTo>
                <a:lnTo>
                  <a:pt x="250031" y="526161"/>
                </a:lnTo>
                <a:close/>
              </a:path>
            </a:pathLst>
          </a:custGeom>
          <a:solidFill>
            <a:schemeClr val="accent1">
              <a:lumMod val="75000"/>
            </a:schemeClr>
          </a:solidFill>
          <a:ln w="9525" cap="flat">
            <a:noFill/>
            <a:prstDash val="solid"/>
            <a:miter/>
          </a:ln>
        </p:spPr>
        <p:txBody>
          <a:bodyPr rtlCol="0" anchor="ctr"/>
          <a:lstStyle/>
          <a:p>
            <a:endParaRPr lang="en-US">
              <a:latin typeface="Montserrat" panose="00000500000000000000" pitchFamily="2" charset="0"/>
            </a:endParaRPr>
          </a:p>
        </p:txBody>
      </p:sp>
      <p:sp>
        <p:nvSpPr>
          <p:cNvPr id="24" name="Freeform: Shape 23">
            <a:extLst>
              <a:ext uri="{FF2B5EF4-FFF2-40B4-BE49-F238E27FC236}">
                <a16:creationId xmlns:a16="http://schemas.microsoft.com/office/drawing/2014/main" id="{A143C4E8-ADEE-8201-47B2-C682F8227FEE}"/>
              </a:ext>
              <a:ext uri="{C183D7F6-B498-43B3-948B-1728B52AA6E4}">
                <adec:decorative xmlns:adec="http://schemas.microsoft.com/office/drawing/2017/decorative" val="1"/>
              </a:ext>
            </a:extLst>
          </p:cNvPr>
          <p:cNvSpPr/>
          <p:nvPr/>
        </p:nvSpPr>
        <p:spPr>
          <a:xfrm>
            <a:off x="492065" y="2077757"/>
            <a:ext cx="1053359" cy="755795"/>
          </a:xfrm>
          <a:custGeom>
            <a:avLst/>
            <a:gdLst>
              <a:gd name="connsiteX0" fmla="*/ 561975 w 831818"/>
              <a:gd name="connsiteY0" fmla="*/ 596837 h 596836"/>
              <a:gd name="connsiteX1" fmla="*/ 0 w 831818"/>
              <a:gd name="connsiteY1" fmla="*/ 596837 h 596836"/>
              <a:gd name="connsiteX2" fmla="*/ 0 w 831818"/>
              <a:gd name="connsiteY2" fmla="*/ 0 h 596836"/>
              <a:gd name="connsiteX3" fmla="*/ 831818 w 831818"/>
              <a:gd name="connsiteY3" fmla="*/ 0 h 596836"/>
            </a:gdLst>
            <a:ahLst/>
            <a:cxnLst>
              <a:cxn ang="0">
                <a:pos x="connsiteX0" y="connsiteY0"/>
              </a:cxn>
              <a:cxn ang="0">
                <a:pos x="connsiteX1" y="connsiteY1"/>
              </a:cxn>
              <a:cxn ang="0">
                <a:pos x="connsiteX2" y="connsiteY2"/>
              </a:cxn>
              <a:cxn ang="0">
                <a:pos x="connsiteX3" y="connsiteY3"/>
              </a:cxn>
            </a:cxnLst>
            <a:rect l="l" t="t" r="r" b="b"/>
            <a:pathLst>
              <a:path w="831818" h="596836">
                <a:moveTo>
                  <a:pt x="561975" y="596837"/>
                </a:moveTo>
                <a:lnTo>
                  <a:pt x="0" y="596837"/>
                </a:lnTo>
                <a:lnTo>
                  <a:pt x="0" y="0"/>
                </a:lnTo>
                <a:lnTo>
                  <a:pt x="831818" y="0"/>
                </a:lnTo>
                <a:close/>
              </a:path>
            </a:pathLst>
          </a:custGeom>
          <a:solidFill>
            <a:schemeClr val="accent1"/>
          </a:solidFill>
          <a:ln w="9525" cap="flat">
            <a:noFill/>
            <a:prstDash val="solid"/>
            <a:miter/>
          </a:ln>
        </p:spPr>
        <p:txBody>
          <a:bodyPr rtlCol="0" anchor="ctr"/>
          <a:lstStyle/>
          <a:p>
            <a:pPr marL="285750" indent="-285750">
              <a:buFont typeface="Arial" panose="020B0604020202020204" pitchFamily="34" charset="0"/>
              <a:buChar char="•"/>
            </a:pPr>
            <a:endParaRPr lang="en-US">
              <a:latin typeface="Montserrat" panose="00000500000000000000" pitchFamily="2" charset="0"/>
            </a:endParaRPr>
          </a:p>
        </p:txBody>
      </p:sp>
      <p:sp>
        <p:nvSpPr>
          <p:cNvPr id="25" name="Freeform: Shape 24">
            <a:extLst>
              <a:ext uri="{FF2B5EF4-FFF2-40B4-BE49-F238E27FC236}">
                <a16:creationId xmlns:a16="http://schemas.microsoft.com/office/drawing/2014/main" id="{80945B67-E440-B3A6-4D96-55B5BF509656}"/>
              </a:ext>
              <a:ext uri="{C183D7F6-B498-43B3-948B-1728B52AA6E4}">
                <adec:decorative xmlns:adec="http://schemas.microsoft.com/office/drawing/2017/decorative" val="1"/>
              </a:ext>
            </a:extLst>
          </p:cNvPr>
          <p:cNvSpPr/>
          <p:nvPr/>
        </p:nvSpPr>
        <p:spPr>
          <a:xfrm>
            <a:off x="642958" y="2166170"/>
            <a:ext cx="578967" cy="578967"/>
          </a:xfrm>
          <a:custGeom>
            <a:avLst/>
            <a:gdLst>
              <a:gd name="connsiteX0" fmla="*/ 457200 w 457199"/>
              <a:gd name="connsiteY0" fmla="*/ 228600 h 457199"/>
              <a:gd name="connsiteX1" fmla="*/ 228600 w 457199"/>
              <a:gd name="connsiteY1" fmla="*/ 457200 h 457199"/>
              <a:gd name="connsiteX2" fmla="*/ 0 w 457199"/>
              <a:gd name="connsiteY2" fmla="*/ 228600 h 457199"/>
              <a:gd name="connsiteX3" fmla="*/ 228600 w 457199"/>
              <a:gd name="connsiteY3" fmla="*/ 0 h 457199"/>
              <a:gd name="connsiteX4" fmla="*/ 457200 w 457199"/>
              <a:gd name="connsiteY4" fmla="*/ 228600 h 45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9" h="457199">
                <a:moveTo>
                  <a:pt x="457200" y="228600"/>
                </a:moveTo>
                <a:cubicBezTo>
                  <a:pt x="457200" y="354902"/>
                  <a:pt x="354806" y="457200"/>
                  <a:pt x="228600" y="457200"/>
                </a:cubicBezTo>
                <a:cubicBezTo>
                  <a:pt x="102299" y="457200"/>
                  <a:pt x="0" y="354902"/>
                  <a:pt x="0" y="228600"/>
                </a:cubicBezTo>
                <a:cubicBezTo>
                  <a:pt x="0" y="102299"/>
                  <a:pt x="102394" y="0"/>
                  <a:pt x="228600" y="0"/>
                </a:cubicBezTo>
                <a:cubicBezTo>
                  <a:pt x="354806" y="0"/>
                  <a:pt x="457200" y="102299"/>
                  <a:pt x="457200" y="228600"/>
                </a:cubicBezTo>
                <a:close/>
              </a:path>
            </a:pathLst>
          </a:custGeom>
          <a:solidFill>
            <a:srgbClr val="E5E5E5"/>
          </a:solidFill>
          <a:ln w="9525" cap="flat">
            <a:noFill/>
            <a:prstDash val="solid"/>
            <a:miter/>
          </a:ln>
        </p:spPr>
        <p:txBody>
          <a:bodyPr rtlCol="0" anchor="ctr"/>
          <a:lstStyle/>
          <a:p>
            <a:endParaRPr lang="en-US">
              <a:latin typeface="Montserrat" panose="00000500000000000000" pitchFamily="2" charset="0"/>
            </a:endParaRPr>
          </a:p>
        </p:txBody>
      </p:sp>
      <p:sp>
        <p:nvSpPr>
          <p:cNvPr id="26" name="Freeform: Shape 25">
            <a:extLst>
              <a:ext uri="{FF2B5EF4-FFF2-40B4-BE49-F238E27FC236}">
                <a16:creationId xmlns:a16="http://schemas.microsoft.com/office/drawing/2014/main" id="{B8985A83-89AD-AA3B-23B6-6C064783B19F}"/>
              </a:ext>
              <a:ext uri="{C183D7F6-B498-43B3-948B-1728B52AA6E4}">
                <adec:decorative xmlns:adec="http://schemas.microsoft.com/office/drawing/2017/decorative" val="1"/>
              </a:ext>
            </a:extLst>
          </p:cNvPr>
          <p:cNvSpPr/>
          <p:nvPr/>
        </p:nvSpPr>
        <p:spPr>
          <a:xfrm>
            <a:off x="677093" y="2200305"/>
            <a:ext cx="510578" cy="510698"/>
          </a:xfrm>
          <a:custGeom>
            <a:avLst/>
            <a:gdLst>
              <a:gd name="connsiteX0" fmla="*/ 403193 w 403193"/>
              <a:gd name="connsiteY0" fmla="*/ 201644 h 403288"/>
              <a:gd name="connsiteX1" fmla="*/ 201549 w 403193"/>
              <a:gd name="connsiteY1" fmla="*/ 403289 h 403288"/>
              <a:gd name="connsiteX2" fmla="*/ 0 w 403193"/>
              <a:gd name="connsiteY2" fmla="*/ 201644 h 403288"/>
              <a:gd name="connsiteX3" fmla="*/ 201644 w 403193"/>
              <a:gd name="connsiteY3" fmla="*/ 0 h 403288"/>
              <a:gd name="connsiteX4" fmla="*/ 403193 w 403193"/>
              <a:gd name="connsiteY4" fmla="*/ 201644 h 40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93" h="403288">
                <a:moveTo>
                  <a:pt x="403193" y="201644"/>
                </a:moveTo>
                <a:cubicBezTo>
                  <a:pt x="403193" y="312992"/>
                  <a:pt x="312896" y="403289"/>
                  <a:pt x="201549" y="403289"/>
                </a:cubicBezTo>
                <a:cubicBezTo>
                  <a:pt x="90202" y="403289"/>
                  <a:pt x="0" y="312992"/>
                  <a:pt x="0" y="201644"/>
                </a:cubicBezTo>
                <a:cubicBezTo>
                  <a:pt x="0" y="90297"/>
                  <a:pt x="90297" y="0"/>
                  <a:pt x="201644" y="0"/>
                </a:cubicBezTo>
                <a:cubicBezTo>
                  <a:pt x="312992" y="0"/>
                  <a:pt x="403193" y="90297"/>
                  <a:pt x="403193" y="201644"/>
                </a:cubicBezTo>
                <a:close/>
              </a:path>
            </a:pathLst>
          </a:custGeom>
          <a:solidFill>
            <a:srgbClr val="FFFFFF"/>
          </a:solidFill>
          <a:ln w="9525" cap="flat">
            <a:noFill/>
            <a:prstDash val="solid"/>
            <a:miter/>
          </a:ln>
        </p:spPr>
        <p:txBody>
          <a:bodyPr rtlCol="0" anchor="ctr"/>
          <a:lstStyle/>
          <a:p>
            <a:endParaRPr lang="en-US" dirty="0">
              <a:latin typeface="Montserrat" panose="00000500000000000000" pitchFamily="2" charset="0"/>
            </a:endParaRPr>
          </a:p>
        </p:txBody>
      </p:sp>
      <p:sp>
        <p:nvSpPr>
          <p:cNvPr id="21" name="Title 20">
            <a:extLst>
              <a:ext uri="{FF2B5EF4-FFF2-40B4-BE49-F238E27FC236}">
                <a16:creationId xmlns:a16="http://schemas.microsoft.com/office/drawing/2014/main" id="{4CAD58DB-94FA-03AF-979E-79E8C1DD3D61}"/>
              </a:ext>
            </a:extLst>
          </p:cNvPr>
          <p:cNvSpPr txBox="1">
            <a:spLocks/>
          </p:cNvSpPr>
          <p:nvPr/>
        </p:nvSpPr>
        <p:spPr>
          <a:xfrm>
            <a:off x="1745524" y="2124498"/>
            <a:ext cx="4159703"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ontserrat Medium" panose="020F0502020204030204" pitchFamily="2" charset="0"/>
                <a:ea typeface="+mn-ea"/>
                <a:cs typeface="+mn-cs"/>
              </a:rPr>
              <a:t>WCAG is a good baseline, but all too often conversations about accessibility, design, and development are too simplistic</a:t>
            </a:r>
            <a:endParaRPr kumimoji="0" lang="en-US" sz="1400" b="0" i="0" u="none" strike="noStrike" kern="1200" cap="none" spc="0" normalizeH="0" baseline="0" noProof="0" dirty="0">
              <a:ln>
                <a:noFill/>
              </a:ln>
              <a:solidFill>
                <a:schemeClr val="tx1"/>
              </a:solidFill>
              <a:effectLst/>
              <a:uLnTx/>
              <a:uFillTx/>
              <a:latin typeface="Montserrat Medium" panose="020F0502020204030204" pitchFamily="2" charset="0"/>
              <a:ea typeface="+mn-ea"/>
              <a:cs typeface="+mn-cs"/>
            </a:endParaRPr>
          </a:p>
        </p:txBody>
      </p:sp>
      <p:pic>
        <p:nvPicPr>
          <p:cNvPr id="30" name="Graphic 29" descr="Ui Ux with solid fill">
            <a:extLst>
              <a:ext uri="{FF2B5EF4-FFF2-40B4-BE49-F238E27FC236}">
                <a16:creationId xmlns:a16="http://schemas.microsoft.com/office/drawing/2014/main" id="{D40928A4-5993-DE71-56E2-625F086CC1A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8667" y="2301939"/>
            <a:ext cx="307431" cy="307431"/>
          </a:xfrm>
          <a:prstGeom prst="rect">
            <a:avLst/>
          </a:prstGeom>
        </p:spPr>
      </p:pic>
      <p:sp>
        <p:nvSpPr>
          <p:cNvPr id="45" name="TextBox 44">
            <a:extLst>
              <a:ext uri="{FF2B5EF4-FFF2-40B4-BE49-F238E27FC236}">
                <a16:creationId xmlns:a16="http://schemas.microsoft.com/office/drawing/2014/main" id="{94B10BC4-C984-2572-BC63-F005C86224E0}"/>
              </a:ext>
              <a:ext uri="{C183D7F6-B498-43B3-948B-1728B52AA6E4}">
                <adec:decorative xmlns:adec="http://schemas.microsoft.com/office/drawing/2017/decorative" val="0"/>
              </a:ext>
            </a:extLst>
          </p:cNvPr>
          <p:cNvSpPr txBox="1"/>
          <p:nvPr/>
        </p:nvSpPr>
        <p:spPr>
          <a:xfrm>
            <a:off x="6447604" y="1780866"/>
            <a:ext cx="4223406" cy="492443"/>
          </a:xfrm>
          <a:prstGeom prst="rect">
            <a:avLst/>
          </a:prstGeom>
          <a:noFill/>
        </p:spPr>
        <p:txBody>
          <a:bodyPr wrap="square" anchor="t">
            <a:spAutoFit/>
          </a:bodyPr>
          <a:lstStyle/>
          <a:p>
            <a:pPr>
              <a:spcBef>
                <a:spcPts val="600"/>
              </a:spcBef>
              <a:buClr>
                <a:srgbClr val="008DB9"/>
              </a:buClr>
            </a:pPr>
            <a:r>
              <a:rPr lang="en-US" sz="13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We focus on meeting the standards as an end goal; accessibility has been achieved</a:t>
            </a:r>
          </a:p>
        </p:txBody>
      </p:sp>
      <p:sp>
        <p:nvSpPr>
          <p:cNvPr id="43" name="TextBox 42">
            <a:extLst>
              <a:ext uri="{FF2B5EF4-FFF2-40B4-BE49-F238E27FC236}">
                <a16:creationId xmlns:a16="http://schemas.microsoft.com/office/drawing/2014/main" id="{F6FA5D65-7C30-037F-D25E-2D6D5DC11684}"/>
              </a:ext>
            </a:extLst>
          </p:cNvPr>
          <p:cNvSpPr txBox="1"/>
          <p:nvPr/>
        </p:nvSpPr>
        <p:spPr>
          <a:xfrm>
            <a:off x="6447604" y="2342504"/>
            <a:ext cx="4938300" cy="292388"/>
          </a:xfrm>
          <a:prstGeom prst="rect">
            <a:avLst/>
          </a:prstGeom>
          <a:noFill/>
        </p:spPr>
        <p:txBody>
          <a:bodyPr wrap="square" anchor="t">
            <a:spAutoFit/>
          </a:bodyPr>
          <a:lstStyle/>
          <a:p>
            <a:pPr>
              <a:spcBef>
                <a:spcPts val="600"/>
              </a:spcBef>
              <a:buClr>
                <a:srgbClr val="008DB9"/>
              </a:buClr>
            </a:pPr>
            <a:r>
              <a:rPr lang="en-US" sz="13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Accessibility is a checkbox that we have to check</a:t>
            </a:r>
          </a:p>
        </p:txBody>
      </p:sp>
      <p:sp>
        <p:nvSpPr>
          <p:cNvPr id="41" name="TextBox 40">
            <a:extLst>
              <a:ext uri="{FF2B5EF4-FFF2-40B4-BE49-F238E27FC236}">
                <a16:creationId xmlns:a16="http://schemas.microsoft.com/office/drawing/2014/main" id="{4E905341-1D69-0C82-7769-1ECF48984B8E}"/>
              </a:ext>
            </a:extLst>
          </p:cNvPr>
          <p:cNvSpPr txBox="1"/>
          <p:nvPr/>
        </p:nvSpPr>
        <p:spPr>
          <a:xfrm>
            <a:off x="6447604" y="2736613"/>
            <a:ext cx="4938300" cy="292388"/>
          </a:xfrm>
          <a:prstGeom prst="rect">
            <a:avLst/>
          </a:prstGeom>
          <a:noFill/>
        </p:spPr>
        <p:txBody>
          <a:bodyPr wrap="square" anchor="t">
            <a:spAutoFit/>
          </a:bodyPr>
          <a:lstStyle/>
          <a:p>
            <a:pPr>
              <a:spcBef>
                <a:spcPts val="600"/>
              </a:spcBef>
              <a:buClr>
                <a:srgbClr val="008DB9"/>
              </a:buClr>
            </a:pPr>
            <a:r>
              <a:rPr lang="en-US" sz="13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Making a product accessible takes more time and money</a:t>
            </a:r>
          </a:p>
        </p:txBody>
      </p:sp>
      <p:sp>
        <p:nvSpPr>
          <p:cNvPr id="39" name="TextBox 38">
            <a:extLst>
              <a:ext uri="{FF2B5EF4-FFF2-40B4-BE49-F238E27FC236}">
                <a16:creationId xmlns:a16="http://schemas.microsoft.com/office/drawing/2014/main" id="{52696A49-47EB-FCC3-DC06-6823B38F0A87}"/>
              </a:ext>
            </a:extLst>
          </p:cNvPr>
          <p:cNvSpPr txBox="1"/>
          <p:nvPr/>
        </p:nvSpPr>
        <p:spPr>
          <a:xfrm>
            <a:off x="6447604" y="3133586"/>
            <a:ext cx="5373853" cy="492443"/>
          </a:xfrm>
          <a:prstGeom prst="rect">
            <a:avLst/>
          </a:prstGeom>
          <a:noFill/>
        </p:spPr>
        <p:txBody>
          <a:bodyPr wrap="square" anchor="t">
            <a:spAutoFit/>
          </a:bodyPr>
          <a:lstStyle/>
          <a:p>
            <a:pPr>
              <a:spcBef>
                <a:spcPts val="600"/>
              </a:spcBef>
              <a:buClr>
                <a:srgbClr val="008DB9"/>
              </a:buClr>
            </a:pPr>
            <a:r>
              <a:rPr lang="en-US" sz="13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Focus is put on alt tags for images, color contrasts, and maybe Aria elements</a:t>
            </a:r>
          </a:p>
        </p:txBody>
      </p:sp>
      <p:sp>
        <p:nvSpPr>
          <p:cNvPr id="37" name="TextBox 36">
            <a:extLst>
              <a:ext uri="{FF2B5EF4-FFF2-40B4-BE49-F238E27FC236}">
                <a16:creationId xmlns:a16="http://schemas.microsoft.com/office/drawing/2014/main" id="{AF98D93A-D083-1FE2-0971-5FBDBAE8334E}"/>
              </a:ext>
            </a:extLst>
          </p:cNvPr>
          <p:cNvSpPr txBox="1"/>
          <p:nvPr/>
        </p:nvSpPr>
        <p:spPr>
          <a:xfrm>
            <a:off x="6447604" y="4300191"/>
            <a:ext cx="4938300" cy="492443"/>
          </a:xfrm>
          <a:prstGeom prst="rect">
            <a:avLst/>
          </a:prstGeom>
          <a:noFill/>
        </p:spPr>
        <p:txBody>
          <a:bodyPr wrap="square" anchor="t">
            <a:spAutoFit/>
          </a:bodyPr>
          <a:lstStyle/>
          <a:p>
            <a:pPr>
              <a:spcBef>
                <a:spcPts val="600"/>
              </a:spcBef>
              <a:buClr>
                <a:srgbClr val="008DB9"/>
              </a:buClr>
            </a:pPr>
            <a:r>
              <a:rPr lang="en-US" sz="13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Users with different disabilities don’t always get equal attention</a:t>
            </a:r>
          </a:p>
        </p:txBody>
      </p:sp>
      <p:sp>
        <p:nvSpPr>
          <p:cNvPr id="47" name="TextBox 46">
            <a:extLst>
              <a:ext uri="{FF2B5EF4-FFF2-40B4-BE49-F238E27FC236}">
                <a16:creationId xmlns:a16="http://schemas.microsoft.com/office/drawing/2014/main" id="{D6099A8F-6070-3A1D-F366-A2E5510A28E6}"/>
              </a:ext>
              <a:ext uri="{C183D7F6-B498-43B3-948B-1728B52AA6E4}">
                <adec:decorative xmlns:adec="http://schemas.microsoft.com/office/drawing/2017/decorative" val="1"/>
              </a:ext>
            </a:extLst>
          </p:cNvPr>
          <p:cNvSpPr txBox="1"/>
          <p:nvPr/>
        </p:nvSpPr>
        <p:spPr>
          <a:xfrm>
            <a:off x="6447604" y="3703234"/>
            <a:ext cx="5373853" cy="492443"/>
          </a:xfrm>
          <a:prstGeom prst="rect">
            <a:avLst/>
          </a:prstGeom>
          <a:noFill/>
        </p:spPr>
        <p:txBody>
          <a:bodyPr wrap="square" anchor="t">
            <a:spAutoFit/>
          </a:bodyPr>
          <a:lstStyle/>
          <a:p>
            <a:pPr>
              <a:spcBef>
                <a:spcPts val="600"/>
              </a:spcBef>
              <a:buClr>
                <a:srgbClr val="008DB9"/>
              </a:buClr>
            </a:pPr>
            <a:r>
              <a:rPr lang="en-US" sz="13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The WCAG principles (perceivable, operable, understandable, and robust) don’t always get equal attention</a:t>
            </a:r>
          </a:p>
        </p:txBody>
      </p:sp>
      <p:sp>
        <p:nvSpPr>
          <p:cNvPr id="48" name="Flowchart: Connector 47">
            <a:extLst>
              <a:ext uri="{FF2B5EF4-FFF2-40B4-BE49-F238E27FC236}">
                <a16:creationId xmlns:a16="http://schemas.microsoft.com/office/drawing/2014/main" id="{C0D6DDC4-8338-E107-6B62-1BEA45D56497}"/>
              </a:ext>
              <a:ext uri="{C183D7F6-B498-43B3-948B-1728B52AA6E4}">
                <adec:decorative xmlns:adec="http://schemas.microsoft.com/office/drawing/2017/decorative" val="1"/>
              </a:ext>
            </a:extLst>
          </p:cNvPr>
          <p:cNvSpPr/>
          <p:nvPr/>
        </p:nvSpPr>
        <p:spPr>
          <a:xfrm>
            <a:off x="6248402" y="3794564"/>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300"/>
          </a:p>
        </p:txBody>
      </p:sp>
      <p:grpSp>
        <p:nvGrpSpPr>
          <p:cNvPr id="51" name="Group 50">
            <a:extLst>
              <a:ext uri="{FF2B5EF4-FFF2-40B4-BE49-F238E27FC236}">
                <a16:creationId xmlns:a16="http://schemas.microsoft.com/office/drawing/2014/main" id="{17D28D2C-C1C4-2378-F3B6-6D8BA719DC89}"/>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49" name="Rectangle: Rounded Corners 48">
              <a:extLst>
                <a:ext uri="{FF2B5EF4-FFF2-40B4-BE49-F238E27FC236}">
                  <a16:creationId xmlns:a16="http://schemas.microsoft.com/office/drawing/2014/main" id="{DA389A31-4831-9B0A-BC3C-C45E80891C80}"/>
                </a:ext>
              </a:extLst>
            </p:cNvPr>
            <p:cNvSpPr/>
            <p:nvPr>
              <p:custDataLst>
                <p:tags r:id="rId1"/>
              </p:custDataLst>
            </p:nvPr>
          </p:nvSpPr>
          <p:spPr>
            <a:xfrm>
              <a:off x="127000" y="6527800"/>
              <a:ext cx="3175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B3B9E70-CD2D-E713-C8A0-C1542743F0F5}"/>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6599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385518-D898-F169-3B4F-122BA21632DC}"/>
              </a:ext>
              <a:ext uri="{C183D7F6-B498-43B3-948B-1728B52AA6E4}">
                <adec:decorative xmlns:adec="http://schemas.microsoft.com/office/drawing/2017/decorative" val="1"/>
              </a:ext>
            </a:extLst>
          </p:cNvPr>
          <p:cNvGrpSpPr/>
          <p:nvPr/>
        </p:nvGrpSpPr>
        <p:grpSpPr>
          <a:xfrm rot="5400000">
            <a:off x="7230870" y="1406306"/>
            <a:ext cx="746760" cy="746760"/>
            <a:chOff x="5836920" y="1969602"/>
            <a:chExt cx="746760" cy="746760"/>
          </a:xfrm>
        </p:grpSpPr>
        <p:sp>
          <p:nvSpPr>
            <p:cNvPr id="6" name="Arc 5">
              <a:extLst>
                <a:ext uri="{FF2B5EF4-FFF2-40B4-BE49-F238E27FC236}">
                  <a16:creationId xmlns:a16="http://schemas.microsoft.com/office/drawing/2014/main" id="{BB286AAD-F4D5-A4CB-89A5-0C8FA5F04E5A}"/>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9BA61711-FFB7-07C8-CB99-A5231EB8751D}"/>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itle 3">
            <a:extLst>
              <a:ext uri="{FF2B5EF4-FFF2-40B4-BE49-F238E27FC236}">
                <a16:creationId xmlns:a16="http://schemas.microsoft.com/office/drawing/2014/main" id="{03326C36-A393-71FC-473D-082910E62DFB}"/>
              </a:ext>
            </a:extLst>
          </p:cNvPr>
          <p:cNvSpPr txBox="1">
            <a:spLocks noGrp="1"/>
          </p:cNvSpPr>
          <p:nvPr>
            <p:ph type="title" idx="4294967295"/>
          </p:nvPr>
        </p:nvSpPr>
        <p:spPr>
          <a:xfrm>
            <a:off x="909484" y="552162"/>
            <a:ext cx="10373032"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INVEST IN NOVEL </a:t>
            </a: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WAYS TO IMPROVE ACCESSIBILITY</a:t>
            </a:r>
            <a:endPar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endParaRPr>
          </a:p>
        </p:txBody>
      </p:sp>
      <p:sp>
        <p:nvSpPr>
          <p:cNvPr id="5" name="Rectangle: Rounded Corners 4">
            <a:extLst>
              <a:ext uri="{FF2B5EF4-FFF2-40B4-BE49-F238E27FC236}">
                <a16:creationId xmlns:a16="http://schemas.microsoft.com/office/drawing/2014/main" id="{55CEB4F6-D530-D42E-7468-BCA5DF4F2BAD}"/>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itle 15">
            <a:extLst>
              <a:ext uri="{FF2B5EF4-FFF2-40B4-BE49-F238E27FC236}">
                <a16:creationId xmlns:a16="http://schemas.microsoft.com/office/drawing/2014/main" id="{7BB73384-278C-F8A8-F47F-6EF7696C89AB}"/>
              </a:ext>
            </a:extLst>
          </p:cNvPr>
          <p:cNvSpPr txBox="1">
            <a:spLocks/>
          </p:cNvSpPr>
          <p:nvPr/>
        </p:nvSpPr>
        <p:spPr>
          <a:xfrm>
            <a:off x="589935" y="3813438"/>
            <a:ext cx="2284919"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300"/>
              </a:spcBef>
              <a:spcAft>
                <a:spcPts val="0"/>
              </a:spcAft>
              <a:buClr>
                <a:srgbClr val="008DB9"/>
              </a:buClr>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ontserrat" panose="00000500000000000000" pitchFamily="2" charset="0"/>
                <a:ea typeface="Verdana" panose="020B0604030504040204" pitchFamily="34" charset="0"/>
                <a:cs typeface="Poppins" panose="00000500000000000000" pitchFamily="2" charset="0"/>
              </a:rPr>
              <a:t>How can you focus on difficulties users with different disabilities may face?</a:t>
            </a:r>
            <a:endParaRPr kumimoji="0" lang="en-US" sz="14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Verdana" panose="020B0604030504040204" pitchFamily="34" charset="0"/>
              <a:cs typeface="Poppins" panose="00000500000000000000" pitchFamily="2" charset="0"/>
            </a:endParaRPr>
          </a:p>
        </p:txBody>
      </p:sp>
      <p:sp>
        <p:nvSpPr>
          <p:cNvPr id="11" name="Freeform: Shape 10">
            <a:extLst>
              <a:ext uri="{FF2B5EF4-FFF2-40B4-BE49-F238E27FC236}">
                <a16:creationId xmlns:a16="http://schemas.microsoft.com/office/drawing/2014/main" id="{E40FE581-2F58-542E-953C-08ED5ECEE630}"/>
              </a:ext>
              <a:ext uri="{C183D7F6-B498-43B3-948B-1728B52AA6E4}">
                <adec:decorative xmlns:adec="http://schemas.microsoft.com/office/drawing/2017/decorative" val="1"/>
              </a:ext>
            </a:extLst>
          </p:cNvPr>
          <p:cNvSpPr/>
          <p:nvPr/>
        </p:nvSpPr>
        <p:spPr>
          <a:xfrm flipH="1" flipV="1">
            <a:off x="3043314" y="2958082"/>
            <a:ext cx="2856670" cy="1930764"/>
          </a:xfrm>
          <a:custGeom>
            <a:avLst/>
            <a:gdLst>
              <a:gd name="connsiteX0" fmla="*/ 0 w 2903220"/>
              <a:gd name="connsiteY0" fmla="*/ 2049780 h 2049780"/>
              <a:gd name="connsiteX1" fmla="*/ 2903220 w 2903220"/>
              <a:gd name="connsiteY1" fmla="*/ 2049780 h 2049780"/>
              <a:gd name="connsiteX2" fmla="*/ 2903220 w 2903220"/>
              <a:gd name="connsiteY2" fmla="*/ 0 h 2049780"/>
            </a:gdLst>
            <a:ahLst/>
            <a:cxnLst>
              <a:cxn ang="0">
                <a:pos x="connsiteX0" y="connsiteY0"/>
              </a:cxn>
              <a:cxn ang="0">
                <a:pos x="connsiteX1" y="connsiteY1"/>
              </a:cxn>
              <a:cxn ang="0">
                <a:pos x="connsiteX2" y="connsiteY2"/>
              </a:cxn>
            </a:cxnLst>
            <a:rect l="l" t="t" r="r" b="b"/>
            <a:pathLst>
              <a:path w="2903220" h="2049780">
                <a:moveTo>
                  <a:pt x="0" y="2049780"/>
                </a:moveTo>
                <a:lnTo>
                  <a:pt x="2903220" y="2049780"/>
                </a:lnTo>
                <a:lnTo>
                  <a:pt x="2903220" y="0"/>
                </a:lnTo>
              </a:path>
            </a:pathLst>
          </a:cu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latin typeface="Montserrat" panose="00000500000000000000" pitchFamily="2" charset="0"/>
            </a:endParaRPr>
          </a:p>
        </p:txBody>
      </p:sp>
      <p:sp>
        <p:nvSpPr>
          <p:cNvPr id="12" name="Oval 11">
            <a:extLst>
              <a:ext uri="{FF2B5EF4-FFF2-40B4-BE49-F238E27FC236}">
                <a16:creationId xmlns:a16="http://schemas.microsoft.com/office/drawing/2014/main" id="{34AE9140-9C08-19CF-A755-138CA0E10E12}"/>
              </a:ext>
              <a:ext uri="{C183D7F6-B498-43B3-948B-1728B52AA6E4}">
                <adec:decorative xmlns:adec="http://schemas.microsoft.com/office/drawing/2017/decorative" val="1"/>
              </a:ext>
            </a:extLst>
          </p:cNvPr>
          <p:cNvSpPr/>
          <p:nvPr/>
        </p:nvSpPr>
        <p:spPr>
          <a:xfrm>
            <a:off x="2984877" y="4767545"/>
            <a:ext cx="114841" cy="114841"/>
          </a:xfrm>
          <a:prstGeom prst="ellipse">
            <a:avLst/>
          </a:prstGeom>
          <a:solidFill>
            <a:schemeClr val="accent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latin typeface="Montserrat" panose="00000500000000000000" pitchFamily="2" charset="0"/>
            </a:endParaRPr>
          </a:p>
        </p:txBody>
      </p:sp>
      <p:sp>
        <p:nvSpPr>
          <p:cNvPr id="13" name="Freeform: Shape 12">
            <a:extLst>
              <a:ext uri="{FF2B5EF4-FFF2-40B4-BE49-F238E27FC236}">
                <a16:creationId xmlns:a16="http://schemas.microsoft.com/office/drawing/2014/main" id="{FE6CE580-1B5B-7DB1-0122-018BED01E1EC}"/>
              </a:ext>
              <a:ext uri="{C183D7F6-B498-43B3-948B-1728B52AA6E4}">
                <adec:decorative xmlns:adec="http://schemas.microsoft.com/office/drawing/2017/decorative" val="1"/>
              </a:ext>
            </a:extLst>
          </p:cNvPr>
          <p:cNvSpPr/>
          <p:nvPr/>
        </p:nvSpPr>
        <p:spPr>
          <a:xfrm>
            <a:off x="6196250" y="3925855"/>
            <a:ext cx="2856670" cy="1930764"/>
          </a:xfrm>
          <a:custGeom>
            <a:avLst/>
            <a:gdLst>
              <a:gd name="connsiteX0" fmla="*/ 0 w 2903220"/>
              <a:gd name="connsiteY0" fmla="*/ 2049780 h 2049780"/>
              <a:gd name="connsiteX1" fmla="*/ 2903220 w 2903220"/>
              <a:gd name="connsiteY1" fmla="*/ 2049780 h 2049780"/>
              <a:gd name="connsiteX2" fmla="*/ 2903220 w 2903220"/>
              <a:gd name="connsiteY2" fmla="*/ 0 h 2049780"/>
            </a:gdLst>
            <a:ahLst/>
            <a:cxnLst>
              <a:cxn ang="0">
                <a:pos x="connsiteX0" y="connsiteY0"/>
              </a:cxn>
              <a:cxn ang="0">
                <a:pos x="connsiteX1" y="connsiteY1"/>
              </a:cxn>
              <a:cxn ang="0">
                <a:pos x="connsiteX2" y="connsiteY2"/>
              </a:cxn>
            </a:cxnLst>
            <a:rect l="l" t="t" r="r" b="b"/>
            <a:pathLst>
              <a:path w="2903220" h="2049780">
                <a:moveTo>
                  <a:pt x="0" y="2049780"/>
                </a:moveTo>
                <a:lnTo>
                  <a:pt x="2903220" y="2049780"/>
                </a:lnTo>
                <a:lnTo>
                  <a:pt x="2903220" y="0"/>
                </a:lnTo>
              </a:path>
            </a:pathLst>
          </a:cu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latin typeface="Montserrat" panose="00000500000000000000" pitchFamily="2" charset="0"/>
            </a:endParaRPr>
          </a:p>
        </p:txBody>
      </p:sp>
      <p:sp>
        <p:nvSpPr>
          <p:cNvPr id="14" name="Oval 13">
            <a:extLst>
              <a:ext uri="{FF2B5EF4-FFF2-40B4-BE49-F238E27FC236}">
                <a16:creationId xmlns:a16="http://schemas.microsoft.com/office/drawing/2014/main" id="{ADBA03B4-F98D-E700-D010-D9C95E6052E4}"/>
              </a:ext>
              <a:ext uri="{C183D7F6-B498-43B3-948B-1728B52AA6E4}">
                <adec:decorative xmlns:adec="http://schemas.microsoft.com/office/drawing/2017/decorative" val="1"/>
              </a:ext>
            </a:extLst>
          </p:cNvPr>
          <p:cNvSpPr/>
          <p:nvPr/>
        </p:nvSpPr>
        <p:spPr>
          <a:xfrm flipH="1" flipV="1">
            <a:off x="8996516" y="3932315"/>
            <a:ext cx="114841" cy="114841"/>
          </a:xfrm>
          <a:prstGeom prst="ellipse">
            <a:avLst/>
          </a:prstGeom>
          <a:solidFill>
            <a:schemeClr val="accent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latin typeface="Montserrat" panose="00000500000000000000" pitchFamily="2" charset="0"/>
            </a:endParaRPr>
          </a:p>
        </p:txBody>
      </p:sp>
      <p:pic>
        <p:nvPicPr>
          <p:cNvPr id="30" name="Picture Placeholder 29" descr="A person in a wheelchair using a computer">
            <a:extLst>
              <a:ext uri="{FF2B5EF4-FFF2-40B4-BE49-F238E27FC236}">
                <a16:creationId xmlns:a16="http://schemas.microsoft.com/office/drawing/2014/main" id="{B381769D-1C14-261D-DBF5-69C95495FBC1}"/>
              </a:ext>
              <a:ext uri="{C183D7F6-B498-43B3-948B-1728B52AA6E4}">
                <adec:decorative xmlns:adec="http://schemas.microsoft.com/office/drawing/2017/decorative" val="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0157" b="10157"/>
          <a:stretch>
            <a:fillRect/>
          </a:stretch>
        </p:blipFill>
        <p:spPr/>
      </p:pic>
      <p:pic>
        <p:nvPicPr>
          <p:cNvPr id="36" name="Picture Placeholder 35" descr="A person standing next to a person in a wheelchair looking at a tablet">
            <a:extLst>
              <a:ext uri="{FF2B5EF4-FFF2-40B4-BE49-F238E27FC236}">
                <a16:creationId xmlns:a16="http://schemas.microsoft.com/office/drawing/2014/main" id="{91D8795D-8AAF-740A-5ABF-23AFD62FBFAE}"/>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19344" t="6940" r="12014" b="38299"/>
          <a:stretch/>
        </p:blipFill>
        <p:spPr>
          <a:xfrm>
            <a:off x="6196251" y="2583651"/>
            <a:ext cx="2562389" cy="3061231"/>
          </a:xfrm>
        </p:spPr>
      </p:pic>
      <p:sp>
        <p:nvSpPr>
          <p:cNvPr id="18" name="TextBox 17">
            <a:extLst>
              <a:ext uri="{FF2B5EF4-FFF2-40B4-BE49-F238E27FC236}">
                <a16:creationId xmlns:a16="http://schemas.microsoft.com/office/drawing/2014/main" id="{03E6F5E6-D585-0CAF-F1B4-C11B87302C64}"/>
              </a:ext>
            </a:extLst>
          </p:cNvPr>
          <p:cNvSpPr txBox="1"/>
          <p:nvPr/>
        </p:nvSpPr>
        <p:spPr>
          <a:xfrm flipH="1">
            <a:off x="9221380" y="4053616"/>
            <a:ext cx="2474091" cy="1169551"/>
          </a:xfrm>
          <a:prstGeom prst="rect">
            <a:avLst/>
          </a:prstGeom>
          <a:noFill/>
        </p:spPr>
        <p:txBody>
          <a:bodyPr wrap="square" anchor="t">
            <a:spAutoFit/>
          </a:bodyPr>
          <a:lstStyle/>
          <a:p>
            <a:pPr>
              <a:spcBef>
                <a:spcPts val="3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anose="00000500000000000000" pitchFamily="2" charset="0"/>
              </a:rPr>
              <a:t>How can you make your digital content more perceivable, operable, understandable, and/or robust?</a:t>
            </a:r>
          </a:p>
        </p:txBody>
      </p:sp>
      <p:grpSp>
        <p:nvGrpSpPr>
          <p:cNvPr id="10" name="Group 9">
            <a:extLst>
              <a:ext uri="{FF2B5EF4-FFF2-40B4-BE49-F238E27FC236}">
                <a16:creationId xmlns:a16="http://schemas.microsoft.com/office/drawing/2014/main" id="{70E2FD37-1EBE-BD88-3C72-8D5C85440726}"/>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 name="Rectangle: Rounded Corners 1">
              <a:extLst>
                <a:ext uri="{FF2B5EF4-FFF2-40B4-BE49-F238E27FC236}">
                  <a16:creationId xmlns:a16="http://schemas.microsoft.com/office/drawing/2014/main" id="{84F300CD-46AE-4B0D-A883-92EA2A34C4C3}"/>
                </a:ext>
              </a:extLst>
            </p:cNvPr>
            <p:cNvSpPr/>
            <p:nvPr>
              <p:custDataLst>
                <p:tags r:id="rId1"/>
              </p:custDataLst>
            </p:nvPr>
          </p:nvSpPr>
          <p:spPr>
            <a:xfrm>
              <a:off x="127000" y="6527800"/>
              <a:ext cx="349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0336A61-B199-80BD-C2DF-BADBC549FA32}"/>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735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Placeholder 46" descr="A pile of green question marks">
            <a:extLst>
              <a:ext uri="{FF2B5EF4-FFF2-40B4-BE49-F238E27FC236}">
                <a16:creationId xmlns:a16="http://schemas.microsoft.com/office/drawing/2014/main" id="{967C5573-835B-FFA2-C63D-CB9333AAF7FA}"/>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6689" b="16689"/>
          <a:stretch>
            <a:fillRect/>
          </a:stretch>
        </p:blipFill>
        <p:spPr/>
      </p:pic>
      <p:sp>
        <p:nvSpPr>
          <p:cNvPr id="3" name="Rectangle 2">
            <a:extLst>
              <a:ext uri="{FF2B5EF4-FFF2-40B4-BE49-F238E27FC236}">
                <a16:creationId xmlns:a16="http://schemas.microsoft.com/office/drawing/2014/main" id="{8C3E42A5-CDE4-07BA-D044-1E62B946C5DF}"/>
              </a:ext>
              <a:ext uri="{C183D7F6-B498-43B3-948B-1728B52AA6E4}">
                <adec:decorative xmlns:adec="http://schemas.microsoft.com/office/drawing/2017/decorative" val="1"/>
              </a:ext>
            </a:extLst>
          </p:cNvPr>
          <p:cNvSpPr/>
          <p:nvPr/>
        </p:nvSpPr>
        <p:spPr>
          <a:xfrm>
            <a:off x="0" y="-6214"/>
            <a:ext cx="12192000" cy="4166042"/>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 descr="An image of a white question mark">
            <a:extLst>
              <a:ext uri="{FF2B5EF4-FFF2-40B4-BE49-F238E27FC236}">
                <a16:creationId xmlns:a16="http://schemas.microsoft.com/office/drawing/2014/main" id="{9050CD9A-0591-BC82-F85D-D9C6B94179BC}"/>
              </a:ext>
            </a:extLst>
          </p:cNvPr>
          <p:cNvGrpSpPr/>
          <p:nvPr/>
        </p:nvGrpSpPr>
        <p:grpSpPr>
          <a:xfrm>
            <a:off x="5186984" y="2148825"/>
            <a:ext cx="1818032" cy="2629320"/>
            <a:chOff x="5066799" y="2148825"/>
            <a:chExt cx="1818032" cy="2629320"/>
          </a:xfrm>
        </p:grpSpPr>
        <p:sp>
          <p:nvSpPr>
            <p:cNvPr id="5" name="AutoShape 1">
              <a:extLst>
                <a:ext uri="{FF2B5EF4-FFF2-40B4-BE49-F238E27FC236}">
                  <a16:creationId xmlns:a16="http://schemas.microsoft.com/office/drawing/2014/main" id="{83E9103F-F9EB-0A2C-D3F1-8D199D46F101}"/>
                </a:ext>
              </a:extLst>
            </p:cNvPr>
            <p:cNvSpPr>
              <a:spLocks/>
            </p:cNvSpPr>
            <p:nvPr/>
          </p:nvSpPr>
          <p:spPr bwMode="auto">
            <a:xfrm>
              <a:off x="5066799" y="2148825"/>
              <a:ext cx="1818032" cy="2011003"/>
            </a:xfrm>
            <a:custGeom>
              <a:avLst/>
              <a:gdLst/>
              <a:ahLst/>
              <a:cxnLst/>
              <a:rect l="0" t="0" r="r" b="b"/>
              <a:pathLst>
                <a:path w="21600" h="21600">
                  <a:moveTo>
                    <a:pt x="812" y="5874"/>
                  </a:moveTo>
                  <a:cubicBezTo>
                    <a:pt x="1324" y="4683"/>
                    <a:pt x="2041" y="3651"/>
                    <a:pt x="2963" y="2778"/>
                  </a:cubicBezTo>
                  <a:cubicBezTo>
                    <a:pt x="3885" y="1905"/>
                    <a:pt x="4997" y="1224"/>
                    <a:pt x="6300" y="734"/>
                  </a:cubicBezTo>
                  <a:cubicBezTo>
                    <a:pt x="7602" y="245"/>
                    <a:pt x="9058" y="0"/>
                    <a:pt x="10668" y="0"/>
                  </a:cubicBezTo>
                  <a:cubicBezTo>
                    <a:pt x="12746" y="0"/>
                    <a:pt x="14480" y="258"/>
                    <a:pt x="15871" y="774"/>
                  </a:cubicBezTo>
                  <a:cubicBezTo>
                    <a:pt x="17261" y="1290"/>
                    <a:pt x="18380" y="1932"/>
                    <a:pt x="19229" y="2699"/>
                  </a:cubicBezTo>
                  <a:cubicBezTo>
                    <a:pt x="20078" y="3467"/>
                    <a:pt x="20685" y="4293"/>
                    <a:pt x="21051" y="5180"/>
                  </a:cubicBezTo>
                  <a:cubicBezTo>
                    <a:pt x="21417" y="6066"/>
                    <a:pt x="21600" y="6893"/>
                    <a:pt x="21600" y="7660"/>
                  </a:cubicBezTo>
                  <a:cubicBezTo>
                    <a:pt x="21600" y="8930"/>
                    <a:pt x="21417" y="9976"/>
                    <a:pt x="21051" y="10796"/>
                  </a:cubicBezTo>
                  <a:cubicBezTo>
                    <a:pt x="20685" y="11616"/>
                    <a:pt x="20232" y="12317"/>
                    <a:pt x="19690" y="12899"/>
                  </a:cubicBezTo>
                  <a:cubicBezTo>
                    <a:pt x="19148" y="13481"/>
                    <a:pt x="18549" y="13978"/>
                    <a:pt x="17890" y="14387"/>
                  </a:cubicBezTo>
                  <a:cubicBezTo>
                    <a:pt x="17232" y="14798"/>
                    <a:pt x="16610" y="15208"/>
                    <a:pt x="16024" y="15618"/>
                  </a:cubicBezTo>
                  <a:cubicBezTo>
                    <a:pt x="15439" y="16028"/>
                    <a:pt x="14919" y="16498"/>
                    <a:pt x="14466" y="17027"/>
                  </a:cubicBezTo>
                  <a:cubicBezTo>
                    <a:pt x="14012" y="17557"/>
                    <a:pt x="13726" y="18217"/>
                    <a:pt x="13610" y="19011"/>
                  </a:cubicBezTo>
                  <a:lnTo>
                    <a:pt x="13610" y="21600"/>
                  </a:lnTo>
                  <a:lnTo>
                    <a:pt x="7683" y="21600"/>
                  </a:lnTo>
                  <a:lnTo>
                    <a:pt x="7683" y="18734"/>
                  </a:lnTo>
                  <a:cubicBezTo>
                    <a:pt x="7771" y="17596"/>
                    <a:pt x="8012" y="16644"/>
                    <a:pt x="8407" y="15876"/>
                  </a:cubicBezTo>
                  <a:cubicBezTo>
                    <a:pt x="8803" y="15109"/>
                    <a:pt x="9263" y="14454"/>
                    <a:pt x="9790" y="13911"/>
                  </a:cubicBezTo>
                  <a:cubicBezTo>
                    <a:pt x="10317" y="13369"/>
                    <a:pt x="10873" y="12899"/>
                    <a:pt x="11459" y="12502"/>
                  </a:cubicBezTo>
                  <a:cubicBezTo>
                    <a:pt x="12044" y="12105"/>
                    <a:pt x="12585" y="11708"/>
                    <a:pt x="13083" y="11312"/>
                  </a:cubicBezTo>
                  <a:cubicBezTo>
                    <a:pt x="13580" y="10915"/>
                    <a:pt x="13983" y="10478"/>
                    <a:pt x="14290" y="10002"/>
                  </a:cubicBezTo>
                  <a:cubicBezTo>
                    <a:pt x="14598" y="9526"/>
                    <a:pt x="14736" y="8930"/>
                    <a:pt x="14707" y="8216"/>
                  </a:cubicBezTo>
                  <a:cubicBezTo>
                    <a:pt x="14707" y="6999"/>
                    <a:pt x="14378" y="6099"/>
                    <a:pt x="13720" y="5517"/>
                  </a:cubicBezTo>
                  <a:cubicBezTo>
                    <a:pt x="13061" y="4935"/>
                    <a:pt x="12146" y="4644"/>
                    <a:pt x="10976" y="4644"/>
                  </a:cubicBezTo>
                  <a:cubicBezTo>
                    <a:pt x="10185" y="4644"/>
                    <a:pt x="9505" y="4783"/>
                    <a:pt x="8934" y="5060"/>
                  </a:cubicBezTo>
                  <a:cubicBezTo>
                    <a:pt x="8363" y="5338"/>
                    <a:pt x="7895" y="5709"/>
                    <a:pt x="7529" y="6172"/>
                  </a:cubicBezTo>
                  <a:cubicBezTo>
                    <a:pt x="7163" y="6635"/>
                    <a:pt x="6893" y="7178"/>
                    <a:pt x="6717" y="7799"/>
                  </a:cubicBezTo>
                  <a:cubicBezTo>
                    <a:pt x="6541" y="8421"/>
                    <a:pt x="6454" y="9089"/>
                    <a:pt x="6454" y="9803"/>
                  </a:cubicBezTo>
                  <a:lnTo>
                    <a:pt x="0" y="9803"/>
                  </a:lnTo>
                  <a:cubicBezTo>
                    <a:pt x="29" y="8375"/>
                    <a:pt x="300" y="7065"/>
                    <a:pt x="812" y="5874"/>
                  </a:cubicBezTo>
                  <a:close/>
                  <a:moveTo>
                    <a:pt x="812" y="5874"/>
                  </a:moveTo>
                </a:path>
              </a:pathLst>
            </a:custGeom>
            <a:solidFill>
              <a:schemeClr val="bg1"/>
            </a:solidFill>
            <a:ln>
              <a:noFill/>
            </a:ln>
          </p:spPr>
          <p:txBody>
            <a:bodyPr lIns="0" tIns="0" rIns="0" bIns="0"/>
            <a:lstStyle/>
            <a:p>
              <a:endParaRPr lang="en-US">
                <a:latin typeface="+mj-lt"/>
              </a:endParaRPr>
            </a:p>
          </p:txBody>
        </p:sp>
        <p:sp>
          <p:nvSpPr>
            <p:cNvPr id="6" name="AutoShape 2">
              <a:extLst>
                <a:ext uri="{FF2B5EF4-FFF2-40B4-BE49-F238E27FC236}">
                  <a16:creationId xmlns:a16="http://schemas.microsoft.com/office/drawing/2014/main" id="{87F0A2F2-0EA5-1558-382F-EEDB12961AA2}"/>
                </a:ext>
              </a:extLst>
            </p:cNvPr>
            <p:cNvSpPr>
              <a:spLocks/>
            </p:cNvSpPr>
            <p:nvPr/>
          </p:nvSpPr>
          <p:spPr bwMode="auto">
            <a:xfrm>
              <a:off x="5712107" y="4325499"/>
              <a:ext cx="498563" cy="452646"/>
            </a:xfrm>
            <a:custGeom>
              <a:avLst/>
              <a:gdLst/>
              <a:ahLst/>
              <a:cxnLst/>
              <a:rect l="0" t="0" r="r" b="b"/>
              <a:pathLst>
                <a:path w="21600" h="21600">
                  <a:moveTo>
                    <a:pt x="21600" y="0"/>
                  </a:moveTo>
                  <a:lnTo>
                    <a:pt x="21600" y="21600"/>
                  </a:lnTo>
                  <a:lnTo>
                    <a:pt x="0" y="21600"/>
                  </a:lnTo>
                  <a:lnTo>
                    <a:pt x="0" y="0"/>
                  </a:lnTo>
                  <a:cubicBezTo>
                    <a:pt x="0" y="0"/>
                    <a:pt x="21600" y="0"/>
                    <a:pt x="21600" y="0"/>
                  </a:cubicBezTo>
                  <a:close/>
                  <a:moveTo>
                    <a:pt x="21600" y="0"/>
                  </a:moveTo>
                </a:path>
              </a:pathLst>
            </a:custGeom>
            <a:solidFill>
              <a:schemeClr val="accent2"/>
            </a:solidFill>
            <a:ln>
              <a:noFill/>
            </a:ln>
          </p:spPr>
          <p:txBody>
            <a:bodyPr lIns="0" tIns="0" rIns="0" bIns="0"/>
            <a:lstStyle/>
            <a:p>
              <a:endParaRPr lang="en-US">
                <a:latin typeface="+mj-lt"/>
              </a:endParaRPr>
            </a:p>
          </p:txBody>
        </p:sp>
      </p:grpSp>
      <p:grpSp>
        <p:nvGrpSpPr>
          <p:cNvPr id="14" name="Group 13">
            <a:extLst>
              <a:ext uri="{FF2B5EF4-FFF2-40B4-BE49-F238E27FC236}">
                <a16:creationId xmlns:a16="http://schemas.microsoft.com/office/drawing/2014/main" id="{BC02478D-3B7F-1FD4-55DB-B9D1467ADEB2}"/>
              </a:ext>
              <a:ext uri="{C183D7F6-B498-43B3-948B-1728B52AA6E4}">
                <adec:decorative xmlns:adec="http://schemas.microsoft.com/office/drawing/2017/decorative" val="1"/>
              </a:ext>
            </a:extLst>
          </p:cNvPr>
          <p:cNvGrpSpPr/>
          <p:nvPr/>
        </p:nvGrpSpPr>
        <p:grpSpPr>
          <a:xfrm rot="5400000">
            <a:off x="8012647" y="724763"/>
            <a:ext cx="746760" cy="746760"/>
            <a:chOff x="5836920" y="1969602"/>
            <a:chExt cx="746760" cy="746760"/>
          </a:xfrm>
        </p:grpSpPr>
        <p:sp>
          <p:nvSpPr>
            <p:cNvPr id="17" name="Arc 16">
              <a:extLst>
                <a:ext uri="{FF2B5EF4-FFF2-40B4-BE49-F238E27FC236}">
                  <a16:creationId xmlns:a16="http://schemas.microsoft.com/office/drawing/2014/main" id="{D10A7E1D-74F3-5078-0745-D36A37C45E21}"/>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5B73FC28-5FEB-59EC-D35A-6A47CB8AF86D}"/>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Title 14">
            <a:extLst>
              <a:ext uri="{FF2B5EF4-FFF2-40B4-BE49-F238E27FC236}">
                <a16:creationId xmlns:a16="http://schemas.microsoft.com/office/drawing/2014/main" id="{1BE99D34-319A-E656-B39E-A2B7B75FC37D}"/>
              </a:ext>
            </a:extLst>
          </p:cNvPr>
          <p:cNvSpPr txBox="1">
            <a:spLocks noGrp="1"/>
          </p:cNvSpPr>
          <p:nvPr>
            <p:ph type="title" idx="4294967295"/>
          </p:nvPr>
        </p:nvSpPr>
        <p:spPr>
          <a:xfrm>
            <a:off x="909484" y="552162"/>
            <a:ext cx="1037303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PRACTICAL </a:t>
            </a:r>
            <a:r>
              <a:rPr kumimoji="0" lang="en-US" sz="4400" b="0" i="0" u="none" strike="noStrike" kern="1200" cap="none" spc="0" normalizeH="0" baseline="0" noProof="0" dirty="0">
                <a:ln>
                  <a:noFill/>
                </a:ln>
                <a:solidFill>
                  <a:schemeClr val="accent3"/>
                </a:solidFill>
                <a:effectLst/>
                <a:uLnTx/>
                <a:uFillTx/>
                <a:latin typeface="Impact" panose="020B0806030902050204" pitchFamily="34" charset="0"/>
                <a:ea typeface="Verdana" panose="020B0604030504040204" pitchFamily="34" charset="0"/>
                <a:cs typeface="Prompt Black" panose="00000A00000000000000" pitchFamily="2" charset="-34"/>
              </a:rPr>
              <a:t>EXAMPLES</a:t>
            </a:r>
          </a:p>
        </p:txBody>
      </p:sp>
      <p:sp>
        <p:nvSpPr>
          <p:cNvPr id="16" name="Rectangle: Rounded Corners 15">
            <a:extLst>
              <a:ext uri="{FF2B5EF4-FFF2-40B4-BE49-F238E27FC236}">
                <a16:creationId xmlns:a16="http://schemas.microsoft.com/office/drawing/2014/main" id="{35C7CC83-D5E0-9879-43EE-3C2687806063}"/>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a:extLst>
              <a:ext uri="{FF2B5EF4-FFF2-40B4-BE49-F238E27FC236}">
                <a16:creationId xmlns:a16="http://schemas.microsoft.com/office/drawing/2014/main" id="{37052216-B41A-9165-89D4-96E7BFE9DEC4}"/>
              </a:ext>
              <a:ext uri="{C183D7F6-B498-43B3-948B-1728B52AA6E4}">
                <adec:decorative xmlns:adec="http://schemas.microsoft.com/office/drawing/2017/decorative" val="1"/>
              </a:ext>
            </a:extLst>
          </p:cNvPr>
          <p:cNvSpPr/>
          <p:nvPr/>
        </p:nvSpPr>
        <p:spPr>
          <a:xfrm>
            <a:off x="0" y="5206428"/>
            <a:ext cx="12192000" cy="109485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F19FFBE-5225-9322-35BD-47872CF71B08}"/>
              </a:ext>
            </a:extLst>
          </p:cNvPr>
          <p:cNvSpPr txBox="1"/>
          <p:nvPr/>
        </p:nvSpPr>
        <p:spPr>
          <a:xfrm>
            <a:off x="994478" y="5492245"/>
            <a:ext cx="4904085" cy="523220"/>
          </a:xfrm>
          <a:prstGeom prst="rect">
            <a:avLst/>
          </a:prstGeom>
          <a:noFill/>
        </p:spPr>
        <p:txBody>
          <a:bodyPr wrap="square" anchor="t">
            <a:spAutoFit/>
          </a:bodyPr>
          <a:lstStyle/>
          <a:p>
            <a:pPr>
              <a:spcBef>
                <a:spcPts val="300"/>
              </a:spcBef>
              <a:buClr>
                <a:srgbClr val="008DB9"/>
              </a:buClr>
            </a:pPr>
            <a:r>
              <a:rPr lang="en-US" sz="1400" dirty="0">
                <a:solidFill>
                  <a:schemeClr val="tx1">
                    <a:lumMod val="85000"/>
                    <a:lumOff val="15000"/>
                  </a:schemeClr>
                </a:solidFill>
                <a:latin typeface="Montserrat" panose="00000500000000000000" pitchFamily="2" charset="0"/>
                <a:ea typeface="Verdana" panose="020B0604030504040204" pitchFamily="34" charset="0"/>
                <a:cs typeface="Poppins" panose="00000500000000000000" pitchFamily="2" charset="0"/>
              </a:rPr>
              <a:t>How have you made your product more accessible to your users in novel ways?</a:t>
            </a:r>
          </a:p>
        </p:txBody>
      </p:sp>
      <p:grpSp>
        <p:nvGrpSpPr>
          <p:cNvPr id="24" name="Group 23">
            <a:extLst>
              <a:ext uri="{FF2B5EF4-FFF2-40B4-BE49-F238E27FC236}">
                <a16:creationId xmlns:a16="http://schemas.microsoft.com/office/drawing/2014/main" id="{187FB7EB-654D-7D14-73B3-054D54A43B0A}"/>
              </a:ext>
              <a:ext uri="{C183D7F6-B498-43B3-948B-1728B52AA6E4}">
                <adec:decorative xmlns:adec="http://schemas.microsoft.com/office/drawing/2017/decorative" val="1"/>
              </a:ext>
            </a:extLst>
          </p:cNvPr>
          <p:cNvGrpSpPr/>
          <p:nvPr/>
        </p:nvGrpSpPr>
        <p:grpSpPr>
          <a:xfrm>
            <a:off x="552518" y="5583387"/>
            <a:ext cx="340938" cy="340935"/>
            <a:chOff x="2877669" y="2373831"/>
            <a:chExt cx="340938" cy="340935"/>
          </a:xfrm>
        </p:grpSpPr>
        <p:sp>
          <p:nvSpPr>
            <p:cNvPr id="25" name="Rectangle: Rounded Corners 23">
              <a:extLst>
                <a:ext uri="{FF2B5EF4-FFF2-40B4-BE49-F238E27FC236}">
                  <a16:creationId xmlns:a16="http://schemas.microsoft.com/office/drawing/2014/main" id="{375B88AE-8119-728F-18C1-5D5FE1B0BF60}"/>
                </a:ext>
              </a:extLst>
            </p:cNvPr>
            <p:cNvSpPr/>
            <p:nvPr/>
          </p:nvSpPr>
          <p:spPr>
            <a:xfrm>
              <a:off x="2877669" y="2373831"/>
              <a:ext cx="340938" cy="340935"/>
            </a:xfrm>
            <a:prstGeom prst="roundRect">
              <a:avLst>
                <a:gd name="adj" fmla="val 13826"/>
              </a:avLst>
            </a:prstGeom>
            <a:solidFill>
              <a:schemeClr val="bg1"/>
            </a:solidFill>
            <a:ln>
              <a:noFill/>
            </a:ln>
            <a:effectLst>
              <a:outerShdw blurRad="152400" dist="114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panose="00000500000000000000" pitchFamily="2" charset="0"/>
                <a:cs typeface="Poppins" panose="00000500000000000000" pitchFamily="2" charset="0"/>
              </a:endParaRPr>
            </a:p>
          </p:txBody>
        </p:sp>
        <p:sp>
          <p:nvSpPr>
            <p:cNvPr id="26" name="Rectangle: Rounded Corners 24">
              <a:extLst>
                <a:ext uri="{FF2B5EF4-FFF2-40B4-BE49-F238E27FC236}">
                  <a16:creationId xmlns:a16="http://schemas.microsoft.com/office/drawing/2014/main" id="{A23AAF16-747C-C559-5AE9-5A18BDBBC53B}"/>
                </a:ext>
              </a:extLst>
            </p:cNvPr>
            <p:cNvSpPr/>
            <p:nvPr/>
          </p:nvSpPr>
          <p:spPr>
            <a:xfrm>
              <a:off x="2906596" y="2402758"/>
              <a:ext cx="283084" cy="283082"/>
            </a:xfrm>
            <a:prstGeom prst="roundRect">
              <a:avLst>
                <a:gd name="adj" fmla="val 138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panose="00000500000000000000" pitchFamily="2" charset="0"/>
                <a:cs typeface="Poppins" panose="00000500000000000000" pitchFamily="2" charset="0"/>
              </a:endParaRPr>
            </a:p>
          </p:txBody>
        </p:sp>
        <p:pic>
          <p:nvPicPr>
            <p:cNvPr id="27" name="Graphic 26">
              <a:extLst>
                <a:ext uri="{FF2B5EF4-FFF2-40B4-BE49-F238E27FC236}">
                  <a16:creationId xmlns:a16="http://schemas.microsoft.com/office/drawing/2014/main" id="{2C856B19-A9D7-34E8-D037-B765754984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53810" y="2449971"/>
              <a:ext cx="188656" cy="188656"/>
            </a:xfrm>
            <a:prstGeom prst="rect">
              <a:avLst/>
            </a:prstGeom>
          </p:spPr>
        </p:pic>
      </p:grpSp>
      <p:sp>
        <p:nvSpPr>
          <p:cNvPr id="30" name="TextBox 29">
            <a:extLst>
              <a:ext uri="{FF2B5EF4-FFF2-40B4-BE49-F238E27FC236}">
                <a16:creationId xmlns:a16="http://schemas.microsoft.com/office/drawing/2014/main" id="{2BA52926-D3E0-0DA2-A2A0-889B8F1CE352}"/>
              </a:ext>
            </a:extLst>
          </p:cNvPr>
          <p:cNvSpPr txBox="1"/>
          <p:nvPr/>
        </p:nvSpPr>
        <p:spPr>
          <a:xfrm>
            <a:off x="6735398" y="5492245"/>
            <a:ext cx="4904085" cy="523220"/>
          </a:xfrm>
          <a:prstGeom prst="rect">
            <a:avLst/>
          </a:prstGeom>
          <a:noFill/>
        </p:spPr>
        <p:txBody>
          <a:bodyPr wrap="square" anchor="t">
            <a:spAutoFit/>
          </a:bodyPr>
          <a:lstStyle/>
          <a:p>
            <a:pPr>
              <a:spcBef>
                <a:spcPts val="3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anose="00000500000000000000" pitchFamily="2" charset="0"/>
              </a:rPr>
              <a:t>What useful ways have you seen a product be accessible to its users?</a:t>
            </a:r>
          </a:p>
        </p:txBody>
      </p:sp>
      <p:sp>
        <p:nvSpPr>
          <p:cNvPr id="32" name="Rectangle: Rounded Corners 23">
            <a:extLst>
              <a:ext uri="{FF2B5EF4-FFF2-40B4-BE49-F238E27FC236}">
                <a16:creationId xmlns:a16="http://schemas.microsoft.com/office/drawing/2014/main" id="{21799AEC-5970-07CB-B505-84F2BC77804F}"/>
              </a:ext>
              <a:ext uri="{C183D7F6-B498-43B3-948B-1728B52AA6E4}">
                <adec:decorative xmlns:adec="http://schemas.microsoft.com/office/drawing/2017/decorative" val="1"/>
              </a:ext>
            </a:extLst>
          </p:cNvPr>
          <p:cNvSpPr/>
          <p:nvPr/>
        </p:nvSpPr>
        <p:spPr>
          <a:xfrm>
            <a:off x="6293438" y="5583387"/>
            <a:ext cx="340938" cy="340935"/>
          </a:xfrm>
          <a:prstGeom prst="roundRect">
            <a:avLst>
              <a:gd name="adj" fmla="val 13826"/>
            </a:avLst>
          </a:prstGeom>
          <a:solidFill>
            <a:schemeClr val="bg1"/>
          </a:solidFill>
          <a:ln>
            <a:noFill/>
          </a:ln>
          <a:effectLst>
            <a:outerShdw blurRad="152400" dist="114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panose="00000500000000000000" pitchFamily="2" charset="0"/>
              <a:cs typeface="Poppins" panose="00000500000000000000" pitchFamily="2" charset="0"/>
            </a:endParaRPr>
          </a:p>
        </p:txBody>
      </p:sp>
      <p:sp>
        <p:nvSpPr>
          <p:cNvPr id="33" name="Rectangle: Rounded Corners 24">
            <a:extLst>
              <a:ext uri="{FF2B5EF4-FFF2-40B4-BE49-F238E27FC236}">
                <a16:creationId xmlns:a16="http://schemas.microsoft.com/office/drawing/2014/main" id="{4CD29C5A-D9DB-71C0-71C1-D06E5662A57E}"/>
              </a:ext>
              <a:ext uri="{C183D7F6-B498-43B3-948B-1728B52AA6E4}">
                <adec:decorative xmlns:adec="http://schemas.microsoft.com/office/drawing/2017/decorative" val="1"/>
              </a:ext>
            </a:extLst>
          </p:cNvPr>
          <p:cNvSpPr/>
          <p:nvPr/>
        </p:nvSpPr>
        <p:spPr>
          <a:xfrm>
            <a:off x="6322365" y="5612314"/>
            <a:ext cx="283084" cy="283082"/>
          </a:xfrm>
          <a:prstGeom prst="roundRect">
            <a:avLst>
              <a:gd name="adj" fmla="val 138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panose="00000500000000000000" pitchFamily="2" charset="0"/>
              <a:cs typeface="Poppins" panose="00000500000000000000" pitchFamily="2" charset="0"/>
            </a:endParaRPr>
          </a:p>
        </p:txBody>
      </p:sp>
      <p:pic>
        <p:nvPicPr>
          <p:cNvPr id="34" name="Graphic 33">
            <a:extLst>
              <a:ext uri="{FF2B5EF4-FFF2-40B4-BE49-F238E27FC236}">
                <a16:creationId xmlns:a16="http://schemas.microsoft.com/office/drawing/2014/main" id="{D9CD308F-DBA1-8E93-9568-76BD2EC935B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69579" y="5659527"/>
            <a:ext cx="188656" cy="188656"/>
          </a:xfrm>
          <a:prstGeom prst="rect">
            <a:avLst/>
          </a:prstGeom>
        </p:spPr>
      </p:pic>
      <p:cxnSp>
        <p:nvCxnSpPr>
          <p:cNvPr id="37" name="Straight Connector 36">
            <a:extLst>
              <a:ext uri="{FF2B5EF4-FFF2-40B4-BE49-F238E27FC236}">
                <a16:creationId xmlns:a16="http://schemas.microsoft.com/office/drawing/2014/main" id="{BC0611D0-368A-D434-E6ED-843162A0FBDC}"/>
              </a:ext>
              <a:ext uri="{C183D7F6-B498-43B3-948B-1728B52AA6E4}">
                <adec:decorative xmlns:adec="http://schemas.microsoft.com/office/drawing/2017/decorative" val="1"/>
              </a:ext>
            </a:extLst>
          </p:cNvPr>
          <p:cNvCxnSpPr>
            <a:cxnSpLocks/>
            <a:stCxn id="20" idx="0"/>
            <a:endCxn id="20" idx="2"/>
          </p:cNvCxnSpPr>
          <p:nvPr/>
        </p:nvCxnSpPr>
        <p:spPr>
          <a:xfrm>
            <a:off x="6096000" y="5206428"/>
            <a:ext cx="0" cy="1094855"/>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732FD545-335A-DFE5-CB13-FB439AAC93D0}"/>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 name="Rectangle: Rounded Corners 1">
              <a:extLst>
                <a:ext uri="{FF2B5EF4-FFF2-40B4-BE49-F238E27FC236}">
                  <a16:creationId xmlns:a16="http://schemas.microsoft.com/office/drawing/2014/main" id="{929F3C38-4DD5-D392-E6E6-C38B506D3BE9}"/>
                </a:ext>
              </a:extLst>
            </p:cNvPr>
            <p:cNvSpPr/>
            <p:nvPr>
              <p:custDataLst>
                <p:tags r:id="rId1"/>
              </p:custDataLst>
            </p:nvPr>
          </p:nvSpPr>
          <p:spPr>
            <a:xfrm>
              <a:off x="127000" y="6527800"/>
              <a:ext cx="3810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1A3E054-AC09-C10F-2EA1-5456788C7B86}"/>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940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05B270A-1E8B-39A1-E3C3-9427634F0D82}"/>
              </a:ext>
              <a:ext uri="{C183D7F6-B498-43B3-948B-1728B52AA6E4}">
                <adec:decorative xmlns:adec="http://schemas.microsoft.com/office/drawing/2017/decorative" val="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64C7B8B2-310B-0386-94CA-444A557BA6C9}"/>
              </a:ext>
              <a:ext uri="{C183D7F6-B498-43B3-948B-1728B52AA6E4}">
                <adec:decorative xmlns:adec="http://schemas.microsoft.com/office/drawing/2017/decorative" val="1"/>
              </a:ext>
            </a:extLst>
          </p:cNvPr>
          <p:cNvGrpSpPr/>
          <p:nvPr/>
        </p:nvGrpSpPr>
        <p:grpSpPr>
          <a:xfrm>
            <a:off x="6628197" y="735254"/>
            <a:ext cx="746760" cy="746760"/>
            <a:chOff x="6628197" y="735254"/>
            <a:chExt cx="746760" cy="746760"/>
          </a:xfrm>
        </p:grpSpPr>
        <p:sp>
          <p:nvSpPr>
            <p:cNvPr id="46" name="Arc 45">
              <a:extLst>
                <a:ext uri="{FF2B5EF4-FFF2-40B4-BE49-F238E27FC236}">
                  <a16:creationId xmlns:a16="http://schemas.microsoft.com/office/drawing/2014/main" id="{DC329F61-36AC-ED72-F5E1-EC19ABF0295D}"/>
                </a:ext>
              </a:extLst>
            </p:cNvPr>
            <p:cNvSpPr/>
            <p:nvPr/>
          </p:nvSpPr>
          <p:spPr>
            <a:xfrm rot="5400000">
              <a:off x="6628197" y="735254"/>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A9C6E99C-F0B1-8955-C4CD-27BA0D86EC71}"/>
                </a:ext>
              </a:extLst>
            </p:cNvPr>
            <p:cNvSpPr/>
            <p:nvPr/>
          </p:nvSpPr>
          <p:spPr>
            <a:xfrm rot="5400000">
              <a:off x="6784943" y="880836"/>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5" name="Title 34">
            <a:extLst>
              <a:ext uri="{FF2B5EF4-FFF2-40B4-BE49-F238E27FC236}">
                <a16:creationId xmlns:a16="http://schemas.microsoft.com/office/drawing/2014/main" id="{89CAC43F-549E-9D32-F5F7-242ECF9F7703}"/>
              </a:ext>
            </a:extLst>
          </p:cNvPr>
          <p:cNvSpPr txBox="1">
            <a:spLocks noGrp="1"/>
          </p:cNvSpPr>
          <p:nvPr>
            <p:ph type="title" idx="4294967295"/>
          </p:nvPr>
        </p:nvSpPr>
        <p:spPr>
          <a:xfrm>
            <a:off x="2781300" y="552162"/>
            <a:ext cx="66294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THEMES</a:t>
            </a:r>
          </a:p>
        </p:txBody>
      </p:sp>
      <p:sp>
        <p:nvSpPr>
          <p:cNvPr id="45" name="Rectangle: Rounded Corners 44">
            <a:extLst>
              <a:ext uri="{FF2B5EF4-FFF2-40B4-BE49-F238E27FC236}">
                <a16:creationId xmlns:a16="http://schemas.microsoft.com/office/drawing/2014/main" id="{BECF9F58-77E8-4DCD-0CE0-9F6178286FF2}"/>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TextBox 62">
            <a:extLst>
              <a:ext uri="{FF2B5EF4-FFF2-40B4-BE49-F238E27FC236}">
                <a16:creationId xmlns:a16="http://schemas.microsoft.com/office/drawing/2014/main" id="{73A0706D-B586-3977-26AF-D9285B28F706}"/>
              </a:ext>
            </a:extLst>
          </p:cNvPr>
          <p:cNvSpPr txBox="1"/>
          <p:nvPr/>
        </p:nvSpPr>
        <p:spPr>
          <a:xfrm>
            <a:off x="686168" y="5451665"/>
            <a:ext cx="11083215" cy="954107"/>
          </a:xfrm>
          <a:prstGeom prst="rect">
            <a:avLst/>
          </a:prstGeom>
          <a:noFill/>
        </p:spPr>
        <p:txBody>
          <a:bodyPr wrap="square" anchor="t">
            <a:spAutoFit/>
          </a:bodyPr>
          <a:lstStyle/>
          <a:p>
            <a:pPr>
              <a:spcBef>
                <a:spcPts val="600"/>
              </a:spcBef>
              <a:buClr>
                <a:srgbClr val="008DB9"/>
              </a:buClr>
            </a:pPr>
            <a:r>
              <a:rPr lang="en-US" sz="1400" dirty="0">
                <a:solidFill>
                  <a:schemeClr val="bg1"/>
                </a:solidFill>
                <a:latin typeface="Montserrat Light" panose="00000400000000000000" pitchFamily="2" charset="0"/>
                <a:ea typeface="Verdana" panose="020B0604030504040204" pitchFamily="34" charset="0"/>
                <a:cs typeface="Poppins" pitchFamily="2" charset="77"/>
              </a:rPr>
              <a:t>Allowing users to select a </a:t>
            </a:r>
            <a:r>
              <a:rPr lang="en-US" sz="1400" dirty="0">
                <a:solidFill>
                  <a:schemeClr val="bg1"/>
                </a:solidFill>
                <a:latin typeface="Montserrat Light" panose="00000400000000000000" pitchFamily="2" charset="0"/>
              </a:rPr>
              <a:t>light theme</a:t>
            </a:r>
            <a:r>
              <a:rPr lang="en-US" sz="1400" dirty="0">
                <a:solidFill>
                  <a:schemeClr val="bg1"/>
                </a:solidFill>
                <a:latin typeface="Montserrat Light" panose="00000400000000000000" pitchFamily="2" charset="0"/>
                <a:ea typeface="Verdana" panose="020B0604030504040204" pitchFamily="34" charset="0"/>
                <a:cs typeface="Poppins" pitchFamily="2" charset="77"/>
              </a:rPr>
              <a:t>, </a:t>
            </a:r>
            <a:r>
              <a:rPr lang="en-US" sz="1400" dirty="0">
                <a:solidFill>
                  <a:schemeClr val="bg1"/>
                </a:solidFill>
                <a:latin typeface="Montserrat Light" panose="00000400000000000000" pitchFamily="2" charset="0"/>
              </a:rPr>
              <a:t>a dark theme</a:t>
            </a:r>
            <a:r>
              <a:rPr lang="en-US" sz="1400" dirty="0">
                <a:solidFill>
                  <a:schemeClr val="bg1"/>
                </a:solidFill>
                <a:latin typeface="Montserrat Light" panose="00000400000000000000" pitchFamily="2" charset="0"/>
                <a:ea typeface="Verdana" panose="020B0604030504040204" pitchFamily="34" charset="0"/>
                <a:cs typeface="Poppins" pitchFamily="2" charset="77"/>
              </a:rPr>
              <a:t>, or </a:t>
            </a:r>
            <a:r>
              <a:rPr lang="en-US" sz="1400" dirty="0">
                <a:solidFill>
                  <a:schemeClr val="bg1"/>
                </a:solidFill>
                <a:latin typeface="Montserrat Light" panose="00000400000000000000" pitchFamily="2" charset="0"/>
              </a:rPr>
              <a:t>a high contrast theme </a:t>
            </a:r>
            <a:r>
              <a:rPr lang="en-US" sz="1400" dirty="0">
                <a:solidFill>
                  <a:schemeClr val="bg1"/>
                </a:solidFill>
                <a:latin typeface="Montserrat Light" panose="00000400000000000000" pitchFamily="2" charset="0"/>
                <a:ea typeface="Verdana" panose="020B0604030504040204" pitchFamily="34" charset="0"/>
                <a:cs typeface="Poppins" pitchFamily="2" charset="77"/>
              </a:rPr>
              <a:t>improves usability by matching a user’s experience with preference. There’s a myth that dark mode is good for accessibility, because it improves text readability (among other things). Offering a separate, distinct high contrast theme is a way to improve accessibility, with the highest possible contrast ratios. This benefits users with visual disabilities.</a:t>
            </a:r>
          </a:p>
        </p:txBody>
      </p:sp>
      <p:sp>
        <p:nvSpPr>
          <p:cNvPr id="64" name="Rectangle: Rounded Corners 63">
            <a:extLst>
              <a:ext uri="{FF2B5EF4-FFF2-40B4-BE49-F238E27FC236}">
                <a16:creationId xmlns:a16="http://schemas.microsoft.com/office/drawing/2014/main" id="{9498E9AE-70A8-4D82-08A9-42574CFAB12E}"/>
              </a:ext>
              <a:ext uri="{C183D7F6-B498-43B3-948B-1728B52AA6E4}">
                <adec:decorative xmlns:adec="http://schemas.microsoft.com/office/drawing/2017/decorative" val="1"/>
              </a:ext>
            </a:extLst>
          </p:cNvPr>
          <p:cNvSpPr/>
          <p:nvPr/>
        </p:nvSpPr>
        <p:spPr>
          <a:xfrm rot="16200000" flipH="1">
            <a:off x="26202" y="5907580"/>
            <a:ext cx="865885" cy="73054"/>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Content Placeholder 9">
            <a:extLst>
              <a:ext uri="{FF2B5EF4-FFF2-40B4-BE49-F238E27FC236}">
                <a16:creationId xmlns:a16="http://schemas.microsoft.com/office/drawing/2014/main" id="{715CB92C-44E4-C25C-67EC-3184497ACA63}"/>
              </a:ext>
              <a:ext uri="{C183D7F6-B498-43B3-948B-1728B52AA6E4}">
                <adec:decorative xmlns:adec="http://schemas.microsoft.com/office/drawing/2017/decorative" val="1"/>
              </a:ext>
            </a:extLst>
          </p:cNvPr>
          <p:cNvSpPr txBox="1">
            <a:spLocks/>
          </p:cNvSpPr>
          <p:nvPr/>
        </p:nvSpPr>
        <p:spPr>
          <a:xfrm>
            <a:off x="867311" y="2719005"/>
            <a:ext cx="322258" cy="1343308"/>
          </a:xfrm>
          <a:prstGeom prst="rect">
            <a:avLst/>
          </a:prstGeom>
        </p:spPr>
        <p:txBody>
          <a:bodyPr vert="vert270" lIns="121920" tIns="60960" rIns="121920" bIns="60960" rtlCol="0" anchor="ctr">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600" i="1" kern="1200">
                <a:solidFill>
                  <a:schemeClr val="accent2"/>
                </a:solidFill>
                <a:latin typeface="Proxima Nova" panose="02000506030000020004" pitchFamily="2" charset="0"/>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a:solidFill>
                  <a:schemeClr val="bg1"/>
                </a:solidFill>
                <a:latin typeface="Montserrat" panose="00000500000000000000" pitchFamily="2" charset="0"/>
                <a:cs typeface="Poppins Medium" panose="00000600000000000000" pitchFamily="2" charset="0"/>
              </a:rPr>
              <a:t>LIGHT THEME</a:t>
            </a:r>
          </a:p>
        </p:txBody>
      </p:sp>
      <p:pic>
        <p:nvPicPr>
          <p:cNvPr id="58" name="Picture 57" descr="A close-up of a computer, displaying a webpage using a light theme">
            <a:extLst>
              <a:ext uri="{FF2B5EF4-FFF2-40B4-BE49-F238E27FC236}">
                <a16:creationId xmlns:a16="http://schemas.microsoft.com/office/drawing/2014/main" id="{ACEE462F-7326-3840-C830-D7F796A91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050" y="2255559"/>
            <a:ext cx="4409373" cy="2552255"/>
          </a:xfrm>
          <a:prstGeom prst="rect">
            <a:avLst/>
          </a:prstGeom>
        </p:spPr>
      </p:pic>
      <p:pic>
        <p:nvPicPr>
          <p:cNvPr id="74" name="Picture 73">
            <a:extLst>
              <a:ext uri="{FF2B5EF4-FFF2-40B4-BE49-F238E27FC236}">
                <a16:creationId xmlns:a16="http://schemas.microsoft.com/office/drawing/2014/main" id="{65C42341-EC47-CB7C-2E3D-4630D126C2F0}"/>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r="1851" b="9124"/>
          <a:stretch/>
        </p:blipFill>
        <p:spPr bwMode="auto">
          <a:xfrm>
            <a:off x="1058464" y="2182908"/>
            <a:ext cx="3871676" cy="251101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19AED40D-6C59-4215-4106-1EA049568DB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16655" y="2719005"/>
            <a:ext cx="3318580" cy="1746705"/>
          </a:xfrm>
          <a:prstGeom prst="rect">
            <a:avLst/>
          </a:prstGeom>
        </p:spPr>
      </p:pic>
      <p:pic>
        <p:nvPicPr>
          <p:cNvPr id="59" name="Picture 58" descr="A close-up of a computer, displaying a webpage using a high contrast theme">
            <a:extLst>
              <a:ext uri="{FF2B5EF4-FFF2-40B4-BE49-F238E27FC236}">
                <a16:creationId xmlns:a16="http://schemas.microsoft.com/office/drawing/2014/main" id="{7CC0B9DE-93CD-DA94-945E-E89CBF517F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577" y="2255559"/>
            <a:ext cx="4409373" cy="2552255"/>
          </a:xfrm>
          <a:prstGeom prst="rect">
            <a:avLst/>
          </a:prstGeom>
        </p:spPr>
      </p:pic>
      <p:pic>
        <p:nvPicPr>
          <p:cNvPr id="83" name="Picture 82">
            <a:extLst>
              <a:ext uri="{FF2B5EF4-FFF2-40B4-BE49-F238E27FC236}">
                <a16:creationId xmlns:a16="http://schemas.microsoft.com/office/drawing/2014/main" id="{B1DED063-3F87-72AC-BE71-4CCAAB871DEF}"/>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r="1851" b="9124"/>
          <a:stretch/>
        </p:blipFill>
        <p:spPr bwMode="auto">
          <a:xfrm>
            <a:off x="7985760" y="2182909"/>
            <a:ext cx="3172362" cy="251101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B565AB16-ED30-B320-DC3C-C835872D9A23}"/>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8197316" y="2719005"/>
            <a:ext cx="2719167" cy="1746704"/>
          </a:xfrm>
          <a:prstGeom prst="rect">
            <a:avLst/>
          </a:prstGeom>
        </p:spPr>
      </p:pic>
      <p:pic>
        <p:nvPicPr>
          <p:cNvPr id="60" name="Picture 59" descr="A close-up of a computer, displaying a webpage using a dark theme">
            <a:extLst>
              <a:ext uri="{FF2B5EF4-FFF2-40B4-BE49-F238E27FC236}">
                <a16:creationId xmlns:a16="http://schemas.microsoft.com/office/drawing/2014/main" id="{2689117B-BCCC-CA7B-4BB9-18E7D66D51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670" y="1925186"/>
            <a:ext cx="5587536" cy="3234206"/>
          </a:xfrm>
          <a:prstGeom prst="rect">
            <a:avLst/>
          </a:prstGeom>
        </p:spPr>
      </p:pic>
      <p:sp>
        <p:nvSpPr>
          <p:cNvPr id="70" name="Content Placeholder 9">
            <a:extLst>
              <a:ext uri="{FF2B5EF4-FFF2-40B4-BE49-F238E27FC236}">
                <a16:creationId xmlns:a16="http://schemas.microsoft.com/office/drawing/2014/main" id="{B5DDED43-31C5-6E7F-AE1B-EE486867D1F7}"/>
              </a:ext>
              <a:ext uri="{C183D7F6-B498-43B3-948B-1728B52AA6E4}">
                <adec:decorative xmlns:adec="http://schemas.microsoft.com/office/drawing/2017/decorative" val="1"/>
              </a:ext>
            </a:extLst>
          </p:cNvPr>
          <p:cNvSpPr txBox="1">
            <a:spLocks/>
          </p:cNvSpPr>
          <p:nvPr/>
        </p:nvSpPr>
        <p:spPr>
          <a:xfrm>
            <a:off x="4989641" y="1631896"/>
            <a:ext cx="2207594" cy="243918"/>
          </a:xfrm>
          <a:prstGeom prst="rect">
            <a:avLst/>
          </a:prstGeom>
        </p:spPr>
        <p:txBody>
          <a:bodyPr vert="horz" lIns="121920" tIns="60960" rIns="121920" bIns="60960" rtlCol="0" anchor="ctr">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600" i="1" kern="1200">
                <a:solidFill>
                  <a:schemeClr val="accent2"/>
                </a:solidFill>
                <a:latin typeface="Proxima Nova" panose="02000506030000020004" pitchFamily="2" charset="0"/>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a:solidFill>
                  <a:schemeClr val="bg1"/>
                </a:solidFill>
                <a:latin typeface="Montserrat" panose="00000500000000000000" pitchFamily="2" charset="0"/>
                <a:cs typeface="Poppins Medium" panose="00000600000000000000" pitchFamily="2" charset="0"/>
              </a:rPr>
              <a:t>DARK THEME</a:t>
            </a:r>
          </a:p>
        </p:txBody>
      </p:sp>
      <p:pic>
        <p:nvPicPr>
          <p:cNvPr id="79" name="Picture 78">
            <a:extLst>
              <a:ext uri="{FF2B5EF4-FFF2-40B4-BE49-F238E27FC236}">
                <a16:creationId xmlns:a16="http://schemas.microsoft.com/office/drawing/2014/main" id="{8941D191-5741-783B-BAC1-0C369E518F47}"/>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r="1851" b="9124"/>
          <a:stretch/>
        </p:blipFill>
        <p:spPr bwMode="auto">
          <a:xfrm>
            <a:off x="3661926" y="1864621"/>
            <a:ext cx="4927337" cy="311756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8B3822C5-26E7-29C6-05E9-D10A4B392F1B}"/>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3990517" y="2530215"/>
            <a:ext cx="4223432" cy="2168634"/>
          </a:xfrm>
          <a:prstGeom prst="rect">
            <a:avLst/>
          </a:prstGeom>
        </p:spPr>
      </p:pic>
      <p:sp>
        <p:nvSpPr>
          <p:cNvPr id="71" name="Content Placeholder 9">
            <a:extLst>
              <a:ext uri="{FF2B5EF4-FFF2-40B4-BE49-F238E27FC236}">
                <a16:creationId xmlns:a16="http://schemas.microsoft.com/office/drawing/2014/main" id="{411A402F-16CC-3220-E77C-E4919039A100}"/>
              </a:ext>
              <a:ext uri="{C183D7F6-B498-43B3-948B-1728B52AA6E4}">
                <adec:decorative xmlns:adec="http://schemas.microsoft.com/office/drawing/2017/decorative" val="1"/>
              </a:ext>
            </a:extLst>
          </p:cNvPr>
          <p:cNvSpPr txBox="1">
            <a:spLocks/>
          </p:cNvSpPr>
          <p:nvPr/>
        </p:nvSpPr>
        <p:spPr>
          <a:xfrm>
            <a:off x="11043569" y="2327100"/>
            <a:ext cx="322258" cy="2127118"/>
          </a:xfrm>
          <a:prstGeom prst="rect">
            <a:avLst/>
          </a:prstGeom>
        </p:spPr>
        <p:txBody>
          <a:bodyPr vert="vert270" lIns="121920" tIns="60960" rIns="121920" bIns="60960" rtlCol="0" anchor="ctr">
            <a:noAutofit/>
          </a:bodyPr>
          <a:lst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2"/>
                </a:solidFill>
                <a:latin typeface="Proxima Nova" panose="02000506030000020004" pitchFamily="2" charset="0"/>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600" i="1" kern="1200">
                <a:solidFill>
                  <a:schemeClr val="accent2"/>
                </a:solidFill>
                <a:latin typeface="Proxima Nova" panose="02000506030000020004" pitchFamily="2" charset="0"/>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400" kern="1200">
                <a:solidFill>
                  <a:schemeClr val="accent6"/>
                </a:solidFill>
                <a:latin typeface="Proxima Nova" panose="0200050603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a:solidFill>
                  <a:schemeClr val="bg1"/>
                </a:solidFill>
                <a:latin typeface="Montserrat" panose="00000500000000000000" pitchFamily="2" charset="0"/>
                <a:cs typeface="Poppins Medium" panose="00000600000000000000" pitchFamily="2" charset="0"/>
              </a:rPr>
              <a:t>HIGH CONTRAST THEME</a:t>
            </a:r>
          </a:p>
        </p:txBody>
      </p:sp>
      <p:grpSp>
        <p:nvGrpSpPr>
          <p:cNvPr id="4" name="Group 3">
            <a:extLst>
              <a:ext uri="{FF2B5EF4-FFF2-40B4-BE49-F238E27FC236}">
                <a16:creationId xmlns:a16="http://schemas.microsoft.com/office/drawing/2014/main" id="{12639648-0049-37B9-9BD0-C552A40BE54B}"/>
              </a:ext>
              <a:ext uri="{C183D7F6-B498-43B3-948B-1728B52AA6E4}">
                <adec:decorative xmlns:adec="http://schemas.microsoft.com/office/drawing/2017/decorative" val="1"/>
              </a:ext>
            </a:extLst>
          </p:cNvPr>
          <p:cNvGrpSpPr/>
          <p:nvPr/>
        </p:nvGrpSpPr>
        <p:grpSpPr>
          <a:xfrm>
            <a:off x="127000" y="6477000"/>
            <a:ext cx="889000" cy="254000"/>
            <a:chOff x="127000" y="6477000"/>
            <a:chExt cx="889000" cy="254000"/>
          </a:xfrm>
        </p:grpSpPr>
        <p:sp>
          <p:nvSpPr>
            <p:cNvPr id="2" name="Rectangle: Rounded Corners 1">
              <a:extLst>
                <a:ext uri="{FF2B5EF4-FFF2-40B4-BE49-F238E27FC236}">
                  <a16:creationId xmlns:a16="http://schemas.microsoft.com/office/drawing/2014/main" id="{E9B0EF9A-7484-95D3-1C88-579695EF92DE}"/>
                </a:ext>
              </a:extLst>
            </p:cNvPr>
            <p:cNvSpPr/>
            <p:nvPr>
              <p:custDataLst>
                <p:tags r:id="rId1"/>
              </p:custDataLst>
            </p:nvPr>
          </p:nvSpPr>
          <p:spPr>
            <a:xfrm>
              <a:off x="127000" y="6527800"/>
              <a:ext cx="412750" cy="158750"/>
            </a:xfrm>
            <a:prstGeom prst="roundRect">
              <a:avLst>
                <a:gd name="adj" fmla="val 5163"/>
              </a:avLst>
            </a:prstGeom>
            <a:solidFill>
              <a:schemeClr val="accent1">
                <a:lumMod val="50000"/>
              </a:schemeClr>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E3F2C565-C9FF-97E7-7F37-DF722D9FEB5C}"/>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chemeClr val="bg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62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158FD-DB2C-226A-C194-427AD45BE41E}"/>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B9D23176-495D-70BF-8AD9-08A28970CC64}"/>
              </a:ext>
              <a:ext uri="{C183D7F6-B498-43B3-948B-1728B52AA6E4}">
                <adec:decorative xmlns:adec="http://schemas.microsoft.com/office/drawing/2017/decorative" val="1"/>
              </a:ext>
            </a:extLst>
          </p:cNvPr>
          <p:cNvGrpSpPr/>
          <p:nvPr/>
        </p:nvGrpSpPr>
        <p:grpSpPr>
          <a:xfrm rot="5400000">
            <a:off x="9256224" y="735254"/>
            <a:ext cx="746760" cy="746760"/>
            <a:chOff x="5836920" y="1969602"/>
            <a:chExt cx="746760" cy="746760"/>
          </a:xfrm>
        </p:grpSpPr>
        <p:sp>
          <p:nvSpPr>
            <p:cNvPr id="25" name="Arc 24">
              <a:extLst>
                <a:ext uri="{FF2B5EF4-FFF2-40B4-BE49-F238E27FC236}">
                  <a16:creationId xmlns:a16="http://schemas.microsoft.com/office/drawing/2014/main" id="{BE6CBBB9-5EFB-660C-891D-BE95734D8BE9}"/>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0A346547-9000-7CBA-F937-F5E44800840E}"/>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 name="Title 22">
            <a:extLst>
              <a:ext uri="{FF2B5EF4-FFF2-40B4-BE49-F238E27FC236}">
                <a16:creationId xmlns:a16="http://schemas.microsoft.com/office/drawing/2014/main" id="{86B9CAD6-27EC-1F34-A591-D2F2E87555E9}"/>
              </a:ext>
            </a:extLst>
          </p:cNvPr>
          <p:cNvSpPr txBox="1">
            <a:spLocks noGrp="1"/>
          </p:cNvSpPr>
          <p:nvPr>
            <p:ph type="title" idx="4294967295"/>
          </p:nvPr>
        </p:nvSpPr>
        <p:spPr>
          <a:xfrm>
            <a:off x="1834896" y="552162"/>
            <a:ext cx="85222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DYSLEXIA FRIENDLY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FONT OPTIONS</a:t>
            </a:r>
          </a:p>
        </p:txBody>
      </p:sp>
      <p:sp>
        <p:nvSpPr>
          <p:cNvPr id="40" name="Rectangle: Rounded Corners 39">
            <a:extLst>
              <a:ext uri="{FF2B5EF4-FFF2-40B4-BE49-F238E27FC236}">
                <a16:creationId xmlns:a16="http://schemas.microsoft.com/office/drawing/2014/main" id="{79196201-BB3A-19BD-22A4-25CDE97C0449}"/>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a:extLst>
              <a:ext uri="{FF2B5EF4-FFF2-40B4-BE49-F238E27FC236}">
                <a16:creationId xmlns:a16="http://schemas.microsoft.com/office/drawing/2014/main" id="{E5343C21-AFAA-736C-1242-9341BB0AC597}"/>
              </a:ext>
            </a:extLst>
          </p:cNvPr>
          <p:cNvSpPr txBox="1"/>
          <p:nvPr/>
        </p:nvSpPr>
        <p:spPr>
          <a:xfrm>
            <a:off x="7840876" y="2171414"/>
            <a:ext cx="3785711" cy="954107"/>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There are multiple font options designed at improving the reading for individuals with Dyslexia, focusing on the specific challenges they face.</a:t>
            </a:r>
          </a:p>
        </p:txBody>
      </p:sp>
      <p:sp>
        <p:nvSpPr>
          <p:cNvPr id="8" name="Flowchart: Connector 7">
            <a:extLst>
              <a:ext uri="{FF2B5EF4-FFF2-40B4-BE49-F238E27FC236}">
                <a16:creationId xmlns:a16="http://schemas.microsoft.com/office/drawing/2014/main" id="{41A3F2BB-C783-929B-1564-FA24127B6D1C}"/>
              </a:ext>
              <a:ext uri="{C183D7F6-B498-43B3-948B-1728B52AA6E4}">
                <adec:decorative xmlns:adec="http://schemas.microsoft.com/office/drawing/2017/decorative" val="1"/>
              </a:ext>
            </a:extLst>
          </p:cNvPr>
          <p:cNvSpPr/>
          <p:nvPr/>
        </p:nvSpPr>
        <p:spPr>
          <a:xfrm>
            <a:off x="7641673" y="2285326"/>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1" name="TextBox 10">
            <a:extLst>
              <a:ext uri="{FF2B5EF4-FFF2-40B4-BE49-F238E27FC236}">
                <a16:creationId xmlns:a16="http://schemas.microsoft.com/office/drawing/2014/main" id="{B984B601-D99A-75B9-CA45-E40E41C91B6F}"/>
              </a:ext>
            </a:extLst>
          </p:cNvPr>
          <p:cNvSpPr txBox="1"/>
          <p:nvPr/>
        </p:nvSpPr>
        <p:spPr>
          <a:xfrm>
            <a:off x="7840876" y="3284416"/>
            <a:ext cx="3785711" cy="1169551"/>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Letters have heavy weighted bottoms to indicate direction. Users can to quickly figure out which part of the letter is the bottom, which aids in recognizing the correct letter.</a:t>
            </a:r>
          </a:p>
        </p:txBody>
      </p:sp>
      <p:sp>
        <p:nvSpPr>
          <p:cNvPr id="12" name="Flowchart: Connector 11">
            <a:extLst>
              <a:ext uri="{FF2B5EF4-FFF2-40B4-BE49-F238E27FC236}">
                <a16:creationId xmlns:a16="http://schemas.microsoft.com/office/drawing/2014/main" id="{E3664BB4-D77D-DA7A-F8A5-5A145E566D58}"/>
              </a:ext>
              <a:ext uri="{C183D7F6-B498-43B3-948B-1728B52AA6E4}">
                <adec:decorative xmlns:adec="http://schemas.microsoft.com/office/drawing/2017/decorative" val="1"/>
              </a:ext>
            </a:extLst>
          </p:cNvPr>
          <p:cNvSpPr/>
          <p:nvPr/>
        </p:nvSpPr>
        <p:spPr>
          <a:xfrm>
            <a:off x="7641673" y="3398328"/>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4" name="TextBox 13">
            <a:extLst>
              <a:ext uri="{FF2B5EF4-FFF2-40B4-BE49-F238E27FC236}">
                <a16:creationId xmlns:a16="http://schemas.microsoft.com/office/drawing/2014/main" id="{35F8E5D3-79E7-9F55-2826-10263C75BA12}"/>
              </a:ext>
            </a:extLst>
          </p:cNvPr>
          <p:cNvSpPr txBox="1"/>
          <p:nvPr/>
        </p:nvSpPr>
        <p:spPr>
          <a:xfrm>
            <a:off x="7840876" y="4612862"/>
            <a:ext cx="3785711" cy="1169551"/>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Dyslexie and </a:t>
            </a:r>
            <a:r>
              <a:rPr lang="en-US" sz="1400" err="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OpenDyslexic</a:t>
            </a: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 are two well known examples. Research about the effectiveness of these types of fonts is inconclusive, with user preference playing the greatest factor.</a:t>
            </a:r>
          </a:p>
        </p:txBody>
      </p:sp>
      <p:sp>
        <p:nvSpPr>
          <p:cNvPr id="15" name="Flowchart: Connector 14">
            <a:extLst>
              <a:ext uri="{FF2B5EF4-FFF2-40B4-BE49-F238E27FC236}">
                <a16:creationId xmlns:a16="http://schemas.microsoft.com/office/drawing/2014/main" id="{1B39E14E-43A9-566C-6B8D-A69E4C649843}"/>
              </a:ext>
              <a:ext uri="{C183D7F6-B498-43B3-948B-1728B52AA6E4}">
                <adec:decorative xmlns:adec="http://schemas.microsoft.com/office/drawing/2017/decorative" val="1"/>
              </a:ext>
            </a:extLst>
          </p:cNvPr>
          <p:cNvSpPr/>
          <p:nvPr/>
        </p:nvSpPr>
        <p:spPr>
          <a:xfrm>
            <a:off x="7641673" y="4726774"/>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17" name="Straight Connector 16">
            <a:extLst>
              <a:ext uri="{FF2B5EF4-FFF2-40B4-BE49-F238E27FC236}">
                <a16:creationId xmlns:a16="http://schemas.microsoft.com/office/drawing/2014/main" id="{2AAA3047-A02B-A2DC-ACAE-BE2E4EDD78DC}"/>
              </a:ext>
              <a:ext uri="{C183D7F6-B498-43B3-948B-1728B52AA6E4}">
                <adec:decorative xmlns:adec="http://schemas.microsoft.com/office/drawing/2017/decorative" val="1"/>
              </a:ext>
            </a:extLst>
          </p:cNvPr>
          <p:cNvCxnSpPr>
            <a:cxnSpLocks/>
          </p:cNvCxnSpPr>
          <p:nvPr/>
        </p:nvCxnSpPr>
        <p:spPr>
          <a:xfrm>
            <a:off x="7688842" y="2496794"/>
            <a:ext cx="0" cy="784404"/>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FA6FA80-51DF-62A0-4003-BC9FC9991537}"/>
              </a:ext>
              <a:ext uri="{C183D7F6-B498-43B3-948B-1728B52AA6E4}">
                <adec:decorative xmlns:adec="http://schemas.microsoft.com/office/drawing/2017/decorative" val="1"/>
              </a:ext>
            </a:extLst>
          </p:cNvPr>
          <p:cNvCxnSpPr>
            <a:cxnSpLocks/>
          </p:cNvCxnSpPr>
          <p:nvPr/>
        </p:nvCxnSpPr>
        <p:spPr>
          <a:xfrm>
            <a:off x="7688842" y="3600326"/>
            <a:ext cx="0" cy="1018788"/>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BC4E242-8054-810A-5040-0092C14840E0}"/>
              </a:ext>
              <a:ext uri="{C183D7F6-B498-43B3-948B-1728B52AA6E4}">
                <adec:decorative xmlns:adec="http://schemas.microsoft.com/office/drawing/2017/decorative" val="1"/>
              </a:ext>
            </a:extLst>
          </p:cNvPr>
          <p:cNvCxnSpPr>
            <a:cxnSpLocks/>
          </p:cNvCxnSpPr>
          <p:nvPr/>
        </p:nvCxnSpPr>
        <p:spPr>
          <a:xfrm>
            <a:off x="7688842" y="4952876"/>
            <a:ext cx="0" cy="751964"/>
          </a:xfrm>
          <a:prstGeom prst="line">
            <a:avLst/>
          </a:prstGeom>
          <a:ln w="6350" cap="rnd">
            <a:round/>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79AAEB0-C207-8570-4613-C971943A2E47}"/>
              </a:ext>
              <a:ext uri="{C183D7F6-B498-43B3-948B-1728B52AA6E4}">
                <adec:decorative xmlns:adec="http://schemas.microsoft.com/office/drawing/2017/decorative" val="1"/>
              </a:ext>
            </a:extLst>
          </p:cNvPr>
          <p:cNvGrpSpPr/>
          <p:nvPr/>
        </p:nvGrpSpPr>
        <p:grpSpPr>
          <a:xfrm>
            <a:off x="-182880" y="3019857"/>
            <a:ext cx="4287520" cy="4009150"/>
            <a:chOff x="-182880" y="3019857"/>
            <a:chExt cx="4287520" cy="4009150"/>
          </a:xfrm>
        </p:grpSpPr>
        <p:sp>
          <p:nvSpPr>
            <p:cNvPr id="6" name="Freeform: Shape 5">
              <a:extLst>
                <a:ext uri="{FF2B5EF4-FFF2-40B4-BE49-F238E27FC236}">
                  <a16:creationId xmlns:a16="http://schemas.microsoft.com/office/drawing/2014/main" id="{2F835F52-BF49-6847-096F-1DFBBC9F72C7}"/>
                </a:ext>
              </a:extLst>
            </p:cNvPr>
            <p:cNvSpPr/>
            <p:nvPr/>
          </p:nvSpPr>
          <p:spPr>
            <a:xfrm>
              <a:off x="-182880" y="3019857"/>
              <a:ext cx="4287520" cy="4009150"/>
            </a:xfrm>
            <a:custGeom>
              <a:avLst/>
              <a:gdLst>
                <a:gd name="connsiteX0" fmla="*/ 776918 w 2105179"/>
                <a:gd name="connsiteY0" fmla="*/ 0 h 1968500"/>
                <a:gd name="connsiteX1" fmla="*/ 2105179 w 2105179"/>
                <a:gd name="connsiteY1" fmla="*/ 1328262 h 1968500"/>
                <a:gd name="connsiteX2" fmla="*/ 1944865 w 2105179"/>
                <a:gd name="connsiteY2" fmla="*/ 1961390 h 1968500"/>
                <a:gd name="connsiteX3" fmla="*/ 1940546 w 2105179"/>
                <a:gd name="connsiteY3" fmla="*/ 1968500 h 1968500"/>
                <a:gd name="connsiteX4" fmla="*/ 0 w 2105179"/>
                <a:gd name="connsiteY4" fmla="*/ 1968500 h 1968500"/>
                <a:gd name="connsiteX5" fmla="*/ 0 w 2105179"/>
                <a:gd name="connsiteY5" fmla="*/ 252475 h 1968500"/>
                <a:gd name="connsiteX6" fmla="*/ 34274 w 2105179"/>
                <a:gd name="connsiteY6" fmla="*/ 226846 h 1968500"/>
                <a:gd name="connsiteX7" fmla="*/ 776918 w 2105179"/>
                <a:gd name="connsiteY7" fmla="*/ 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179" h="1968500">
                  <a:moveTo>
                    <a:pt x="776918" y="0"/>
                  </a:moveTo>
                  <a:cubicBezTo>
                    <a:pt x="1510496" y="0"/>
                    <a:pt x="2105179" y="594683"/>
                    <a:pt x="2105179" y="1328262"/>
                  </a:cubicBezTo>
                  <a:cubicBezTo>
                    <a:pt x="2105179" y="1557505"/>
                    <a:pt x="2047105" y="1773184"/>
                    <a:pt x="1944865" y="1961390"/>
                  </a:cubicBezTo>
                  <a:lnTo>
                    <a:pt x="1940546" y="1968500"/>
                  </a:lnTo>
                  <a:lnTo>
                    <a:pt x="0" y="1968500"/>
                  </a:lnTo>
                  <a:lnTo>
                    <a:pt x="0" y="252475"/>
                  </a:lnTo>
                  <a:lnTo>
                    <a:pt x="34274" y="226846"/>
                  </a:lnTo>
                  <a:cubicBezTo>
                    <a:pt x="246266" y="83627"/>
                    <a:pt x="501826" y="0"/>
                    <a:pt x="776918" y="0"/>
                  </a:cubicBezTo>
                  <a:close/>
                </a:path>
              </a:pathLst>
            </a:cu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Freeform: Shape 1">
              <a:extLst>
                <a:ext uri="{FF2B5EF4-FFF2-40B4-BE49-F238E27FC236}">
                  <a16:creationId xmlns:a16="http://schemas.microsoft.com/office/drawing/2014/main" id="{41D19632-7973-B001-E426-5EE9955A12FD}"/>
                </a:ext>
              </a:extLst>
            </p:cNvPr>
            <p:cNvSpPr/>
            <p:nvPr/>
          </p:nvSpPr>
          <p:spPr>
            <a:xfrm>
              <a:off x="0" y="3190863"/>
              <a:ext cx="3921760" cy="3667138"/>
            </a:xfrm>
            <a:custGeom>
              <a:avLst/>
              <a:gdLst>
                <a:gd name="connsiteX0" fmla="*/ 776918 w 2105179"/>
                <a:gd name="connsiteY0" fmla="*/ 0 h 1968500"/>
                <a:gd name="connsiteX1" fmla="*/ 2105179 w 2105179"/>
                <a:gd name="connsiteY1" fmla="*/ 1328262 h 1968500"/>
                <a:gd name="connsiteX2" fmla="*/ 1944865 w 2105179"/>
                <a:gd name="connsiteY2" fmla="*/ 1961390 h 1968500"/>
                <a:gd name="connsiteX3" fmla="*/ 1940546 w 2105179"/>
                <a:gd name="connsiteY3" fmla="*/ 1968500 h 1968500"/>
                <a:gd name="connsiteX4" fmla="*/ 0 w 2105179"/>
                <a:gd name="connsiteY4" fmla="*/ 1968500 h 1968500"/>
                <a:gd name="connsiteX5" fmla="*/ 0 w 2105179"/>
                <a:gd name="connsiteY5" fmla="*/ 252475 h 1968500"/>
                <a:gd name="connsiteX6" fmla="*/ 34274 w 2105179"/>
                <a:gd name="connsiteY6" fmla="*/ 226846 h 1968500"/>
                <a:gd name="connsiteX7" fmla="*/ 776918 w 2105179"/>
                <a:gd name="connsiteY7" fmla="*/ 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179" h="1968500">
                  <a:moveTo>
                    <a:pt x="776918" y="0"/>
                  </a:moveTo>
                  <a:cubicBezTo>
                    <a:pt x="1510496" y="0"/>
                    <a:pt x="2105179" y="594683"/>
                    <a:pt x="2105179" y="1328262"/>
                  </a:cubicBezTo>
                  <a:cubicBezTo>
                    <a:pt x="2105179" y="1557505"/>
                    <a:pt x="2047105" y="1773184"/>
                    <a:pt x="1944865" y="1961390"/>
                  </a:cubicBezTo>
                  <a:lnTo>
                    <a:pt x="1940546" y="1968500"/>
                  </a:lnTo>
                  <a:lnTo>
                    <a:pt x="0" y="1968500"/>
                  </a:lnTo>
                  <a:lnTo>
                    <a:pt x="0" y="252475"/>
                  </a:lnTo>
                  <a:lnTo>
                    <a:pt x="34274" y="226846"/>
                  </a:lnTo>
                  <a:cubicBezTo>
                    <a:pt x="246266" y="83627"/>
                    <a:pt x="501826" y="0"/>
                    <a:pt x="776918" y="0"/>
                  </a:cubicBezTo>
                  <a:close/>
                </a:path>
              </a:pathLst>
            </a:custGeom>
            <a:gradFill>
              <a:gsLst>
                <a:gs pos="100000">
                  <a:schemeClr val="accent3"/>
                </a:gs>
                <a:gs pos="0">
                  <a:schemeClr val="accent2"/>
                </a:gs>
              </a:gsLst>
              <a:lin ang="16200000" scaled="1"/>
            </a:gradFill>
            <a:ln w="635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7" name="Picture 6">
            <a:extLst>
              <a:ext uri="{FF2B5EF4-FFF2-40B4-BE49-F238E27FC236}">
                <a16:creationId xmlns:a16="http://schemas.microsoft.com/office/drawing/2014/main" id="{3B7B7834-06BD-E592-1986-159CE1836B9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24429" b="1584"/>
          <a:stretch/>
        </p:blipFill>
        <p:spPr>
          <a:xfrm>
            <a:off x="0" y="1809479"/>
            <a:ext cx="6929120" cy="5048521"/>
          </a:xfrm>
          <a:prstGeom prst="rect">
            <a:avLst/>
          </a:prstGeom>
        </p:spPr>
      </p:pic>
      <p:sp>
        <p:nvSpPr>
          <p:cNvPr id="18" name="Title 17">
            <a:extLst>
              <a:ext uri="{FF2B5EF4-FFF2-40B4-BE49-F238E27FC236}">
                <a16:creationId xmlns:a16="http://schemas.microsoft.com/office/drawing/2014/main" id="{8566ACB3-35AE-C257-5C17-6439769F52F5}"/>
              </a:ext>
              <a:ext uri="{C183D7F6-B498-43B3-948B-1728B52AA6E4}">
                <adec:decorative xmlns:adec="http://schemas.microsoft.com/office/drawing/2017/decorative" val="1"/>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Dyslexia Friendly Font Options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A screenshot of a computer showing a video player, with closed captions displayed in the OpenDyslexic font">
            <a:extLst>
              <a:ext uri="{FF2B5EF4-FFF2-40B4-BE49-F238E27FC236}">
                <a16:creationId xmlns:a16="http://schemas.microsoft.com/office/drawing/2014/main" id="{941396ED-469A-1343-18FB-F9F9ADCA072D}"/>
              </a:ext>
            </a:extLst>
          </p:cNvPr>
          <p:cNvPicPr>
            <a:picLocks noChangeAspect="1"/>
          </p:cNvPicPr>
          <p:nvPr/>
        </p:nvPicPr>
        <p:blipFill>
          <a:blip r:embed="rId6" cstate="email">
            <a:extLst>
              <a:ext uri="{28A0092B-C50C-407E-A947-70E740481C1C}">
                <a14:useLocalDpi xmlns:a14="http://schemas.microsoft.com/office/drawing/2010/main" val="0"/>
              </a:ext>
            </a:extLst>
          </a:blip>
          <a:srcRect l="13714" t="9160"/>
          <a:stretch/>
        </p:blipFill>
        <p:spPr>
          <a:xfrm>
            <a:off x="0" y="2048873"/>
            <a:ext cx="5259977" cy="3655967"/>
          </a:xfrm>
          <a:prstGeom prst="rect">
            <a:avLst/>
          </a:prstGeom>
        </p:spPr>
      </p:pic>
      <p:grpSp>
        <p:nvGrpSpPr>
          <p:cNvPr id="13" name="Group 12">
            <a:extLst>
              <a:ext uri="{FF2B5EF4-FFF2-40B4-BE49-F238E27FC236}">
                <a16:creationId xmlns:a16="http://schemas.microsoft.com/office/drawing/2014/main" id="{E06384DE-AD8A-2895-62A6-8BBEA1AA3175}"/>
              </a:ext>
              <a:ext uri="{C183D7F6-B498-43B3-948B-1728B52AA6E4}">
                <adec:decorative xmlns:adec="http://schemas.microsoft.com/office/drawing/2017/decorative" val="1"/>
              </a:ext>
            </a:extLst>
          </p:cNvPr>
          <p:cNvGrpSpPr/>
          <p:nvPr/>
        </p:nvGrpSpPr>
        <p:grpSpPr>
          <a:xfrm>
            <a:off x="127000" y="6477000"/>
            <a:ext cx="889000" cy="254000"/>
            <a:chOff x="127000" y="6477000"/>
            <a:chExt cx="889000" cy="254000"/>
          </a:xfrm>
        </p:grpSpPr>
        <p:sp>
          <p:nvSpPr>
            <p:cNvPr id="5" name="Rectangle: Rounded Corners 4">
              <a:extLst>
                <a:ext uri="{FF2B5EF4-FFF2-40B4-BE49-F238E27FC236}">
                  <a16:creationId xmlns:a16="http://schemas.microsoft.com/office/drawing/2014/main" id="{813FC9AA-2FB6-D4F8-0B30-48E705D23095}"/>
                </a:ext>
              </a:extLst>
            </p:cNvPr>
            <p:cNvSpPr/>
            <p:nvPr>
              <p:custDataLst>
                <p:tags r:id="rId1"/>
              </p:custDataLst>
            </p:nvPr>
          </p:nvSpPr>
          <p:spPr>
            <a:xfrm>
              <a:off x="127000" y="6527800"/>
              <a:ext cx="444500" cy="158750"/>
            </a:xfrm>
            <a:prstGeom prst="roundRect">
              <a:avLst>
                <a:gd name="adj" fmla="val 5163"/>
              </a:avLst>
            </a:prstGeom>
            <a:solidFill>
              <a:srgbClr val="017837"/>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8C1757-3DC2-9A65-33BB-1514DE2798F7}"/>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chemeClr val="bg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5701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A3FDBE-4D61-B649-EBDC-3D97A83D0D80}"/>
              </a:ext>
              <a:ext uri="{C183D7F6-B498-43B3-948B-1728B52AA6E4}">
                <adec:decorative xmlns:adec="http://schemas.microsoft.com/office/drawing/2017/decorative" val="1"/>
              </a:ext>
            </a:extLst>
          </p:cNvPr>
          <p:cNvGrpSpPr/>
          <p:nvPr/>
        </p:nvGrpSpPr>
        <p:grpSpPr>
          <a:xfrm>
            <a:off x="1" y="6777991"/>
            <a:ext cx="12191999" cy="80009"/>
            <a:chOff x="1" y="6777991"/>
            <a:chExt cx="12191999" cy="80009"/>
          </a:xfrm>
        </p:grpSpPr>
        <p:sp>
          <p:nvSpPr>
            <p:cNvPr id="10" name="Rectangle 9">
              <a:extLst>
                <a:ext uri="{FF2B5EF4-FFF2-40B4-BE49-F238E27FC236}">
                  <a16:creationId xmlns:a16="http://schemas.microsoft.com/office/drawing/2014/main" id="{77737390-C949-B4A4-E114-E6CFD1418C81}"/>
                </a:ext>
              </a:extLst>
            </p:cNvPr>
            <p:cNvSpPr/>
            <p:nvPr/>
          </p:nvSpPr>
          <p:spPr>
            <a:xfrm>
              <a:off x="1" y="6777991"/>
              <a:ext cx="4064000" cy="80009"/>
            </a:xfrm>
            <a:prstGeom prst="rect">
              <a:avLst/>
            </a:pr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4E687B-3FD4-3419-81EB-E816F257FF93}"/>
                </a:ext>
              </a:extLst>
            </p:cNvPr>
            <p:cNvSpPr/>
            <p:nvPr/>
          </p:nvSpPr>
          <p:spPr>
            <a:xfrm>
              <a:off x="4064001" y="6777991"/>
              <a:ext cx="4064000" cy="800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14DB35-53DF-64A0-77A6-89C49A47053C}"/>
                </a:ext>
              </a:extLst>
            </p:cNvPr>
            <p:cNvSpPr/>
            <p:nvPr/>
          </p:nvSpPr>
          <p:spPr>
            <a:xfrm>
              <a:off x="8128000" y="6777991"/>
              <a:ext cx="4064000" cy="800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B70D398F-0EA2-60B6-6C0B-C70A3C68A1D8}"/>
              </a:ext>
              <a:ext uri="{C183D7F6-B498-43B3-948B-1728B52AA6E4}">
                <adec:decorative xmlns:adec="http://schemas.microsoft.com/office/drawing/2017/decorative" val="1"/>
              </a:ext>
            </a:extLst>
          </p:cNvPr>
          <p:cNvSpPr/>
          <p:nvPr/>
        </p:nvSpPr>
        <p:spPr>
          <a:xfrm>
            <a:off x="0" y="0"/>
            <a:ext cx="12192000" cy="677799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9FB2D2E-7138-B461-91C7-22C591E30222}"/>
              </a:ext>
              <a:ext uri="{C183D7F6-B498-43B3-948B-1728B52AA6E4}">
                <adec:decorative xmlns:adec="http://schemas.microsoft.com/office/drawing/2017/decorative" val="1"/>
              </a:ext>
            </a:extLst>
          </p:cNvPr>
          <p:cNvGrpSpPr/>
          <p:nvPr/>
        </p:nvGrpSpPr>
        <p:grpSpPr>
          <a:xfrm rot="5400000">
            <a:off x="8027499" y="735254"/>
            <a:ext cx="746760" cy="746760"/>
            <a:chOff x="5836920" y="1969602"/>
            <a:chExt cx="746760" cy="746760"/>
          </a:xfrm>
        </p:grpSpPr>
        <p:sp>
          <p:nvSpPr>
            <p:cNvPr id="6" name="Arc 5">
              <a:extLst>
                <a:ext uri="{FF2B5EF4-FFF2-40B4-BE49-F238E27FC236}">
                  <a16:creationId xmlns:a16="http://schemas.microsoft.com/office/drawing/2014/main" id="{DB1614A9-FD59-A00D-4543-ED95FFAD24D7}"/>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6EE4AC89-4072-7EA9-8155-40869E911330}"/>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itle 3">
            <a:extLst>
              <a:ext uri="{FF2B5EF4-FFF2-40B4-BE49-F238E27FC236}">
                <a16:creationId xmlns:a16="http://schemas.microsoft.com/office/drawing/2014/main" id="{8715B518-A8C2-A4AD-DB4C-CABD5E7C2044}"/>
              </a:ext>
            </a:extLst>
          </p:cNvPr>
          <p:cNvSpPr txBox="1">
            <a:spLocks noGrp="1"/>
          </p:cNvSpPr>
          <p:nvPr>
            <p:ph type="title" idx="4294967295"/>
          </p:nvPr>
        </p:nvSpPr>
        <p:spPr>
          <a:xfrm>
            <a:off x="1834896" y="552162"/>
            <a:ext cx="85222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COLORADD</a:t>
            </a:r>
            <a:r>
              <a:rPr kumimoji="0" lang="en-US" sz="4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LANGUAGE</a:t>
            </a:r>
          </a:p>
        </p:txBody>
      </p:sp>
      <p:sp>
        <p:nvSpPr>
          <p:cNvPr id="5" name="Rectangle: Rounded Corners 4">
            <a:extLst>
              <a:ext uri="{FF2B5EF4-FFF2-40B4-BE49-F238E27FC236}">
                <a16:creationId xmlns:a16="http://schemas.microsoft.com/office/drawing/2014/main" id="{C9BCBA6A-FDE6-6AA9-B655-602D371D8B54}"/>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Rounded Corners 33">
            <a:extLst>
              <a:ext uri="{FF2B5EF4-FFF2-40B4-BE49-F238E27FC236}">
                <a16:creationId xmlns:a16="http://schemas.microsoft.com/office/drawing/2014/main" id="{2D022E4D-9D87-0D4A-60A5-8106FC07C202}"/>
              </a:ext>
              <a:ext uri="{C183D7F6-B498-43B3-948B-1728B52AA6E4}">
                <adec:decorative xmlns:adec="http://schemas.microsoft.com/office/drawing/2017/decorative" val="1"/>
              </a:ext>
            </a:extLst>
          </p:cNvPr>
          <p:cNvSpPr/>
          <p:nvPr/>
        </p:nvSpPr>
        <p:spPr>
          <a:xfrm>
            <a:off x="6195061" y="2019300"/>
            <a:ext cx="5577839" cy="4009150"/>
          </a:xfrm>
          <a:prstGeom prst="roundRect">
            <a:avLst>
              <a:gd name="adj" fmla="val 2542"/>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grpSp>
        <p:nvGrpSpPr>
          <p:cNvPr id="45" name="Group 44">
            <a:extLst>
              <a:ext uri="{FF2B5EF4-FFF2-40B4-BE49-F238E27FC236}">
                <a16:creationId xmlns:a16="http://schemas.microsoft.com/office/drawing/2014/main" id="{5CAD2530-AE5B-6552-5428-A16D6328175D}"/>
              </a:ext>
              <a:ext uri="{C183D7F6-B498-43B3-948B-1728B52AA6E4}">
                <adec:decorative xmlns:adec="http://schemas.microsoft.com/office/drawing/2017/decorative" val="1"/>
              </a:ext>
            </a:extLst>
          </p:cNvPr>
          <p:cNvGrpSpPr/>
          <p:nvPr/>
        </p:nvGrpSpPr>
        <p:grpSpPr>
          <a:xfrm>
            <a:off x="729127" y="2478492"/>
            <a:ext cx="4543546" cy="3090767"/>
            <a:chOff x="729127" y="2463993"/>
            <a:chExt cx="4543546" cy="3090767"/>
          </a:xfrm>
        </p:grpSpPr>
        <p:sp>
          <p:nvSpPr>
            <p:cNvPr id="16" name="TextBox 15">
              <a:extLst>
                <a:ext uri="{FF2B5EF4-FFF2-40B4-BE49-F238E27FC236}">
                  <a16:creationId xmlns:a16="http://schemas.microsoft.com/office/drawing/2014/main" id="{BE7FFA11-ED6C-0FA8-ADD3-9633FD81897B}"/>
                </a:ext>
              </a:extLst>
            </p:cNvPr>
            <p:cNvSpPr txBox="1"/>
            <p:nvPr/>
          </p:nvSpPr>
          <p:spPr>
            <a:xfrm>
              <a:off x="928330" y="2463993"/>
              <a:ext cx="4344343" cy="1323439"/>
            </a:xfrm>
            <a:prstGeom prst="rect">
              <a:avLst/>
            </a:prstGeom>
            <a:noFill/>
          </p:spPr>
          <p:txBody>
            <a:bodyPr wrap="square" anchor="t">
              <a:spAutoFit/>
            </a:bodyPr>
            <a:lstStyle/>
            <a:p>
              <a:pPr>
                <a:spcBef>
                  <a:spcPts val="600"/>
                </a:spcBef>
                <a:buClr>
                  <a:srgbClr val="008DB9"/>
                </a:buClr>
              </a:pPr>
              <a:r>
                <a:rPr lang="en-US" sz="1600" err="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ColorADD</a:t>
              </a:r>
              <a:r>
                <a:rPr lang="en-US" sz="16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 is a unique, universal, inclusive, and non-discriminative language that enables the color blind to identify colors, whenever color is a factor of identification, orientation, or choice. </a:t>
              </a:r>
            </a:p>
          </p:txBody>
        </p:sp>
        <p:sp>
          <p:nvSpPr>
            <p:cNvPr id="17" name="Flowchart: Connector 16">
              <a:extLst>
                <a:ext uri="{FF2B5EF4-FFF2-40B4-BE49-F238E27FC236}">
                  <a16:creationId xmlns:a16="http://schemas.microsoft.com/office/drawing/2014/main" id="{C3D52E66-2C7F-CF3E-A2A9-A63DD3960EF8}"/>
                </a:ext>
              </a:extLst>
            </p:cNvPr>
            <p:cNvSpPr/>
            <p:nvPr/>
          </p:nvSpPr>
          <p:spPr>
            <a:xfrm>
              <a:off x="729127" y="2577905"/>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000"/>
            </a:p>
          </p:txBody>
        </p:sp>
        <p:cxnSp>
          <p:nvCxnSpPr>
            <p:cNvPr id="22" name="Straight Connector 21">
              <a:extLst>
                <a:ext uri="{FF2B5EF4-FFF2-40B4-BE49-F238E27FC236}">
                  <a16:creationId xmlns:a16="http://schemas.microsoft.com/office/drawing/2014/main" id="{E228D61D-41C7-03D5-EB83-1BCB035D5942}"/>
                </a:ext>
              </a:extLst>
            </p:cNvPr>
            <p:cNvCxnSpPr>
              <a:cxnSpLocks/>
            </p:cNvCxnSpPr>
            <p:nvPr/>
          </p:nvCxnSpPr>
          <p:spPr>
            <a:xfrm>
              <a:off x="776296" y="2993426"/>
              <a:ext cx="0" cy="784404"/>
            </a:xfrm>
            <a:prstGeom prst="line">
              <a:avLst/>
            </a:prstGeom>
            <a:ln w="6350" cap="rnd">
              <a:roun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8894144E-829A-F2D9-C381-4946204E519C}"/>
                </a:ext>
              </a:extLst>
            </p:cNvPr>
            <p:cNvSpPr txBox="1"/>
            <p:nvPr/>
          </p:nvSpPr>
          <p:spPr>
            <a:xfrm>
              <a:off x="928331" y="3985100"/>
              <a:ext cx="4192308" cy="1569660"/>
            </a:xfrm>
            <a:prstGeom prst="rect">
              <a:avLst/>
            </a:prstGeom>
            <a:noFill/>
          </p:spPr>
          <p:txBody>
            <a:bodyPr wrap="square" anchor="t">
              <a:spAutoFit/>
            </a:bodyPr>
            <a:lstStyle/>
            <a:p>
              <a:pPr>
                <a:spcBef>
                  <a:spcPts val="600"/>
                </a:spcBef>
                <a:buClr>
                  <a:srgbClr val="008DB9"/>
                </a:buClr>
              </a:pPr>
              <a:r>
                <a:rPr lang="en-US" sz="16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The website Boardgame Arena has implemented </a:t>
              </a:r>
              <a:r>
                <a:rPr lang="en-US" sz="1600" err="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ColorADD</a:t>
              </a:r>
              <a:r>
                <a:rPr lang="en-US" sz="16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 in some of its games, alongside real world counterparts, such as Uno or Rubik’s Cube for color blind and other visually disabled users.</a:t>
              </a:r>
            </a:p>
          </p:txBody>
        </p:sp>
        <p:sp>
          <p:nvSpPr>
            <p:cNvPr id="28" name="Flowchart: Connector 27">
              <a:extLst>
                <a:ext uri="{FF2B5EF4-FFF2-40B4-BE49-F238E27FC236}">
                  <a16:creationId xmlns:a16="http://schemas.microsoft.com/office/drawing/2014/main" id="{39FAA969-00D8-E6A7-9AFF-8698DE0F34CE}"/>
                </a:ext>
              </a:extLst>
            </p:cNvPr>
            <p:cNvSpPr/>
            <p:nvPr/>
          </p:nvSpPr>
          <p:spPr>
            <a:xfrm>
              <a:off x="729127" y="4099012"/>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000"/>
            </a:p>
          </p:txBody>
        </p:sp>
        <p:cxnSp>
          <p:nvCxnSpPr>
            <p:cNvPr id="35" name="Straight Connector 34">
              <a:extLst>
                <a:ext uri="{FF2B5EF4-FFF2-40B4-BE49-F238E27FC236}">
                  <a16:creationId xmlns:a16="http://schemas.microsoft.com/office/drawing/2014/main" id="{2B7348AA-2C21-1354-F379-846E282A04A6}"/>
                </a:ext>
              </a:extLst>
            </p:cNvPr>
            <p:cNvCxnSpPr>
              <a:cxnSpLocks/>
            </p:cNvCxnSpPr>
            <p:nvPr/>
          </p:nvCxnSpPr>
          <p:spPr>
            <a:xfrm>
              <a:off x="776296" y="4421457"/>
              <a:ext cx="0" cy="998268"/>
            </a:xfrm>
            <a:prstGeom prst="line">
              <a:avLst/>
            </a:prstGeom>
            <a:ln w="6350" cap="rnd">
              <a:round/>
            </a:ln>
          </p:spPr>
          <p:style>
            <a:lnRef idx="2">
              <a:schemeClr val="accent1"/>
            </a:lnRef>
            <a:fillRef idx="0">
              <a:schemeClr val="accent1"/>
            </a:fillRef>
            <a:effectRef idx="1">
              <a:schemeClr val="accent1"/>
            </a:effectRef>
            <a:fontRef idx="minor">
              <a:schemeClr val="tx1"/>
            </a:fontRef>
          </p:style>
        </p:cxnSp>
      </p:grpSp>
      <p:pic>
        <p:nvPicPr>
          <p:cNvPr id="41" name="Picture 2" descr="An animated GIF image of a Rubiks cube puzzle shown as viewed with normal vision and then with multiple types of color blindness">
            <a:extLst>
              <a:ext uri="{FF2B5EF4-FFF2-40B4-BE49-F238E27FC236}">
                <a16:creationId xmlns:a16="http://schemas.microsoft.com/office/drawing/2014/main" id="{D270EE1A-DE59-BC6B-F514-38DFF8C87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0398" y="2250293"/>
            <a:ext cx="3547165" cy="354716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B03CC9BF-E245-2118-5573-014150160AB4}"/>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8" name="Rectangle: Rounded Corners 7">
              <a:extLst>
                <a:ext uri="{FF2B5EF4-FFF2-40B4-BE49-F238E27FC236}">
                  <a16:creationId xmlns:a16="http://schemas.microsoft.com/office/drawing/2014/main" id="{64C7D444-90F2-A84C-C038-98EB5ADAF476}"/>
                </a:ext>
              </a:extLst>
            </p:cNvPr>
            <p:cNvSpPr/>
            <p:nvPr>
              <p:custDataLst>
                <p:tags r:id="rId1"/>
              </p:custDataLst>
            </p:nvPr>
          </p:nvSpPr>
          <p:spPr>
            <a:xfrm>
              <a:off x="127000" y="6527800"/>
              <a:ext cx="476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74DFB84-4BA9-3715-E004-03C9700254F3}"/>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17">
            <a:extLst>
              <a:ext uri="{FF2B5EF4-FFF2-40B4-BE49-F238E27FC236}">
                <a16:creationId xmlns:a16="http://schemas.microsoft.com/office/drawing/2014/main" id="{68557919-0B9F-48DD-04B4-9FDDF06A39CC}"/>
              </a:ext>
              <a:ext uri="{C183D7F6-B498-43B3-948B-1728B52AA6E4}">
                <adec:decorative xmlns:adec="http://schemas.microsoft.com/office/drawing/2017/decorative" val="1"/>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ColorADD Language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99838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4A1703-C932-FC83-5F10-05C51F4962D0}"/>
              </a:ext>
              <a:ext uri="{C183D7F6-B498-43B3-948B-1728B52AA6E4}">
                <adec:decorative xmlns:adec="http://schemas.microsoft.com/office/drawing/2017/decorative" val="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0D4A2AD-FD12-7499-6936-FAA7C7C8939C}"/>
              </a:ext>
              <a:ext uri="{C183D7F6-B498-43B3-948B-1728B52AA6E4}">
                <adec:decorative xmlns:adec="http://schemas.microsoft.com/office/drawing/2017/decorative" val="1"/>
              </a:ext>
            </a:extLst>
          </p:cNvPr>
          <p:cNvGrpSpPr/>
          <p:nvPr/>
        </p:nvGrpSpPr>
        <p:grpSpPr>
          <a:xfrm rot="5400000">
            <a:off x="6777956" y="735254"/>
            <a:ext cx="746760" cy="746760"/>
            <a:chOff x="5836920" y="1969602"/>
            <a:chExt cx="746760" cy="746760"/>
          </a:xfrm>
        </p:grpSpPr>
        <p:sp>
          <p:nvSpPr>
            <p:cNvPr id="7" name="Arc 6">
              <a:extLst>
                <a:ext uri="{FF2B5EF4-FFF2-40B4-BE49-F238E27FC236}">
                  <a16:creationId xmlns:a16="http://schemas.microsoft.com/office/drawing/2014/main" id="{9CE0E8BD-2E59-9F4E-4511-F22E1F62F8BC}"/>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8" name="Arc 7">
              <a:extLst>
                <a:ext uri="{FF2B5EF4-FFF2-40B4-BE49-F238E27FC236}">
                  <a16:creationId xmlns:a16="http://schemas.microsoft.com/office/drawing/2014/main" id="{89C3B308-EF44-9EB3-7C16-048392F3D2D5}"/>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sp>
        <p:nvSpPr>
          <p:cNvPr id="5" name="Title 4">
            <a:extLst>
              <a:ext uri="{FF2B5EF4-FFF2-40B4-BE49-F238E27FC236}">
                <a16:creationId xmlns:a16="http://schemas.microsoft.com/office/drawing/2014/main" id="{A7E53948-BB87-8C60-1C65-1D3BE311F198}"/>
              </a:ext>
            </a:extLst>
          </p:cNvPr>
          <p:cNvSpPr txBox="1">
            <a:spLocks noGrp="1"/>
          </p:cNvSpPr>
          <p:nvPr>
            <p:ph type="title" idx="4294967295"/>
          </p:nvPr>
        </p:nvSpPr>
        <p:spPr>
          <a:xfrm>
            <a:off x="2548219" y="552162"/>
            <a:ext cx="709556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QR </a:t>
            </a:r>
            <a:r>
              <a:rPr kumimoji="0" lang="en-US" sz="4400" b="0" i="0" u="none" strike="noStrike" kern="1200" cap="none" spc="0" normalizeH="0" baseline="0" noProof="0" dirty="0">
                <a:ln>
                  <a:noFill/>
                </a:ln>
                <a:solidFill>
                  <a:schemeClr val="accent2">
                    <a:lumMod val="60000"/>
                    <a:lumOff val="40000"/>
                  </a:schemeClr>
                </a:solidFill>
                <a:effectLst/>
                <a:uLnTx/>
                <a:uFillTx/>
                <a:latin typeface="Impact" panose="020B0806030902050204" pitchFamily="34" charset="0"/>
                <a:ea typeface="Verdana" panose="020B0604030504040204" pitchFamily="34" charset="0"/>
                <a:cs typeface="Prompt Black" panose="00000A00000000000000" pitchFamily="2" charset="-34"/>
              </a:rPr>
              <a:t>CODES</a:t>
            </a:r>
          </a:p>
        </p:txBody>
      </p:sp>
      <p:sp>
        <p:nvSpPr>
          <p:cNvPr id="6" name="Rectangle: Rounded Corners 5">
            <a:extLst>
              <a:ext uri="{FF2B5EF4-FFF2-40B4-BE49-F238E27FC236}">
                <a16:creationId xmlns:a16="http://schemas.microsoft.com/office/drawing/2014/main" id="{1FFA8CFC-D9AD-0E65-8440-3F91EDA7EBE0}"/>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grpSp>
        <p:nvGrpSpPr>
          <p:cNvPr id="10" name="Group 9">
            <a:extLst>
              <a:ext uri="{FF2B5EF4-FFF2-40B4-BE49-F238E27FC236}">
                <a16:creationId xmlns:a16="http://schemas.microsoft.com/office/drawing/2014/main" id="{77F3661B-78E7-5407-AD83-E7C56EADCC29}"/>
              </a:ext>
              <a:ext uri="{C183D7F6-B498-43B3-948B-1728B52AA6E4}">
                <adec:decorative xmlns:adec="http://schemas.microsoft.com/office/drawing/2017/decorative" val="1"/>
              </a:ext>
            </a:extLst>
          </p:cNvPr>
          <p:cNvGrpSpPr/>
          <p:nvPr/>
        </p:nvGrpSpPr>
        <p:grpSpPr>
          <a:xfrm>
            <a:off x="1" y="6777991"/>
            <a:ext cx="12191999" cy="80009"/>
            <a:chOff x="1" y="6777991"/>
            <a:chExt cx="12191999" cy="80009"/>
          </a:xfrm>
        </p:grpSpPr>
        <p:sp>
          <p:nvSpPr>
            <p:cNvPr id="11" name="Rectangle 10">
              <a:extLst>
                <a:ext uri="{FF2B5EF4-FFF2-40B4-BE49-F238E27FC236}">
                  <a16:creationId xmlns:a16="http://schemas.microsoft.com/office/drawing/2014/main" id="{FDD63338-61DB-CE1D-E6DB-562074107537}"/>
                </a:ext>
              </a:extLst>
            </p:cNvPr>
            <p:cNvSpPr/>
            <p:nvPr/>
          </p:nvSpPr>
          <p:spPr>
            <a:xfrm>
              <a:off x="1" y="6777991"/>
              <a:ext cx="4064000" cy="80009"/>
            </a:xfrm>
            <a:prstGeom prst="rect">
              <a:avLst/>
            </a:pr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D87F8E-FB10-B589-F70A-5833639E5CB7}"/>
                </a:ext>
              </a:extLst>
            </p:cNvPr>
            <p:cNvSpPr/>
            <p:nvPr/>
          </p:nvSpPr>
          <p:spPr>
            <a:xfrm>
              <a:off x="4064001" y="6777991"/>
              <a:ext cx="4064000" cy="800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11EEE2-AE9E-E145-46D3-68C6251EFD0E}"/>
                </a:ext>
              </a:extLst>
            </p:cNvPr>
            <p:cNvSpPr/>
            <p:nvPr/>
          </p:nvSpPr>
          <p:spPr>
            <a:xfrm>
              <a:off x="8128000" y="6777991"/>
              <a:ext cx="4064000" cy="800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166F734-F2FF-A830-6195-6197B4FF37B3}"/>
              </a:ext>
              <a:ext uri="{C183D7F6-B498-43B3-948B-1728B52AA6E4}">
                <adec:decorative xmlns:adec="http://schemas.microsoft.com/office/drawing/2017/decorative" val="1"/>
              </a:ext>
            </a:extLst>
          </p:cNvPr>
          <p:cNvGrpSpPr/>
          <p:nvPr/>
        </p:nvGrpSpPr>
        <p:grpSpPr>
          <a:xfrm>
            <a:off x="6877918" y="2288614"/>
            <a:ext cx="4706306" cy="3231442"/>
            <a:chOff x="6877918" y="2445959"/>
            <a:chExt cx="4706306" cy="3231442"/>
          </a:xfrm>
        </p:grpSpPr>
        <p:sp>
          <p:nvSpPr>
            <p:cNvPr id="16" name="TextBox 15">
              <a:extLst>
                <a:ext uri="{FF2B5EF4-FFF2-40B4-BE49-F238E27FC236}">
                  <a16:creationId xmlns:a16="http://schemas.microsoft.com/office/drawing/2014/main" id="{95981F96-3C77-C981-AC31-25E3EC9A1042}"/>
                </a:ext>
              </a:extLst>
            </p:cNvPr>
            <p:cNvSpPr txBox="1"/>
            <p:nvPr/>
          </p:nvSpPr>
          <p:spPr>
            <a:xfrm>
              <a:off x="7077122" y="2445959"/>
              <a:ext cx="4507102" cy="1169551"/>
            </a:xfrm>
            <a:prstGeom prst="rect">
              <a:avLst/>
            </a:prstGeom>
            <a:noFill/>
          </p:spPr>
          <p:txBody>
            <a:bodyPr wrap="square" anchor="t">
              <a:spAutoFit/>
            </a:bodyPr>
            <a:lstStyle/>
            <a:p>
              <a:pPr>
                <a:spcBef>
                  <a:spcPts val="600"/>
                </a:spcBef>
                <a:buClr>
                  <a:srgbClr val="008DB9"/>
                </a:buClr>
              </a:pPr>
              <a:r>
                <a:rPr lang="en-US" sz="1400">
                  <a:solidFill>
                    <a:schemeClr val="bg1"/>
                  </a:solidFill>
                  <a:latin typeface="Montserrat" panose="00000500000000000000" pitchFamily="2" charset="0"/>
                  <a:ea typeface="Verdana" panose="020B0604030504040204" pitchFamily="34" charset="0"/>
                  <a:cs typeface="Poppins" pitchFamily="2" charset="77"/>
                </a:rPr>
                <a:t>When used properly, QR codes can improve accessibility. Many people with disabilities have difficulty entering long addresses into their mobile web browsers, and for those consumers, scanning a QR code saves quite a bit of time. </a:t>
              </a:r>
            </a:p>
          </p:txBody>
        </p:sp>
        <p:sp>
          <p:nvSpPr>
            <p:cNvPr id="17" name="Flowchart: Connector 16">
              <a:extLst>
                <a:ext uri="{FF2B5EF4-FFF2-40B4-BE49-F238E27FC236}">
                  <a16:creationId xmlns:a16="http://schemas.microsoft.com/office/drawing/2014/main" id="{E751C94D-BBBF-05AC-43F0-4CB64D4A658F}"/>
                </a:ext>
              </a:extLst>
            </p:cNvPr>
            <p:cNvSpPr/>
            <p:nvPr/>
          </p:nvSpPr>
          <p:spPr>
            <a:xfrm>
              <a:off x="6877918" y="2559871"/>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18" name="Straight Connector 17">
              <a:extLst>
                <a:ext uri="{FF2B5EF4-FFF2-40B4-BE49-F238E27FC236}">
                  <a16:creationId xmlns:a16="http://schemas.microsoft.com/office/drawing/2014/main" id="{CB796A66-619A-350B-52CA-FE51D1D6A33F}"/>
                </a:ext>
              </a:extLst>
            </p:cNvPr>
            <p:cNvCxnSpPr>
              <a:cxnSpLocks/>
            </p:cNvCxnSpPr>
            <p:nvPr/>
          </p:nvCxnSpPr>
          <p:spPr>
            <a:xfrm>
              <a:off x="6925087" y="2922618"/>
              <a:ext cx="0" cy="784404"/>
            </a:xfrm>
            <a:prstGeom prst="line">
              <a:avLst/>
            </a:prstGeom>
            <a:ln w="6350" cap="rnd">
              <a:solidFill>
                <a:schemeClr val="bg1"/>
              </a:solidFill>
              <a:roun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47741D4-E481-4342-8725-4A517343A4B4}"/>
                </a:ext>
              </a:extLst>
            </p:cNvPr>
            <p:cNvSpPr txBox="1"/>
            <p:nvPr/>
          </p:nvSpPr>
          <p:spPr>
            <a:xfrm>
              <a:off x="7077122" y="3861519"/>
              <a:ext cx="4507102" cy="1815882"/>
            </a:xfrm>
            <a:prstGeom prst="rect">
              <a:avLst/>
            </a:prstGeom>
            <a:noFill/>
          </p:spPr>
          <p:txBody>
            <a:bodyPr wrap="square" anchor="t">
              <a:spAutoFit/>
            </a:bodyPr>
            <a:lstStyle/>
            <a:p>
              <a:pPr>
                <a:spcBef>
                  <a:spcPts val="600"/>
                </a:spcBef>
                <a:buClr>
                  <a:srgbClr val="008DB9"/>
                </a:buClr>
              </a:pPr>
              <a:r>
                <a:rPr lang="en-US" sz="1400">
                  <a:solidFill>
                    <a:schemeClr val="bg1"/>
                  </a:solidFill>
                  <a:latin typeface="Montserrat" panose="00000500000000000000" pitchFamily="2" charset="0"/>
                  <a:ea typeface="Verdana" panose="020B0604030504040204" pitchFamily="34" charset="0"/>
                  <a:cs typeface="Poppins" pitchFamily="2" charset="77"/>
                </a:rPr>
                <a:t>However, QR codes can present challenges for other users. People with vision disabilities may have trouble lining up the QR codes with their cameras — and if the code redirects the user to an inaccessible website or mobile app, the experience can be frustrating. Offering QR codes as an option, not the option provides a more flexible, accessible solution to users.</a:t>
              </a:r>
            </a:p>
          </p:txBody>
        </p:sp>
        <p:sp>
          <p:nvSpPr>
            <p:cNvPr id="25" name="Flowchart: Connector 24">
              <a:extLst>
                <a:ext uri="{FF2B5EF4-FFF2-40B4-BE49-F238E27FC236}">
                  <a16:creationId xmlns:a16="http://schemas.microsoft.com/office/drawing/2014/main" id="{111A88CB-A39B-EE57-AAC3-F1036CEA7FA6}"/>
                </a:ext>
              </a:extLst>
            </p:cNvPr>
            <p:cNvSpPr/>
            <p:nvPr/>
          </p:nvSpPr>
          <p:spPr>
            <a:xfrm>
              <a:off x="6877918" y="3975431"/>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26" name="Straight Connector 25">
              <a:extLst>
                <a:ext uri="{FF2B5EF4-FFF2-40B4-BE49-F238E27FC236}">
                  <a16:creationId xmlns:a16="http://schemas.microsoft.com/office/drawing/2014/main" id="{3DEBF846-8EB3-9245-AB78-6E7492D1E92F}"/>
                </a:ext>
              </a:extLst>
            </p:cNvPr>
            <p:cNvCxnSpPr>
              <a:cxnSpLocks/>
            </p:cNvCxnSpPr>
            <p:nvPr/>
          </p:nvCxnSpPr>
          <p:spPr>
            <a:xfrm>
              <a:off x="6925087" y="4377258"/>
              <a:ext cx="0" cy="1194867"/>
            </a:xfrm>
            <a:prstGeom prst="line">
              <a:avLst/>
            </a:prstGeom>
            <a:ln w="6350" cap="rnd">
              <a:solidFill>
                <a:schemeClr val="bg1"/>
              </a:solidFill>
              <a:round/>
            </a:ln>
          </p:spPr>
          <p:style>
            <a:lnRef idx="2">
              <a:schemeClr val="accent1"/>
            </a:lnRef>
            <a:fillRef idx="0">
              <a:schemeClr val="accent1"/>
            </a:fillRef>
            <a:effectRef idx="1">
              <a:schemeClr val="accent1"/>
            </a:effectRef>
            <a:fontRef idx="minor">
              <a:schemeClr val="tx1"/>
            </a:fontRef>
          </p:style>
        </p:cxnSp>
      </p:grpSp>
      <p:sp>
        <p:nvSpPr>
          <p:cNvPr id="36" name="Freeform: Shape 35">
            <a:extLst>
              <a:ext uri="{FF2B5EF4-FFF2-40B4-BE49-F238E27FC236}">
                <a16:creationId xmlns:a16="http://schemas.microsoft.com/office/drawing/2014/main" id="{40586A9C-1ACA-7772-0BB7-03810EB4ADFB}"/>
              </a:ext>
              <a:ext uri="{C183D7F6-B498-43B3-948B-1728B52AA6E4}">
                <adec:decorative xmlns:adec="http://schemas.microsoft.com/office/drawing/2017/decorative" val="1"/>
              </a:ext>
            </a:extLst>
          </p:cNvPr>
          <p:cNvSpPr/>
          <p:nvPr/>
        </p:nvSpPr>
        <p:spPr>
          <a:xfrm>
            <a:off x="-182880" y="3019857"/>
            <a:ext cx="4287520" cy="4009150"/>
          </a:xfrm>
          <a:custGeom>
            <a:avLst/>
            <a:gdLst>
              <a:gd name="connsiteX0" fmla="*/ 776918 w 2105179"/>
              <a:gd name="connsiteY0" fmla="*/ 0 h 1968500"/>
              <a:gd name="connsiteX1" fmla="*/ 2105179 w 2105179"/>
              <a:gd name="connsiteY1" fmla="*/ 1328262 h 1968500"/>
              <a:gd name="connsiteX2" fmla="*/ 1944865 w 2105179"/>
              <a:gd name="connsiteY2" fmla="*/ 1961390 h 1968500"/>
              <a:gd name="connsiteX3" fmla="*/ 1940546 w 2105179"/>
              <a:gd name="connsiteY3" fmla="*/ 1968500 h 1968500"/>
              <a:gd name="connsiteX4" fmla="*/ 0 w 2105179"/>
              <a:gd name="connsiteY4" fmla="*/ 1968500 h 1968500"/>
              <a:gd name="connsiteX5" fmla="*/ 0 w 2105179"/>
              <a:gd name="connsiteY5" fmla="*/ 252475 h 1968500"/>
              <a:gd name="connsiteX6" fmla="*/ 34274 w 2105179"/>
              <a:gd name="connsiteY6" fmla="*/ 226846 h 1968500"/>
              <a:gd name="connsiteX7" fmla="*/ 776918 w 2105179"/>
              <a:gd name="connsiteY7" fmla="*/ 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179" h="1968500">
                <a:moveTo>
                  <a:pt x="776918" y="0"/>
                </a:moveTo>
                <a:cubicBezTo>
                  <a:pt x="1510496" y="0"/>
                  <a:pt x="2105179" y="594683"/>
                  <a:pt x="2105179" y="1328262"/>
                </a:cubicBezTo>
                <a:cubicBezTo>
                  <a:pt x="2105179" y="1557505"/>
                  <a:pt x="2047105" y="1773184"/>
                  <a:pt x="1944865" y="1961390"/>
                </a:cubicBezTo>
                <a:lnTo>
                  <a:pt x="1940546" y="1968500"/>
                </a:lnTo>
                <a:lnTo>
                  <a:pt x="0" y="1968500"/>
                </a:lnTo>
                <a:lnTo>
                  <a:pt x="0" y="252475"/>
                </a:lnTo>
                <a:lnTo>
                  <a:pt x="34274" y="226846"/>
                </a:lnTo>
                <a:cubicBezTo>
                  <a:pt x="246266" y="83627"/>
                  <a:pt x="501826" y="0"/>
                  <a:pt x="776918" y="0"/>
                </a:cubicBez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7" name="Freeform: Shape 36">
            <a:extLst>
              <a:ext uri="{FF2B5EF4-FFF2-40B4-BE49-F238E27FC236}">
                <a16:creationId xmlns:a16="http://schemas.microsoft.com/office/drawing/2014/main" id="{47506D15-B35F-5BD5-7ABB-9001ED1B96D8}"/>
              </a:ext>
              <a:ext uri="{C183D7F6-B498-43B3-948B-1728B52AA6E4}">
                <adec:decorative xmlns:adec="http://schemas.microsoft.com/office/drawing/2017/decorative" val="1"/>
              </a:ext>
            </a:extLst>
          </p:cNvPr>
          <p:cNvSpPr/>
          <p:nvPr/>
        </p:nvSpPr>
        <p:spPr>
          <a:xfrm>
            <a:off x="0" y="3190863"/>
            <a:ext cx="3921760" cy="3667138"/>
          </a:xfrm>
          <a:custGeom>
            <a:avLst/>
            <a:gdLst>
              <a:gd name="connsiteX0" fmla="*/ 776918 w 2105179"/>
              <a:gd name="connsiteY0" fmla="*/ 0 h 1968500"/>
              <a:gd name="connsiteX1" fmla="*/ 2105179 w 2105179"/>
              <a:gd name="connsiteY1" fmla="*/ 1328262 h 1968500"/>
              <a:gd name="connsiteX2" fmla="*/ 1944865 w 2105179"/>
              <a:gd name="connsiteY2" fmla="*/ 1961390 h 1968500"/>
              <a:gd name="connsiteX3" fmla="*/ 1940546 w 2105179"/>
              <a:gd name="connsiteY3" fmla="*/ 1968500 h 1968500"/>
              <a:gd name="connsiteX4" fmla="*/ 0 w 2105179"/>
              <a:gd name="connsiteY4" fmla="*/ 1968500 h 1968500"/>
              <a:gd name="connsiteX5" fmla="*/ 0 w 2105179"/>
              <a:gd name="connsiteY5" fmla="*/ 252475 h 1968500"/>
              <a:gd name="connsiteX6" fmla="*/ 34274 w 2105179"/>
              <a:gd name="connsiteY6" fmla="*/ 226846 h 1968500"/>
              <a:gd name="connsiteX7" fmla="*/ 776918 w 2105179"/>
              <a:gd name="connsiteY7" fmla="*/ 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179" h="1968500">
                <a:moveTo>
                  <a:pt x="776918" y="0"/>
                </a:moveTo>
                <a:cubicBezTo>
                  <a:pt x="1510496" y="0"/>
                  <a:pt x="2105179" y="594683"/>
                  <a:pt x="2105179" y="1328262"/>
                </a:cubicBezTo>
                <a:cubicBezTo>
                  <a:pt x="2105179" y="1557505"/>
                  <a:pt x="2047105" y="1773184"/>
                  <a:pt x="1944865" y="1961390"/>
                </a:cubicBezTo>
                <a:lnTo>
                  <a:pt x="1940546" y="1968500"/>
                </a:lnTo>
                <a:lnTo>
                  <a:pt x="0" y="1968500"/>
                </a:lnTo>
                <a:lnTo>
                  <a:pt x="0" y="252475"/>
                </a:lnTo>
                <a:lnTo>
                  <a:pt x="34274" y="226846"/>
                </a:lnTo>
                <a:cubicBezTo>
                  <a:pt x="246266" y="83627"/>
                  <a:pt x="501826" y="0"/>
                  <a:pt x="776918" y="0"/>
                </a:cubicBezTo>
                <a:close/>
              </a:path>
            </a:pathLst>
          </a:custGeom>
          <a:gradFill>
            <a:gsLst>
              <a:gs pos="100000">
                <a:schemeClr val="accent3"/>
              </a:gs>
              <a:gs pos="0">
                <a:schemeClr val="accent2"/>
              </a:gs>
            </a:gsLst>
            <a:lin ang="16200000" scaled="1"/>
          </a:gradFill>
          <a:ln w="635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1" name="Group 30" descr="An image of a QR code that leads to the web address https://www.w3.org/TR/WCAG22/">
            <a:extLst>
              <a:ext uri="{FF2B5EF4-FFF2-40B4-BE49-F238E27FC236}">
                <a16:creationId xmlns:a16="http://schemas.microsoft.com/office/drawing/2014/main" id="{5A328CE3-EDCB-EC20-0DD5-5CF572A08BD1}"/>
              </a:ext>
            </a:extLst>
          </p:cNvPr>
          <p:cNvGrpSpPr/>
          <p:nvPr/>
        </p:nvGrpSpPr>
        <p:grpSpPr>
          <a:xfrm>
            <a:off x="752475" y="1769821"/>
            <a:ext cx="4524375" cy="4269029"/>
            <a:chOff x="752475" y="1769821"/>
            <a:chExt cx="4524375" cy="4269029"/>
          </a:xfrm>
        </p:grpSpPr>
        <p:sp>
          <p:nvSpPr>
            <p:cNvPr id="9" name="Rectangle: Rounded Corners 8">
              <a:hlinkClick r:id="rId5"/>
              <a:extLst>
                <a:ext uri="{FF2B5EF4-FFF2-40B4-BE49-F238E27FC236}">
                  <a16:creationId xmlns:a16="http://schemas.microsoft.com/office/drawing/2014/main" id="{1122AF8E-71D9-4103-6C52-32BDD107F950}"/>
                </a:ext>
              </a:extLst>
            </p:cNvPr>
            <p:cNvSpPr/>
            <p:nvPr/>
          </p:nvSpPr>
          <p:spPr>
            <a:xfrm>
              <a:off x="752475" y="1769821"/>
              <a:ext cx="4524375" cy="4269029"/>
            </a:xfrm>
            <a:prstGeom prst="roundRect">
              <a:avLst>
                <a:gd name="adj" fmla="val 1001"/>
              </a:avLst>
            </a:prstGeom>
            <a:solidFill>
              <a:schemeClr val="bg1"/>
            </a:solidFill>
            <a:ln w="3175">
              <a:no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pic>
          <p:nvPicPr>
            <p:cNvPr id="29" name="Picture 28" descr="A QR code that when scanned takes the user to the website listed below the image">
              <a:hlinkClick r:id="rId5"/>
              <a:extLst>
                <a:ext uri="{FF2B5EF4-FFF2-40B4-BE49-F238E27FC236}">
                  <a16:creationId xmlns:a16="http://schemas.microsoft.com/office/drawing/2014/main" id="{3451C921-02D1-E7D8-1E6D-05213F0A6D5C}"/>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059359" y="1949032"/>
              <a:ext cx="3910607" cy="3910607"/>
            </a:xfrm>
            <a:prstGeom prst="rect">
              <a:avLst/>
            </a:prstGeom>
          </p:spPr>
        </p:pic>
      </p:grpSp>
      <p:sp>
        <p:nvSpPr>
          <p:cNvPr id="3" name="TextBox 2" descr="An image of a QR code that leads to the web address https://www.w3.org/TR/WCAG22/&#10;">
            <a:extLst>
              <a:ext uri="{FF2B5EF4-FFF2-40B4-BE49-F238E27FC236}">
                <a16:creationId xmlns:a16="http://schemas.microsoft.com/office/drawing/2014/main" id="{612E90EC-F14F-9959-3602-E38BC3DD5377}"/>
              </a:ext>
            </a:extLst>
          </p:cNvPr>
          <p:cNvSpPr txBox="1"/>
          <p:nvPr/>
        </p:nvSpPr>
        <p:spPr>
          <a:xfrm>
            <a:off x="-709764" y="5659507"/>
            <a:ext cx="7487720" cy="646331"/>
          </a:xfrm>
          <a:prstGeom prst="rect">
            <a:avLst/>
          </a:prstGeom>
          <a:noFill/>
        </p:spPr>
        <p:txBody>
          <a:bodyPr wrap="square">
            <a:spAutoFit/>
          </a:bodyPr>
          <a:lstStyle/>
          <a:p>
            <a:pPr algn="ctr"/>
            <a:r>
              <a:rPr lang="en-US" dirty="0"/>
              <a:t>https://www.w3.org/TR/WCAG22/</a:t>
            </a:r>
          </a:p>
        </p:txBody>
      </p:sp>
      <p:grpSp>
        <p:nvGrpSpPr>
          <p:cNvPr id="19" name="Group 18">
            <a:extLst>
              <a:ext uri="{FF2B5EF4-FFF2-40B4-BE49-F238E27FC236}">
                <a16:creationId xmlns:a16="http://schemas.microsoft.com/office/drawing/2014/main" id="{9799595C-A9F3-9058-1120-C605294B3F5B}"/>
              </a:ext>
              <a:ext uri="{C183D7F6-B498-43B3-948B-1728B52AA6E4}">
                <adec:decorative xmlns:adec="http://schemas.microsoft.com/office/drawing/2017/decorative" val="1"/>
              </a:ext>
            </a:extLst>
          </p:cNvPr>
          <p:cNvGrpSpPr/>
          <p:nvPr/>
        </p:nvGrpSpPr>
        <p:grpSpPr>
          <a:xfrm>
            <a:off x="127000" y="6477000"/>
            <a:ext cx="889000" cy="254000"/>
            <a:chOff x="127000" y="6477000"/>
            <a:chExt cx="889000" cy="254000"/>
          </a:xfrm>
        </p:grpSpPr>
        <p:sp>
          <p:nvSpPr>
            <p:cNvPr id="14" name="Rectangle: Rounded Corners 13">
              <a:extLst>
                <a:ext uri="{FF2B5EF4-FFF2-40B4-BE49-F238E27FC236}">
                  <a16:creationId xmlns:a16="http://schemas.microsoft.com/office/drawing/2014/main" id="{CBA1A455-0785-AD7B-AE8C-969C1282A49D}"/>
                </a:ext>
              </a:extLst>
            </p:cNvPr>
            <p:cNvSpPr/>
            <p:nvPr>
              <p:custDataLst>
                <p:tags r:id="rId1"/>
              </p:custDataLst>
            </p:nvPr>
          </p:nvSpPr>
          <p:spPr>
            <a:xfrm>
              <a:off x="127000" y="6527800"/>
              <a:ext cx="508000" cy="158750"/>
            </a:xfrm>
            <a:prstGeom prst="roundRect">
              <a:avLst>
                <a:gd name="adj" fmla="val 5163"/>
              </a:avLst>
            </a:prstGeom>
            <a:solidFill>
              <a:srgbClr val="017837"/>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5FE146-EB0A-B573-4B23-14A1F5B0216B}"/>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chemeClr val="bg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4068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734987-2F8E-30A5-0E63-EE26B34E74E6}"/>
              </a:ext>
              <a:ext uri="{C183D7F6-B498-43B3-948B-1728B52AA6E4}">
                <adec:decorative xmlns:adec="http://schemas.microsoft.com/office/drawing/2017/decorative" val="1"/>
              </a:ext>
            </a:extLst>
          </p:cNvPr>
          <p:cNvGrpSpPr/>
          <p:nvPr/>
        </p:nvGrpSpPr>
        <p:grpSpPr>
          <a:xfrm rot="5400000">
            <a:off x="7176599" y="735254"/>
            <a:ext cx="746760" cy="746760"/>
            <a:chOff x="5836920" y="1969602"/>
            <a:chExt cx="746760" cy="746760"/>
          </a:xfrm>
        </p:grpSpPr>
        <p:sp>
          <p:nvSpPr>
            <p:cNvPr id="6" name="Arc 5">
              <a:extLst>
                <a:ext uri="{FF2B5EF4-FFF2-40B4-BE49-F238E27FC236}">
                  <a16:creationId xmlns:a16="http://schemas.microsoft.com/office/drawing/2014/main" id="{75D09DCF-55E0-6D84-4C8F-07CD5A00CE75}"/>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07E1D14-D5D6-6A56-33CC-F43C243C5117}"/>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itle 3">
            <a:extLst>
              <a:ext uri="{FF2B5EF4-FFF2-40B4-BE49-F238E27FC236}">
                <a16:creationId xmlns:a16="http://schemas.microsoft.com/office/drawing/2014/main" id="{83D30A2E-54BE-BD07-4EC8-B4F2C3AB6477}"/>
              </a:ext>
            </a:extLst>
          </p:cNvPr>
          <p:cNvSpPr txBox="1">
            <a:spLocks noGrp="1"/>
          </p:cNvSpPr>
          <p:nvPr>
            <p:ph type="title" idx="4294967295"/>
          </p:nvPr>
        </p:nvSpPr>
        <p:spPr>
          <a:xfrm>
            <a:off x="1834896" y="552162"/>
            <a:ext cx="85222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TRANSLATION</a:t>
            </a:r>
            <a:endPar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endParaRPr>
          </a:p>
        </p:txBody>
      </p:sp>
      <p:sp>
        <p:nvSpPr>
          <p:cNvPr id="5" name="Rectangle: Rounded Corners 4">
            <a:extLst>
              <a:ext uri="{FF2B5EF4-FFF2-40B4-BE49-F238E27FC236}">
                <a16:creationId xmlns:a16="http://schemas.microsoft.com/office/drawing/2014/main" id="{9D29A18B-A890-7138-61A8-318C34F6E4EB}"/>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2" name="Group 21">
            <a:extLst>
              <a:ext uri="{FF2B5EF4-FFF2-40B4-BE49-F238E27FC236}">
                <a16:creationId xmlns:a16="http://schemas.microsoft.com/office/drawing/2014/main" id="{F9B98877-32E7-498D-1231-5B6EF208C972}"/>
              </a:ext>
              <a:ext uri="{C183D7F6-B498-43B3-948B-1728B52AA6E4}">
                <adec:decorative xmlns:adec="http://schemas.microsoft.com/office/drawing/2017/decorative" val="1"/>
              </a:ext>
            </a:extLst>
          </p:cNvPr>
          <p:cNvGrpSpPr/>
          <p:nvPr/>
        </p:nvGrpSpPr>
        <p:grpSpPr>
          <a:xfrm>
            <a:off x="422618" y="5476682"/>
            <a:ext cx="11346765" cy="923330"/>
            <a:chOff x="422618" y="5402928"/>
            <a:chExt cx="11346765" cy="923330"/>
          </a:xfrm>
        </p:grpSpPr>
        <p:sp>
          <p:nvSpPr>
            <p:cNvPr id="20" name="TextBox 19">
              <a:extLst>
                <a:ext uri="{FF2B5EF4-FFF2-40B4-BE49-F238E27FC236}">
                  <a16:creationId xmlns:a16="http://schemas.microsoft.com/office/drawing/2014/main" id="{78B35F7C-D76F-79C8-16F9-A700015F97F9}"/>
                </a:ext>
              </a:extLst>
            </p:cNvPr>
            <p:cNvSpPr txBox="1"/>
            <p:nvPr/>
          </p:nvSpPr>
          <p:spPr>
            <a:xfrm>
              <a:off x="686168" y="5402928"/>
              <a:ext cx="11083215" cy="923330"/>
            </a:xfrm>
            <a:prstGeom prst="rect">
              <a:avLst/>
            </a:prstGeom>
            <a:noFill/>
          </p:spPr>
          <p:txBody>
            <a:bodyPr wrap="square" anchor="t">
              <a:spAutoFit/>
            </a:bodyPr>
            <a:lstStyle/>
            <a:p>
              <a:pPr>
                <a:spcBef>
                  <a:spcPts val="600"/>
                </a:spcBef>
                <a:buClr>
                  <a:srgbClr val="008DB9"/>
                </a:buClr>
              </a:pPr>
              <a:r>
                <a:rPr lang="en-US">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Offering a product or service in more than one language improves usability and accessibility. Users prefer to view content in a language they are comfortable with. By offering choice, their experience is improved.</a:t>
              </a:r>
            </a:p>
          </p:txBody>
        </p:sp>
        <p:sp>
          <p:nvSpPr>
            <p:cNvPr id="21" name="Rectangle: Rounded Corners 20">
              <a:extLst>
                <a:ext uri="{FF2B5EF4-FFF2-40B4-BE49-F238E27FC236}">
                  <a16:creationId xmlns:a16="http://schemas.microsoft.com/office/drawing/2014/main" id="{5C56A255-CD31-EAF2-B761-A9BCC8149A4C}"/>
                </a:ext>
              </a:extLst>
            </p:cNvPr>
            <p:cNvSpPr/>
            <p:nvPr/>
          </p:nvSpPr>
          <p:spPr>
            <a:xfrm rot="16200000" flipH="1">
              <a:off x="26202" y="5828066"/>
              <a:ext cx="865885" cy="73054"/>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64" name="Group 363">
            <a:extLst>
              <a:ext uri="{FF2B5EF4-FFF2-40B4-BE49-F238E27FC236}">
                <a16:creationId xmlns:a16="http://schemas.microsoft.com/office/drawing/2014/main" id="{41BCD10C-6487-FCF2-CF61-38DDC2ABA918}"/>
              </a:ext>
              <a:ext uri="{C183D7F6-B498-43B3-948B-1728B52AA6E4}">
                <adec:decorative xmlns:adec="http://schemas.microsoft.com/office/drawing/2017/decorative" val="1"/>
              </a:ext>
            </a:extLst>
          </p:cNvPr>
          <p:cNvGrpSpPr/>
          <p:nvPr/>
        </p:nvGrpSpPr>
        <p:grpSpPr>
          <a:xfrm>
            <a:off x="0" y="1669694"/>
            <a:ext cx="12192000" cy="3518611"/>
            <a:chOff x="0" y="1669694"/>
            <a:chExt cx="12192000" cy="3518611"/>
          </a:xfrm>
        </p:grpSpPr>
        <p:sp>
          <p:nvSpPr>
            <p:cNvPr id="8" name="Rectangle 7">
              <a:extLst>
                <a:ext uri="{FF2B5EF4-FFF2-40B4-BE49-F238E27FC236}">
                  <a16:creationId xmlns:a16="http://schemas.microsoft.com/office/drawing/2014/main" id="{59B6877C-D831-E52D-D5E0-BFD70DA7D283}"/>
                </a:ext>
              </a:extLst>
            </p:cNvPr>
            <p:cNvSpPr/>
            <p:nvPr/>
          </p:nvSpPr>
          <p:spPr>
            <a:xfrm>
              <a:off x="0" y="3616680"/>
              <a:ext cx="12192000" cy="1571625"/>
            </a:xfrm>
            <a:prstGeom prst="rect">
              <a:avLst/>
            </a:prstGeom>
            <a:solidFill>
              <a:schemeClr val="accent1"/>
            </a:solidFill>
            <a:ln w="635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pic>
          <p:nvPicPr>
            <p:cNvPr id="15" name="Graphic 14">
              <a:extLst>
                <a:ext uri="{FF2B5EF4-FFF2-40B4-BE49-F238E27FC236}">
                  <a16:creationId xmlns:a16="http://schemas.microsoft.com/office/drawing/2014/main" id="{6D8534E1-AC32-65B3-6FC0-3F313D6630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2757" y="3905057"/>
              <a:ext cx="2786487" cy="1143621"/>
            </a:xfrm>
            <a:prstGeom prst="rect">
              <a:avLst/>
            </a:prstGeom>
          </p:spPr>
        </p:pic>
        <p:pic>
          <p:nvPicPr>
            <p:cNvPr id="18" name="Picture 17" descr="How to Translate a Screenshot | Translate From Screenshot">
              <a:extLst>
                <a:ext uri="{FF2B5EF4-FFF2-40B4-BE49-F238E27FC236}">
                  <a16:creationId xmlns:a16="http://schemas.microsoft.com/office/drawing/2014/main" id="{C7FAC5E4-CA91-E212-0EFA-E25A1BFA14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54" t="23803" r="46631" b="19701"/>
            <a:stretch/>
          </p:blipFill>
          <p:spPr bwMode="auto">
            <a:xfrm>
              <a:off x="2312618" y="1783176"/>
              <a:ext cx="2023027" cy="3398779"/>
            </a:xfrm>
            <a:custGeom>
              <a:avLst/>
              <a:gdLst>
                <a:gd name="connsiteX0" fmla="*/ 337178 w 2023027"/>
                <a:gd name="connsiteY0" fmla="*/ 0 h 3398779"/>
                <a:gd name="connsiteX1" fmla="*/ 1685849 w 2023027"/>
                <a:gd name="connsiteY1" fmla="*/ 0 h 3398779"/>
                <a:gd name="connsiteX2" fmla="*/ 2023027 w 2023027"/>
                <a:gd name="connsiteY2" fmla="*/ 337178 h 3398779"/>
                <a:gd name="connsiteX3" fmla="*/ 2023027 w 2023027"/>
                <a:gd name="connsiteY3" fmla="*/ 3398779 h 3398779"/>
                <a:gd name="connsiteX4" fmla="*/ 0 w 2023027"/>
                <a:gd name="connsiteY4" fmla="*/ 3398779 h 3398779"/>
                <a:gd name="connsiteX5" fmla="*/ 0 w 2023027"/>
                <a:gd name="connsiteY5" fmla="*/ 337178 h 3398779"/>
                <a:gd name="connsiteX6" fmla="*/ 337178 w 2023027"/>
                <a:gd name="connsiteY6" fmla="*/ 0 h 33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027" h="3398779">
                  <a:moveTo>
                    <a:pt x="337178" y="0"/>
                  </a:moveTo>
                  <a:lnTo>
                    <a:pt x="1685849" y="0"/>
                  </a:lnTo>
                  <a:cubicBezTo>
                    <a:pt x="1872067" y="0"/>
                    <a:pt x="2023027" y="150960"/>
                    <a:pt x="2023027" y="337178"/>
                  </a:cubicBezTo>
                  <a:lnTo>
                    <a:pt x="2023027" y="3398779"/>
                  </a:lnTo>
                  <a:lnTo>
                    <a:pt x="0" y="3398779"/>
                  </a:lnTo>
                  <a:lnTo>
                    <a:pt x="0" y="337178"/>
                  </a:lnTo>
                  <a:cubicBezTo>
                    <a:pt x="0" y="150960"/>
                    <a:pt x="150960" y="0"/>
                    <a:pt x="337178"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F5FB9CD-BF85-4318-53BE-B103464E358C}"/>
                </a:ext>
              </a:extLst>
            </p:cNvPr>
            <p:cNvPicPr>
              <a:picLocks noChangeAspect="1"/>
            </p:cNvPicPr>
            <p:nvPr/>
          </p:nvPicPr>
          <p:blipFill>
            <a:blip r:embed="rId8" cstate="print">
              <a:extLst>
                <a:ext uri="{28A0092B-C50C-407E-A947-70E740481C1C}">
                  <a14:useLocalDpi xmlns:a14="http://schemas.microsoft.com/office/drawing/2010/main" val="0"/>
                </a:ext>
              </a:extLst>
            </a:blip>
            <a:srcRect b="19964"/>
            <a:stretch/>
          </p:blipFill>
          <p:spPr>
            <a:xfrm>
              <a:off x="2191698" y="1669694"/>
              <a:ext cx="2214067" cy="3518611"/>
            </a:xfrm>
            <a:prstGeom prst="rect">
              <a:avLst/>
            </a:prstGeom>
          </p:spPr>
        </p:pic>
        <p:grpSp>
          <p:nvGrpSpPr>
            <p:cNvPr id="23" name="Group 22">
              <a:extLst>
                <a:ext uri="{FF2B5EF4-FFF2-40B4-BE49-F238E27FC236}">
                  <a16:creationId xmlns:a16="http://schemas.microsoft.com/office/drawing/2014/main" id="{DEE0122A-8C00-778D-2D9C-8FD1E84B0B64}"/>
                </a:ext>
              </a:extLst>
            </p:cNvPr>
            <p:cNvGrpSpPr/>
            <p:nvPr/>
          </p:nvGrpSpPr>
          <p:grpSpPr>
            <a:xfrm rot="10800000" flipV="1">
              <a:off x="77" y="3729325"/>
              <a:ext cx="1455410" cy="1452543"/>
              <a:chOff x="10528273" y="5203201"/>
              <a:chExt cx="1705317" cy="1701970"/>
            </a:xfrm>
            <a:solidFill>
              <a:schemeClr val="bg1"/>
            </a:solidFill>
          </p:grpSpPr>
          <p:sp>
            <p:nvSpPr>
              <p:cNvPr id="24" name="Freeform: Shape 7">
                <a:extLst>
                  <a:ext uri="{FF2B5EF4-FFF2-40B4-BE49-F238E27FC236}">
                    <a16:creationId xmlns:a16="http://schemas.microsoft.com/office/drawing/2014/main" id="{FA8DF11F-0D12-9E6B-ACD0-6CD586FBD910}"/>
                  </a:ext>
                </a:extLst>
              </p:cNvPr>
              <p:cNvSpPr/>
              <p:nvPr/>
            </p:nvSpPr>
            <p:spPr>
              <a:xfrm>
                <a:off x="12186189" y="5203201"/>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Lst>
                <a:ahLst/>
                <a:cxnLst>
                  <a:cxn ang="0">
                    <a:pos x="connsiteX0" y="connsiteY0"/>
                  </a:cxn>
                  <a:cxn ang="0">
                    <a:pos x="connsiteX1" y="connsiteY1"/>
                  </a:cxn>
                  <a:cxn ang="0">
                    <a:pos x="connsiteX2" y="connsiteY2"/>
                  </a:cxn>
                  <a:cxn ang="0">
                    <a:pos x="connsiteX3" y="connsiteY3"/>
                  </a:cxn>
                </a:cxnLst>
                <a:rect l="l" t="t" r="r" b="b"/>
                <a:pathLst>
                  <a:path w="27882" h="27882">
                    <a:moveTo>
                      <a:pt x="-139" y="-22"/>
                    </a:move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 name="Freeform: Shape 8">
                <a:extLst>
                  <a:ext uri="{FF2B5EF4-FFF2-40B4-BE49-F238E27FC236}">
                    <a16:creationId xmlns:a16="http://schemas.microsoft.com/office/drawing/2014/main" id="{C12D2E19-394C-CACE-6F25-4724DBF70F2A}"/>
                  </a:ext>
                </a:extLst>
              </p:cNvPr>
              <p:cNvSpPr/>
              <p:nvPr/>
            </p:nvSpPr>
            <p:spPr>
              <a:xfrm>
                <a:off x="11712459" y="5320309"/>
                <a:ext cx="1115" cy="1115"/>
              </a:xfrm>
              <a:custGeom>
                <a:avLst/>
                <a:gdLst>
                  <a:gd name="connsiteX0" fmla="*/ 1115 w 1115"/>
                  <a:gd name="connsiteY0" fmla="*/ 558 h 1115"/>
                  <a:gd name="connsiteX1" fmla="*/ 558 w 1115"/>
                  <a:gd name="connsiteY1" fmla="*/ 1115 h 1115"/>
                  <a:gd name="connsiteX2" fmla="*/ 0 w 1115"/>
                  <a:gd name="connsiteY2" fmla="*/ 558 h 1115"/>
                  <a:gd name="connsiteX3" fmla="*/ 558 w 1115"/>
                  <a:gd name="connsiteY3" fmla="*/ 0 h 1115"/>
                  <a:gd name="connsiteX4" fmla="*/ 1115 w 1115"/>
                  <a:gd name="connsiteY4" fmla="*/ 558 h 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 h="1115">
                    <a:moveTo>
                      <a:pt x="1115" y="558"/>
                    </a:moveTo>
                    <a:cubicBezTo>
                      <a:pt x="1115" y="866"/>
                      <a:pt x="866" y="1115"/>
                      <a:pt x="558" y="1115"/>
                    </a:cubicBezTo>
                    <a:cubicBezTo>
                      <a:pt x="250" y="1115"/>
                      <a:pt x="0" y="866"/>
                      <a:pt x="0" y="558"/>
                    </a:cubicBezTo>
                    <a:cubicBezTo>
                      <a:pt x="0" y="250"/>
                      <a:pt x="250" y="0"/>
                      <a:pt x="558" y="0"/>
                    </a:cubicBezTo>
                    <a:cubicBezTo>
                      <a:pt x="866" y="0"/>
                      <a:pt x="1115" y="250"/>
                      <a:pt x="1115" y="55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 name="Freeform: Shape 9">
                <a:extLst>
                  <a:ext uri="{FF2B5EF4-FFF2-40B4-BE49-F238E27FC236}">
                    <a16:creationId xmlns:a16="http://schemas.microsoft.com/office/drawing/2014/main" id="{C1FA721D-46BA-2617-FB43-0D1A0ECDC164}"/>
                  </a:ext>
                </a:extLst>
              </p:cNvPr>
              <p:cNvSpPr/>
              <p:nvPr/>
            </p:nvSpPr>
            <p:spPr>
              <a:xfrm>
                <a:off x="11832077" y="5322261"/>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lnTo>
                      <a:pt x="-139" y="-22"/>
                    </a:ln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 name="Freeform: Shape 10">
                <a:extLst>
                  <a:ext uri="{FF2B5EF4-FFF2-40B4-BE49-F238E27FC236}">
                    <a16:creationId xmlns:a16="http://schemas.microsoft.com/office/drawing/2014/main" id="{EE989D3B-E3BF-39ED-54B8-372C433A2220}"/>
                  </a:ext>
                </a:extLst>
              </p:cNvPr>
              <p:cNvSpPr/>
              <p:nvPr/>
            </p:nvSpPr>
            <p:spPr>
              <a:xfrm>
                <a:off x="11947791" y="5319194"/>
                <a:ext cx="3903" cy="3903"/>
              </a:xfrm>
              <a:custGeom>
                <a:avLst/>
                <a:gdLst>
                  <a:gd name="connsiteX0" fmla="*/ 1813 w 3903"/>
                  <a:gd name="connsiteY0" fmla="*/ 3881 h 3903"/>
                  <a:gd name="connsiteX1" fmla="*/ 3765 w 3903"/>
                  <a:gd name="connsiteY1" fmla="*/ 1930 h 3903"/>
                  <a:gd name="connsiteX2" fmla="*/ 1813 w 3903"/>
                  <a:gd name="connsiteY2" fmla="*/ -22 h 3903"/>
                  <a:gd name="connsiteX3" fmla="*/ -139 w 3903"/>
                  <a:gd name="connsiteY3" fmla="*/ 1930 h 3903"/>
                  <a:gd name="connsiteX4" fmla="*/ 1813 w 3903"/>
                  <a:gd name="connsiteY4" fmla="*/ 3881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 h="3903">
                    <a:moveTo>
                      <a:pt x="1813" y="3881"/>
                    </a:moveTo>
                    <a:cubicBezTo>
                      <a:pt x="2845" y="3759"/>
                      <a:pt x="3653" y="2953"/>
                      <a:pt x="3765" y="1930"/>
                    </a:cubicBezTo>
                    <a:cubicBezTo>
                      <a:pt x="3765" y="851"/>
                      <a:pt x="2900" y="-22"/>
                      <a:pt x="1813" y="-22"/>
                    </a:cubicBezTo>
                    <a:cubicBezTo>
                      <a:pt x="725" y="-22"/>
                      <a:pt x="-139" y="851"/>
                      <a:pt x="-139" y="1930"/>
                    </a:cubicBezTo>
                    <a:cubicBezTo>
                      <a:pt x="-27" y="2953"/>
                      <a:pt x="781" y="3759"/>
                      <a:pt x="1813" y="388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 name="Freeform: Shape 11">
                <a:extLst>
                  <a:ext uri="{FF2B5EF4-FFF2-40B4-BE49-F238E27FC236}">
                    <a16:creationId xmlns:a16="http://schemas.microsoft.com/office/drawing/2014/main" id="{CA6E764E-5224-B1CE-C815-507955AD5006}"/>
                  </a:ext>
                </a:extLst>
              </p:cNvPr>
              <p:cNvSpPr/>
              <p:nvPr/>
            </p:nvSpPr>
            <p:spPr>
              <a:xfrm>
                <a:off x="12065157" y="5318339"/>
                <a:ext cx="5337" cy="5332"/>
              </a:xfrm>
              <a:custGeom>
                <a:avLst/>
                <a:gdLst>
                  <a:gd name="connsiteX0" fmla="*/ 2670 w 5337"/>
                  <a:gd name="connsiteY0" fmla="*/ 5294 h 5332"/>
                  <a:gd name="connsiteX1" fmla="*/ 5180 w 5337"/>
                  <a:gd name="connsiteY1" fmla="*/ 2784 h 5332"/>
                  <a:gd name="connsiteX2" fmla="*/ 2977 w 5337"/>
                  <a:gd name="connsiteY2" fmla="*/ 13 h 5332"/>
                  <a:gd name="connsiteX3" fmla="*/ 2670 w 5337"/>
                  <a:gd name="connsiteY3" fmla="*/ -4 h 5332"/>
                  <a:gd name="connsiteX4" fmla="*/ -118 w 5337"/>
                  <a:gd name="connsiteY4" fmla="*/ 2190 h 5332"/>
                  <a:gd name="connsiteX5" fmla="*/ -118 w 5337"/>
                  <a:gd name="connsiteY5" fmla="*/ 2784 h 5332"/>
                  <a:gd name="connsiteX6" fmla="*/ 2364 w 5337"/>
                  <a:gd name="connsiteY6" fmla="*/ 5310 h 5332"/>
                  <a:gd name="connsiteX7" fmla="*/ 2670 w 5337"/>
                  <a:gd name="connsiteY7" fmla="*/ 5294 h 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 h="5332">
                    <a:moveTo>
                      <a:pt x="2670" y="5294"/>
                    </a:moveTo>
                    <a:cubicBezTo>
                      <a:pt x="4064" y="5294"/>
                      <a:pt x="5180" y="4170"/>
                      <a:pt x="5180" y="2784"/>
                    </a:cubicBezTo>
                    <a:cubicBezTo>
                      <a:pt x="5347" y="1407"/>
                      <a:pt x="4343" y="166"/>
                      <a:pt x="2977" y="13"/>
                    </a:cubicBezTo>
                    <a:cubicBezTo>
                      <a:pt x="2865" y="1"/>
                      <a:pt x="2782" y="-4"/>
                      <a:pt x="2670" y="-4"/>
                    </a:cubicBezTo>
                    <a:cubicBezTo>
                      <a:pt x="1304" y="-169"/>
                      <a:pt x="49" y="816"/>
                      <a:pt x="-118" y="2190"/>
                    </a:cubicBezTo>
                    <a:cubicBezTo>
                      <a:pt x="-146" y="2388"/>
                      <a:pt x="-146" y="2586"/>
                      <a:pt x="-118" y="2784"/>
                    </a:cubicBezTo>
                    <a:cubicBezTo>
                      <a:pt x="-118" y="4170"/>
                      <a:pt x="997" y="5299"/>
                      <a:pt x="2364" y="5310"/>
                    </a:cubicBezTo>
                    <a:cubicBezTo>
                      <a:pt x="2475" y="5310"/>
                      <a:pt x="2559" y="5305"/>
                      <a:pt x="2670" y="529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 name="Freeform: Shape 12">
                <a:extLst>
                  <a:ext uri="{FF2B5EF4-FFF2-40B4-BE49-F238E27FC236}">
                    <a16:creationId xmlns:a16="http://schemas.microsoft.com/office/drawing/2014/main" id="{6D2EF651-7949-DC7C-5B0A-DE3BB68A10E3}"/>
                  </a:ext>
                </a:extLst>
              </p:cNvPr>
              <p:cNvSpPr/>
              <p:nvPr/>
            </p:nvSpPr>
            <p:spPr>
              <a:xfrm>
                <a:off x="12182844" y="5317800"/>
                <a:ext cx="6134" cy="6134"/>
              </a:xfrm>
              <a:custGeom>
                <a:avLst/>
                <a:gdLst>
                  <a:gd name="connsiteX0" fmla="*/ 6134 w 6134"/>
                  <a:gd name="connsiteY0" fmla="*/ 3067 h 6134"/>
                  <a:gd name="connsiteX1" fmla="*/ 3067 w 6134"/>
                  <a:gd name="connsiteY1" fmla="*/ 6134 h 6134"/>
                  <a:gd name="connsiteX2" fmla="*/ 0 w 6134"/>
                  <a:gd name="connsiteY2" fmla="*/ 3067 h 6134"/>
                  <a:gd name="connsiteX3" fmla="*/ 3067 w 6134"/>
                  <a:gd name="connsiteY3" fmla="*/ 0 h 6134"/>
                  <a:gd name="connsiteX4" fmla="*/ 6134 w 6134"/>
                  <a:gd name="connsiteY4" fmla="*/ 3067 h 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 h="6134">
                    <a:moveTo>
                      <a:pt x="6134" y="3067"/>
                    </a:moveTo>
                    <a:cubicBezTo>
                      <a:pt x="6134" y="4761"/>
                      <a:pt x="4761" y="6134"/>
                      <a:pt x="3067" y="6134"/>
                    </a:cubicBezTo>
                    <a:cubicBezTo>
                      <a:pt x="1373" y="6134"/>
                      <a:pt x="0" y="4761"/>
                      <a:pt x="0" y="3067"/>
                    </a:cubicBezTo>
                    <a:cubicBezTo>
                      <a:pt x="0" y="1373"/>
                      <a:pt x="1373" y="0"/>
                      <a:pt x="3067" y="0"/>
                    </a:cubicBezTo>
                    <a:cubicBezTo>
                      <a:pt x="4761" y="0"/>
                      <a:pt x="6134" y="1373"/>
                      <a:pt x="6134" y="306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 name="Freeform: Shape 13">
                <a:extLst>
                  <a:ext uri="{FF2B5EF4-FFF2-40B4-BE49-F238E27FC236}">
                    <a16:creationId xmlns:a16="http://schemas.microsoft.com/office/drawing/2014/main" id="{F44F98B3-0587-9CEC-9033-995C87187737}"/>
                  </a:ext>
                </a:extLst>
              </p:cNvPr>
              <p:cNvSpPr/>
              <p:nvPr/>
            </p:nvSpPr>
            <p:spPr>
              <a:xfrm>
                <a:off x="11476849" y="5438254"/>
                <a:ext cx="27882" cy="1951"/>
              </a:xfrm>
              <a:custGeom>
                <a:avLst/>
                <a:gdLst>
                  <a:gd name="connsiteX0" fmla="*/ -139 w 27882"/>
                  <a:gd name="connsiteY0" fmla="*/ 1930 h 1951"/>
                  <a:gd name="connsiteX1" fmla="*/ -139 w 27882"/>
                  <a:gd name="connsiteY1" fmla="*/ -22 h 1951"/>
                  <a:gd name="connsiteX2" fmla="*/ -139 w 27882"/>
                  <a:gd name="connsiteY2" fmla="*/ -22 h 1951"/>
                  <a:gd name="connsiteX3" fmla="*/ -139 w 27882"/>
                  <a:gd name="connsiteY3" fmla="*/ 1930 h 1951"/>
                </a:gdLst>
                <a:ahLst/>
                <a:cxnLst>
                  <a:cxn ang="0">
                    <a:pos x="connsiteX0" y="connsiteY0"/>
                  </a:cxn>
                  <a:cxn ang="0">
                    <a:pos x="connsiteX1" y="connsiteY1"/>
                  </a:cxn>
                  <a:cxn ang="0">
                    <a:pos x="connsiteX2" y="connsiteY2"/>
                  </a:cxn>
                  <a:cxn ang="0">
                    <a:pos x="connsiteX3" y="connsiteY3"/>
                  </a:cxn>
                </a:cxnLst>
                <a:rect l="l" t="t" r="r" b="b"/>
                <a:pathLst>
                  <a:path w="27882" h="1951">
                    <a:moveTo>
                      <a:pt x="-139" y="1930"/>
                    </a:moveTo>
                    <a:lnTo>
                      <a:pt x="-139" y="-22"/>
                    </a:lnTo>
                    <a:lnTo>
                      <a:pt x="-139" y="-22"/>
                    </a:lnTo>
                    <a:lnTo>
                      <a:pt x="-139" y="1930"/>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 name="Freeform: Shape 14">
                <a:extLst>
                  <a:ext uri="{FF2B5EF4-FFF2-40B4-BE49-F238E27FC236}">
                    <a16:creationId xmlns:a16="http://schemas.microsoft.com/office/drawing/2014/main" id="{FDD0AD7E-7EEA-8907-9D47-70419C3FE69D}"/>
                  </a:ext>
                </a:extLst>
              </p:cNvPr>
              <p:cNvSpPr/>
              <p:nvPr/>
            </p:nvSpPr>
            <p:spPr>
              <a:xfrm>
                <a:off x="11592563" y="5436860"/>
                <a:ext cx="4461" cy="4461"/>
              </a:xfrm>
              <a:custGeom>
                <a:avLst/>
                <a:gdLst>
                  <a:gd name="connsiteX0" fmla="*/ 4461 w 4461"/>
                  <a:gd name="connsiteY0" fmla="*/ 2231 h 4461"/>
                  <a:gd name="connsiteX1" fmla="*/ 2231 w 4461"/>
                  <a:gd name="connsiteY1" fmla="*/ 4461 h 4461"/>
                  <a:gd name="connsiteX2" fmla="*/ 0 w 4461"/>
                  <a:gd name="connsiteY2" fmla="*/ 2231 h 4461"/>
                  <a:gd name="connsiteX3" fmla="*/ 2231 w 4461"/>
                  <a:gd name="connsiteY3" fmla="*/ 0 h 4461"/>
                  <a:gd name="connsiteX4" fmla="*/ 4461 w 4461"/>
                  <a:gd name="connsiteY4" fmla="*/ 2231 h 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 h="4461">
                    <a:moveTo>
                      <a:pt x="4461" y="2231"/>
                    </a:moveTo>
                    <a:cubicBezTo>
                      <a:pt x="4461" y="3463"/>
                      <a:pt x="3463" y="4461"/>
                      <a:pt x="2231" y="4461"/>
                    </a:cubicBezTo>
                    <a:cubicBezTo>
                      <a:pt x="999" y="4461"/>
                      <a:pt x="0" y="3463"/>
                      <a:pt x="0" y="2231"/>
                    </a:cubicBezTo>
                    <a:cubicBezTo>
                      <a:pt x="0" y="999"/>
                      <a:pt x="999" y="0"/>
                      <a:pt x="2231" y="0"/>
                    </a:cubicBezTo>
                    <a:cubicBezTo>
                      <a:pt x="3463" y="0"/>
                      <a:pt x="4461" y="999"/>
                      <a:pt x="4461" y="22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 name="Freeform: Shape 15">
                <a:extLst>
                  <a:ext uri="{FF2B5EF4-FFF2-40B4-BE49-F238E27FC236}">
                    <a16:creationId xmlns:a16="http://schemas.microsoft.com/office/drawing/2014/main" id="{7EE6A274-5779-DD7A-4E8F-43D47D59D61C}"/>
                  </a:ext>
                </a:extLst>
              </p:cNvPr>
              <p:cNvSpPr/>
              <p:nvPr/>
            </p:nvSpPr>
            <p:spPr>
              <a:xfrm>
                <a:off x="11709650" y="5435731"/>
                <a:ext cx="7270" cy="6995"/>
              </a:xfrm>
              <a:custGeom>
                <a:avLst/>
                <a:gdLst>
                  <a:gd name="connsiteX0" fmla="*/ 3507 w 7270"/>
                  <a:gd name="connsiteY0" fmla="*/ 6962 h 6995"/>
                  <a:gd name="connsiteX1" fmla="*/ 7131 w 7270"/>
                  <a:gd name="connsiteY1" fmla="*/ 3906 h 6995"/>
                  <a:gd name="connsiteX2" fmla="*/ 7131 w 7270"/>
                  <a:gd name="connsiteY2" fmla="*/ 3616 h 6995"/>
                  <a:gd name="connsiteX3" fmla="*/ 3507 w 7270"/>
                  <a:gd name="connsiteY3" fmla="*/ -9 h 6995"/>
                  <a:gd name="connsiteX4" fmla="*/ -118 w 7270"/>
                  <a:gd name="connsiteY4" fmla="*/ 3033 h 6995"/>
                  <a:gd name="connsiteX5" fmla="*/ -118 w 7270"/>
                  <a:gd name="connsiteY5" fmla="*/ 3616 h 6995"/>
                  <a:gd name="connsiteX6" fmla="*/ 3228 w 7270"/>
                  <a:gd name="connsiteY6" fmla="*/ 6973 h 6995"/>
                  <a:gd name="connsiteX7" fmla="*/ 3507 w 7270"/>
                  <a:gd name="connsiteY7" fmla="*/ 6962 h 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0" h="6995">
                    <a:moveTo>
                      <a:pt x="3507" y="6962"/>
                    </a:moveTo>
                    <a:cubicBezTo>
                      <a:pt x="5347" y="7115"/>
                      <a:pt x="6964" y="5749"/>
                      <a:pt x="7131" y="3906"/>
                    </a:cubicBezTo>
                    <a:cubicBezTo>
                      <a:pt x="7131" y="3811"/>
                      <a:pt x="7131" y="3713"/>
                      <a:pt x="7131" y="3616"/>
                    </a:cubicBezTo>
                    <a:cubicBezTo>
                      <a:pt x="7131" y="1614"/>
                      <a:pt x="5514" y="-9"/>
                      <a:pt x="3507" y="-9"/>
                    </a:cubicBezTo>
                    <a:cubicBezTo>
                      <a:pt x="1666" y="-171"/>
                      <a:pt x="49" y="1193"/>
                      <a:pt x="-118" y="3033"/>
                    </a:cubicBezTo>
                    <a:cubicBezTo>
                      <a:pt x="-146" y="3225"/>
                      <a:pt x="-146" y="3420"/>
                      <a:pt x="-118" y="3616"/>
                    </a:cubicBezTo>
                    <a:cubicBezTo>
                      <a:pt x="-118" y="5464"/>
                      <a:pt x="1360" y="6967"/>
                      <a:pt x="3228" y="6973"/>
                    </a:cubicBezTo>
                    <a:cubicBezTo>
                      <a:pt x="3312" y="6973"/>
                      <a:pt x="3423" y="6970"/>
                      <a:pt x="3507" y="696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 name="Freeform: Shape 16">
                <a:extLst>
                  <a:ext uri="{FF2B5EF4-FFF2-40B4-BE49-F238E27FC236}">
                    <a16:creationId xmlns:a16="http://schemas.microsoft.com/office/drawing/2014/main" id="{2F3B527E-5286-B75D-5FB6-1BD9CC5E0246}"/>
                  </a:ext>
                </a:extLst>
              </p:cNvPr>
              <p:cNvSpPr/>
              <p:nvPr/>
            </p:nvSpPr>
            <p:spPr>
              <a:xfrm>
                <a:off x="11826779" y="5434629"/>
                <a:ext cx="8922" cy="8922"/>
              </a:xfrm>
              <a:custGeom>
                <a:avLst/>
                <a:gdLst>
                  <a:gd name="connsiteX0" fmla="*/ 8923 w 8922"/>
                  <a:gd name="connsiteY0" fmla="*/ 4461 h 8922"/>
                  <a:gd name="connsiteX1" fmla="*/ 4461 w 8922"/>
                  <a:gd name="connsiteY1" fmla="*/ 8923 h 8922"/>
                  <a:gd name="connsiteX2" fmla="*/ 0 w 8922"/>
                  <a:gd name="connsiteY2" fmla="*/ 4461 h 8922"/>
                  <a:gd name="connsiteX3" fmla="*/ 4461 w 8922"/>
                  <a:gd name="connsiteY3" fmla="*/ 0 h 8922"/>
                  <a:gd name="connsiteX4" fmla="*/ 8923 w 8922"/>
                  <a:gd name="connsiteY4" fmla="*/ 4461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2" h="8922">
                    <a:moveTo>
                      <a:pt x="8923" y="4461"/>
                    </a:moveTo>
                    <a:cubicBezTo>
                      <a:pt x="8923" y="6925"/>
                      <a:pt x="6925" y="8923"/>
                      <a:pt x="4461" y="8923"/>
                    </a:cubicBezTo>
                    <a:cubicBezTo>
                      <a:pt x="1997" y="8923"/>
                      <a:pt x="0" y="6925"/>
                      <a:pt x="0" y="4461"/>
                    </a:cubicBezTo>
                    <a:cubicBezTo>
                      <a:pt x="0" y="1997"/>
                      <a:pt x="1997" y="0"/>
                      <a:pt x="4461" y="0"/>
                    </a:cubicBezTo>
                    <a:cubicBezTo>
                      <a:pt x="6925" y="0"/>
                      <a:pt x="8923" y="1997"/>
                      <a:pt x="8923" y="446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 name="Freeform: Shape 17">
                <a:extLst>
                  <a:ext uri="{FF2B5EF4-FFF2-40B4-BE49-F238E27FC236}">
                    <a16:creationId xmlns:a16="http://schemas.microsoft.com/office/drawing/2014/main" id="{62427982-3EC6-9899-D607-00C9AEFD1AD4}"/>
                  </a:ext>
                </a:extLst>
              </p:cNvPr>
              <p:cNvSpPr/>
              <p:nvPr/>
            </p:nvSpPr>
            <p:spPr>
              <a:xfrm>
                <a:off x="11944445" y="5434063"/>
                <a:ext cx="10325" cy="10333"/>
              </a:xfrm>
              <a:custGeom>
                <a:avLst/>
                <a:gdLst>
                  <a:gd name="connsiteX0" fmla="*/ 5159 w 10325"/>
                  <a:gd name="connsiteY0" fmla="*/ 10303 h 10333"/>
                  <a:gd name="connsiteX1" fmla="*/ 10177 w 10325"/>
                  <a:gd name="connsiteY1" fmla="*/ 5284 h 10333"/>
                  <a:gd name="connsiteX2" fmla="*/ 5437 w 10325"/>
                  <a:gd name="connsiteY2" fmla="*/ -5 h 10333"/>
                  <a:gd name="connsiteX3" fmla="*/ 5159 w 10325"/>
                  <a:gd name="connsiteY3" fmla="*/ -14 h 10333"/>
                  <a:gd name="connsiteX4" fmla="*/ -139 w 10325"/>
                  <a:gd name="connsiteY4" fmla="*/ 4710 h 10333"/>
                  <a:gd name="connsiteX5" fmla="*/ -139 w 10325"/>
                  <a:gd name="connsiteY5" fmla="*/ 5284 h 10333"/>
                  <a:gd name="connsiteX6" fmla="*/ 4880 w 10325"/>
                  <a:gd name="connsiteY6" fmla="*/ 10311 h 10333"/>
                  <a:gd name="connsiteX7" fmla="*/ 5159 w 10325"/>
                  <a:gd name="connsiteY7" fmla="*/ 10303 h 1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5" h="10333">
                    <a:moveTo>
                      <a:pt x="5159" y="10303"/>
                    </a:moveTo>
                    <a:cubicBezTo>
                      <a:pt x="7919" y="10303"/>
                      <a:pt x="10177" y="8056"/>
                      <a:pt x="10177" y="5284"/>
                    </a:cubicBezTo>
                    <a:cubicBezTo>
                      <a:pt x="10345" y="2515"/>
                      <a:pt x="8226" y="148"/>
                      <a:pt x="5437" y="-5"/>
                    </a:cubicBezTo>
                    <a:cubicBezTo>
                      <a:pt x="5354" y="-11"/>
                      <a:pt x="5243" y="-14"/>
                      <a:pt x="5159" y="-14"/>
                    </a:cubicBezTo>
                    <a:cubicBezTo>
                      <a:pt x="2398" y="-173"/>
                      <a:pt x="28" y="1944"/>
                      <a:pt x="-139" y="4710"/>
                    </a:cubicBezTo>
                    <a:cubicBezTo>
                      <a:pt x="-139" y="4902"/>
                      <a:pt x="-139" y="5092"/>
                      <a:pt x="-139" y="5284"/>
                    </a:cubicBezTo>
                    <a:cubicBezTo>
                      <a:pt x="-139" y="8056"/>
                      <a:pt x="2092" y="10306"/>
                      <a:pt x="4880" y="10311"/>
                    </a:cubicBezTo>
                    <a:cubicBezTo>
                      <a:pt x="4963" y="10311"/>
                      <a:pt x="5075" y="10308"/>
                      <a:pt x="5159" y="1030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 name="Freeform: Shape 18">
                <a:extLst>
                  <a:ext uri="{FF2B5EF4-FFF2-40B4-BE49-F238E27FC236}">
                    <a16:creationId xmlns:a16="http://schemas.microsoft.com/office/drawing/2014/main" id="{817435B5-A466-70D4-917D-56C57C437A8A}"/>
                  </a:ext>
                </a:extLst>
              </p:cNvPr>
              <p:cNvSpPr/>
              <p:nvPr/>
            </p:nvSpPr>
            <p:spPr>
              <a:xfrm>
                <a:off x="12060527" y="5433094"/>
                <a:ext cx="12267" cy="12270"/>
              </a:xfrm>
              <a:custGeom>
                <a:avLst/>
                <a:gdLst>
                  <a:gd name="connsiteX0" fmla="*/ 7300 w 12267"/>
                  <a:gd name="connsiteY0" fmla="*/ 12109 h 12270"/>
                  <a:gd name="connsiteX1" fmla="*/ 11985 w 12267"/>
                  <a:gd name="connsiteY1" fmla="*/ 4814 h 12270"/>
                  <a:gd name="connsiteX2" fmla="*/ 7300 w 12267"/>
                  <a:gd name="connsiteY2" fmla="*/ 119 h 12270"/>
                  <a:gd name="connsiteX3" fmla="*/ -5 w 12267"/>
                  <a:gd name="connsiteY3" fmla="*/ 4814 h 12270"/>
                  <a:gd name="connsiteX4" fmla="*/ 4707 w 12267"/>
                  <a:gd name="connsiteY4" fmla="*/ 12109 h 12270"/>
                  <a:gd name="connsiteX5" fmla="*/ 7300 w 12267"/>
                  <a:gd name="connsiteY5" fmla="*/ 12109 h 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7" h="12270">
                    <a:moveTo>
                      <a:pt x="7300" y="12109"/>
                    </a:moveTo>
                    <a:cubicBezTo>
                      <a:pt x="10618" y="11389"/>
                      <a:pt x="12710" y="8124"/>
                      <a:pt x="11985" y="4814"/>
                    </a:cubicBezTo>
                    <a:cubicBezTo>
                      <a:pt x="11483" y="2464"/>
                      <a:pt x="9642" y="629"/>
                      <a:pt x="7300" y="119"/>
                    </a:cubicBezTo>
                    <a:cubicBezTo>
                      <a:pt x="3982" y="-600"/>
                      <a:pt x="720" y="1502"/>
                      <a:pt x="-5" y="4814"/>
                    </a:cubicBezTo>
                    <a:cubicBezTo>
                      <a:pt x="-702" y="8124"/>
                      <a:pt x="1389" y="11389"/>
                      <a:pt x="4707" y="12109"/>
                    </a:cubicBezTo>
                    <a:cubicBezTo>
                      <a:pt x="5544" y="12295"/>
                      <a:pt x="6436" y="12295"/>
                      <a:pt x="7300" y="1210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6" name="Freeform: Shape 19">
                <a:extLst>
                  <a:ext uri="{FF2B5EF4-FFF2-40B4-BE49-F238E27FC236}">
                    <a16:creationId xmlns:a16="http://schemas.microsoft.com/office/drawing/2014/main" id="{A16006DD-92F2-C6CF-5912-099B3FFE1CEA}"/>
                  </a:ext>
                </a:extLst>
              </p:cNvPr>
              <p:cNvSpPr/>
              <p:nvPr/>
            </p:nvSpPr>
            <p:spPr>
              <a:xfrm>
                <a:off x="12179776" y="5432956"/>
                <a:ext cx="12268" cy="12268"/>
              </a:xfrm>
              <a:custGeom>
                <a:avLst/>
                <a:gdLst>
                  <a:gd name="connsiteX0" fmla="*/ 12269 w 12268"/>
                  <a:gd name="connsiteY0" fmla="*/ 6134 h 12268"/>
                  <a:gd name="connsiteX1" fmla="*/ 6134 w 12268"/>
                  <a:gd name="connsiteY1" fmla="*/ 12268 h 12268"/>
                  <a:gd name="connsiteX2" fmla="*/ 0 w 12268"/>
                  <a:gd name="connsiteY2" fmla="*/ 6134 h 12268"/>
                  <a:gd name="connsiteX3" fmla="*/ 6134 w 12268"/>
                  <a:gd name="connsiteY3" fmla="*/ 0 h 12268"/>
                  <a:gd name="connsiteX4" fmla="*/ 12269 w 12268"/>
                  <a:gd name="connsiteY4" fmla="*/ 6134 h 12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8" h="12268">
                    <a:moveTo>
                      <a:pt x="12269" y="6134"/>
                    </a:moveTo>
                    <a:cubicBezTo>
                      <a:pt x="12269" y="9522"/>
                      <a:pt x="9522" y="12268"/>
                      <a:pt x="6134" y="12268"/>
                    </a:cubicBezTo>
                    <a:cubicBezTo>
                      <a:pt x="2746" y="12268"/>
                      <a:pt x="0" y="9522"/>
                      <a:pt x="0" y="6134"/>
                    </a:cubicBezTo>
                    <a:cubicBezTo>
                      <a:pt x="0" y="2746"/>
                      <a:pt x="2746" y="0"/>
                      <a:pt x="6134" y="0"/>
                    </a:cubicBezTo>
                    <a:cubicBezTo>
                      <a:pt x="9522" y="0"/>
                      <a:pt x="12269" y="2746"/>
                      <a:pt x="12269" y="613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7" name="Freeform: Shape 20">
                <a:extLst>
                  <a:ext uri="{FF2B5EF4-FFF2-40B4-BE49-F238E27FC236}">
                    <a16:creationId xmlns:a16="http://schemas.microsoft.com/office/drawing/2014/main" id="{05C0AECE-3A78-FAAE-C52B-E35C7E23F5A5}"/>
                  </a:ext>
                </a:extLst>
              </p:cNvPr>
              <p:cNvSpPr/>
              <p:nvPr/>
            </p:nvSpPr>
            <p:spPr>
              <a:xfrm>
                <a:off x="11240154" y="5558150"/>
                <a:ext cx="247" cy="27882"/>
              </a:xfrm>
              <a:custGeom>
                <a:avLst/>
                <a:gdLst>
                  <a:gd name="connsiteX0" fmla="*/ 109 w 247"/>
                  <a:gd name="connsiteY0" fmla="*/ -22 h 27882"/>
                  <a:gd name="connsiteX1" fmla="*/ 109 w 247"/>
                  <a:gd name="connsiteY1" fmla="*/ -22 h 27882"/>
                  <a:gd name="connsiteX2" fmla="*/ 109 w 247"/>
                  <a:gd name="connsiteY2" fmla="*/ -22 h 27882"/>
                  <a:gd name="connsiteX3" fmla="*/ 109 w 247"/>
                  <a:gd name="connsiteY3" fmla="*/ -22 h 27882"/>
                  <a:gd name="connsiteX4" fmla="*/ 109 w 247"/>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 h="27882">
                    <a:moveTo>
                      <a:pt x="109" y="-22"/>
                    </a:moveTo>
                    <a:lnTo>
                      <a:pt x="109" y="-22"/>
                    </a:lnTo>
                    <a:cubicBezTo>
                      <a:pt x="109" y="-22"/>
                      <a:pt x="109" y="-22"/>
                      <a:pt x="109" y="-22"/>
                    </a:cubicBezTo>
                    <a:lnTo>
                      <a:pt x="109" y="-22"/>
                    </a:lnTo>
                    <a:cubicBezTo>
                      <a:pt x="109" y="-22"/>
                      <a:pt x="-449" y="-22"/>
                      <a:pt x="109" y="-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8" name="Freeform: Shape 21">
                <a:extLst>
                  <a:ext uri="{FF2B5EF4-FFF2-40B4-BE49-F238E27FC236}">
                    <a16:creationId xmlns:a16="http://schemas.microsoft.com/office/drawing/2014/main" id="{790BC0DB-95A5-C120-008C-40769CEC12D5}"/>
                  </a:ext>
                </a:extLst>
              </p:cNvPr>
              <p:cNvSpPr/>
              <p:nvPr/>
            </p:nvSpPr>
            <p:spPr>
              <a:xfrm>
                <a:off x="11355837" y="5557035"/>
                <a:ext cx="4182" cy="3903"/>
              </a:xfrm>
              <a:custGeom>
                <a:avLst/>
                <a:gdLst>
                  <a:gd name="connsiteX0" fmla="*/ 2092 w 4182"/>
                  <a:gd name="connsiteY0" fmla="*/ 3882 h 3903"/>
                  <a:gd name="connsiteX1" fmla="*/ 4044 w 4182"/>
                  <a:gd name="connsiteY1" fmla="*/ 1930 h 3903"/>
                  <a:gd name="connsiteX2" fmla="*/ 2092 w 4182"/>
                  <a:gd name="connsiteY2" fmla="*/ -22 h 3903"/>
                  <a:gd name="connsiteX3" fmla="*/ -139 w 4182"/>
                  <a:gd name="connsiteY3" fmla="*/ 1930 h 3903"/>
                  <a:gd name="connsiteX4" fmla="*/ 2092 w 4182"/>
                  <a:gd name="connsiteY4" fmla="*/ 3882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 h="3903">
                    <a:moveTo>
                      <a:pt x="2092" y="3882"/>
                    </a:moveTo>
                    <a:cubicBezTo>
                      <a:pt x="3123" y="3759"/>
                      <a:pt x="3932" y="2953"/>
                      <a:pt x="4044" y="1930"/>
                    </a:cubicBezTo>
                    <a:cubicBezTo>
                      <a:pt x="3932" y="906"/>
                      <a:pt x="3123" y="101"/>
                      <a:pt x="2092" y="-22"/>
                    </a:cubicBezTo>
                    <a:cubicBezTo>
                      <a:pt x="948" y="-30"/>
                      <a:pt x="0" y="809"/>
                      <a:pt x="-139" y="1930"/>
                    </a:cubicBezTo>
                    <a:cubicBezTo>
                      <a:pt x="112" y="2998"/>
                      <a:pt x="1004" y="3787"/>
                      <a:pt x="2092" y="38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9" name="Freeform: Shape 22">
                <a:extLst>
                  <a:ext uri="{FF2B5EF4-FFF2-40B4-BE49-F238E27FC236}">
                    <a16:creationId xmlns:a16="http://schemas.microsoft.com/office/drawing/2014/main" id="{BEA20572-B678-084F-5ED4-D6320008BC90}"/>
                  </a:ext>
                </a:extLst>
              </p:cNvPr>
              <p:cNvSpPr/>
              <p:nvPr/>
            </p:nvSpPr>
            <p:spPr>
              <a:xfrm>
                <a:off x="11472667" y="5553410"/>
                <a:ext cx="7807" cy="7807"/>
              </a:xfrm>
              <a:custGeom>
                <a:avLst/>
                <a:gdLst>
                  <a:gd name="connsiteX0" fmla="*/ 7807 w 7807"/>
                  <a:gd name="connsiteY0" fmla="*/ 3904 h 7807"/>
                  <a:gd name="connsiteX1" fmla="*/ 3904 w 7807"/>
                  <a:gd name="connsiteY1" fmla="*/ 7807 h 7807"/>
                  <a:gd name="connsiteX2" fmla="*/ 0 w 7807"/>
                  <a:gd name="connsiteY2" fmla="*/ 3904 h 7807"/>
                  <a:gd name="connsiteX3" fmla="*/ 3904 w 7807"/>
                  <a:gd name="connsiteY3" fmla="*/ 0 h 7807"/>
                  <a:gd name="connsiteX4" fmla="*/ 7807 w 7807"/>
                  <a:gd name="connsiteY4" fmla="*/ 3904 h 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 h="7807">
                    <a:moveTo>
                      <a:pt x="7807" y="3904"/>
                    </a:moveTo>
                    <a:cubicBezTo>
                      <a:pt x="7807" y="6059"/>
                      <a:pt x="6060" y="7807"/>
                      <a:pt x="3904" y="7807"/>
                    </a:cubicBezTo>
                    <a:cubicBezTo>
                      <a:pt x="1748" y="7807"/>
                      <a:pt x="0" y="6059"/>
                      <a:pt x="0" y="3904"/>
                    </a:cubicBezTo>
                    <a:cubicBezTo>
                      <a:pt x="0" y="1748"/>
                      <a:pt x="1748" y="0"/>
                      <a:pt x="3904" y="0"/>
                    </a:cubicBezTo>
                    <a:cubicBezTo>
                      <a:pt x="6060" y="0"/>
                      <a:pt x="7807" y="1748"/>
                      <a:pt x="7807" y="39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0" name="Freeform: Shape 23">
                <a:extLst>
                  <a:ext uri="{FF2B5EF4-FFF2-40B4-BE49-F238E27FC236}">
                    <a16:creationId xmlns:a16="http://schemas.microsoft.com/office/drawing/2014/main" id="{E46AA361-222A-4ABB-B5E1-17A9E31730E5}"/>
                  </a:ext>
                </a:extLst>
              </p:cNvPr>
              <p:cNvSpPr/>
              <p:nvPr/>
            </p:nvSpPr>
            <p:spPr>
              <a:xfrm>
                <a:off x="11589775" y="5552286"/>
                <a:ext cx="10325" cy="10333"/>
              </a:xfrm>
              <a:custGeom>
                <a:avLst/>
                <a:gdLst>
                  <a:gd name="connsiteX0" fmla="*/ 5159 w 10325"/>
                  <a:gd name="connsiteY0" fmla="*/ 10303 h 10333"/>
                  <a:gd name="connsiteX1" fmla="*/ 10177 w 10325"/>
                  <a:gd name="connsiteY1" fmla="*/ 5284 h 10333"/>
                  <a:gd name="connsiteX2" fmla="*/ 5437 w 10325"/>
                  <a:gd name="connsiteY2" fmla="*/ -5 h 10333"/>
                  <a:gd name="connsiteX3" fmla="*/ 5159 w 10325"/>
                  <a:gd name="connsiteY3" fmla="*/ -14 h 10333"/>
                  <a:gd name="connsiteX4" fmla="*/ -139 w 10325"/>
                  <a:gd name="connsiteY4" fmla="*/ 4710 h 10333"/>
                  <a:gd name="connsiteX5" fmla="*/ -139 w 10325"/>
                  <a:gd name="connsiteY5" fmla="*/ 5284 h 10333"/>
                  <a:gd name="connsiteX6" fmla="*/ 4880 w 10325"/>
                  <a:gd name="connsiteY6" fmla="*/ 10311 h 10333"/>
                  <a:gd name="connsiteX7" fmla="*/ 5159 w 10325"/>
                  <a:gd name="connsiteY7" fmla="*/ 10303 h 1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5" h="10333">
                    <a:moveTo>
                      <a:pt x="5159" y="10303"/>
                    </a:moveTo>
                    <a:cubicBezTo>
                      <a:pt x="7919" y="10303"/>
                      <a:pt x="10177" y="8056"/>
                      <a:pt x="10177" y="5284"/>
                    </a:cubicBezTo>
                    <a:cubicBezTo>
                      <a:pt x="10345" y="2515"/>
                      <a:pt x="8226" y="148"/>
                      <a:pt x="5437" y="-5"/>
                    </a:cubicBezTo>
                    <a:cubicBezTo>
                      <a:pt x="5354" y="-11"/>
                      <a:pt x="5243" y="-14"/>
                      <a:pt x="5159" y="-14"/>
                    </a:cubicBezTo>
                    <a:cubicBezTo>
                      <a:pt x="2398" y="-173"/>
                      <a:pt x="28" y="1944"/>
                      <a:pt x="-139" y="4710"/>
                    </a:cubicBezTo>
                    <a:cubicBezTo>
                      <a:pt x="-139" y="4902"/>
                      <a:pt x="-139" y="5092"/>
                      <a:pt x="-139" y="5284"/>
                    </a:cubicBezTo>
                    <a:cubicBezTo>
                      <a:pt x="-139" y="8056"/>
                      <a:pt x="2092" y="10306"/>
                      <a:pt x="4880" y="10311"/>
                    </a:cubicBezTo>
                    <a:cubicBezTo>
                      <a:pt x="4963" y="10311"/>
                      <a:pt x="5075" y="10309"/>
                      <a:pt x="5159" y="1030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1" name="Freeform: Shape 24">
                <a:extLst>
                  <a:ext uri="{FF2B5EF4-FFF2-40B4-BE49-F238E27FC236}">
                    <a16:creationId xmlns:a16="http://schemas.microsoft.com/office/drawing/2014/main" id="{9895687E-AE72-35BC-6141-7C3F10C7B689}"/>
                  </a:ext>
                </a:extLst>
              </p:cNvPr>
              <p:cNvSpPr/>
              <p:nvPr/>
            </p:nvSpPr>
            <p:spPr>
              <a:xfrm>
                <a:off x="11706604" y="5550901"/>
                <a:ext cx="13112" cy="13110"/>
              </a:xfrm>
              <a:custGeom>
                <a:avLst/>
                <a:gdLst>
                  <a:gd name="connsiteX0" fmla="*/ 6553 w 13112"/>
                  <a:gd name="connsiteY0" fmla="*/ 13083 h 13110"/>
                  <a:gd name="connsiteX1" fmla="*/ 12966 w 13112"/>
                  <a:gd name="connsiteY1" fmla="*/ 6670 h 13110"/>
                  <a:gd name="connsiteX2" fmla="*/ 6832 w 13112"/>
                  <a:gd name="connsiteY2" fmla="*/ -17 h 13110"/>
                  <a:gd name="connsiteX3" fmla="*/ 6553 w 13112"/>
                  <a:gd name="connsiteY3" fmla="*/ -22 h 13110"/>
                  <a:gd name="connsiteX4" fmla="*/ -139 w 13112"/>
                  <a:gd name="connsiteY4" fmla="*/ 6670 h 13110"/>
                  <a:gd name="connsiteX5" fmla="*/ 6274 w 13112"/>
                  <a:gd name="connsiteY5" fmla="*/ 13088 h 13110"/>
                  <a:gd name="connsiteX6" fmla="*/ 6553 w 13112"/>
                  <a:gd name="connsiteY6" fmla="*/ 13083 h 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2" h="13110">
                    <a:moveTo>
                      <a:pt x="6553" y="13083"/>
                    </a:moveTo>
                    <a:cubicBezTo>
                      <a:pt x="10094" y="13083"/>
                      <a:pt x="12966" y="10211"/>
                      <a:pt x="12966" y="6670"/>
                    </a:cubicBezTo>
                    <a:cubicBezTo>
                      <a:pt x="13133" y="3131"/>
                      <a:pt x="10373" y="137"/>
                      <a:pt x="6832" y="-17"/>
                    </a:cubicBezTo>
                    <a:cubicBezTo>
                      <a:pt x="6748" y="-19"/>
                      <a:pt x="6636" y="-22"/>
                      <a:pt x="6553" y="-22"/>
                    </a:cubicBezTo>
                    <a:cubicBezTo>
                      <a:pt x="2844" y="-22"/>
                      <a:pt x="-139" y="2975"/>
                      <a:pt x="-139" y="6670"/>
                    </a:cubicBezTo>
                    <a:cubicBezTo>
                      <a:pt x="-139" y="10211"/>
                      <a:pt x="2733" y="13086"/>
                      <a:pt x="6274" y="13088"/>
                    </a:cubicBezTo>
                    <a:cubicBezTo>
                      <a:pt x="6358" y="13088"/>
                      <a:pt x="6469" y="13086"/>
                      <a:pt x="6553" y="1308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2" name="Freeform: Shape 25">
                <a:extLst>
                  <a:ext uri="{FF2B5EF4-FFF2-40B4-BE49-F238E27FC236}">
                    <a16:creationId xmlns:a16="http://schemas.microsoft.com/office/drawing/2014/main" id="{85FA54AB-8893-5945-DC9E-FD3E4B50373B}"/>
                  </a:ext>
                </a:extLst>
              </p:cNvPr>
              <p:cNvSpPr/>
              <p:nvPr/>
            </p:nvSpPr>
            <p:spPr>
              <a:xfrm>
                <a:off x="11823433" y="5549506"/>
                <a:ext cx="15614" cy="15614"/>
              </a:xfrm>
              <a:custGeom>
                <a:avLst/>
                <a:gdLst>
                  <a:gd name="connsiteX0" fmla="*/ 15614 w 15614"/>
                  <a:gd name="connsiteY0" fmla="*/ 7807 h 15614"/>
                  <a:gd name="connsiteX1" fmla="*/ 7807 w 15614"/>
                  <a:gd name="connsiteY1" fmla="*/ 15614 h 15614"/>
                  <a:gd name="connsiteX2" fmla="*/ 0 w 15614"/>
                  <a:gd name="connsiteY2" fmla="*/ 7807 h 15614"/>
                  <a:gd name="connsiteX3" fmla="*/ 7807 w 15614"/>
                  <a:gd name="connsiteY3" fmla="*/ 0 h 15614"/>
                  <a:gd name="connsiteX4" fmla="*/ 15614 w 15614"/>
                  <a:gd name="connsiteY4" fmla="*/ 7807 h 1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 h="15614">
                    <a:moveTo>
                      <a:pt x="15614" y="7807"/>
                    </a:moveTo>
                    <a:cubicBezTo>
                      <a:pt x="15614" y="12119"/>
                      <a:pt x="12119" y="15614"/>
                      <a:pt x="7807" y="15614"/>
                    </a:cubicBezTo>
                    <a:cubicBezTo>
                      <a:pt x="3495" y="15614"/>
                      <a:pt x="0" y="12119"/>
                      <a:pt x="0" y="7807"/>
                    </a:cubicBezTo>
                    <a:cubicBezTo>
                      <a:pt x="0" y="3495"/>
                      <a:pt x="3495" y="0"/>
                      <a:pt x="7807" y="0"/>
                    </a:cubicBezTo>
                    <a:cubicBezTo>
                      <a:pt x="12119" y="0"/>
                      <a:pt x="15614" y="3495"/>
                      <a:pt x="15614" y="78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3" name="Freeform: Shape 26">
                <a:extLst>
                  <a:ext uri="{FF2B5EF4-FFF2-40B4-BE49-F238E27FC236}">
                    <a16:creationId xmlns:a16="http://schemas.microsoft.com/office/drawing/2014/main" id="{9E0C99D0-D792-0540-00C7-2EADCC368EB6}"/>
                  </a:ext>
                </a:extLst>
              </p:cNvPr>
              <p:cNvSpPr/>
              <p:nvPr/>
            </p:nvSpPr>
            <p:spPr>
              <a:xfrm>
                <a:off x="11939257" y="5548529"/>
                <a:ext cx="17846" cy="17847"/>
              </a:xfrm>
              <a:custGeom>
                <a:avLst/>
                <a:gdLst>
                  <a:gd name="connsiteX0" fmla="*/ 10346 w 17846"/>
                  <a:gd name="connsiteY0" fmla="*/ 17685 h 17847"/>
                  <a:gd name="connsiteX1" fmla="*/ 17568 w 17846"/>
                  <a:gd name="connsiteY1" fmla="*/ 7332 h 17847"/>
                  <a:gd name="connsiteX2" fmla="*/ 10346 w 17846"/>
                  <a:gd name="connsiteY2" fmla="*/ 119 h 17847"/>
                  <a:gd name="connsiteX3" fmla="*/ 2 w 17846"/>
                  <a:gd name="connsiteY3" fmla="*/ 7332 h 17847"/>
                  <a:gd name="connsiteX4" fmla="*/ 7195 w 17846"/>
                  <a:gd name="connsiteY4" fmla="*/ 17685 h 17847"/>
                  <a:gd name="connsiteX5" fmla="*/ 10346 w 17846"/>
                  <a:gd name="connsiteY5" fmla="*/ 17685 h 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6" h="17847">
                    <a:moveTo>
                      <a:pt x="10346" y="17685"/>
                    </a:moveTo>
                    <a:cubicBezTo>
                      <a:pt x="15198" y="16818"/>
                      <a:pt x="18432" y="12181"/>
                      <a:pt x="17568" y="7332"/>
                    </a:cubicBezTo>
                    <a:cubicBezTo>
                      <a:pt x="16899" y="3654"/>
                      <a:pt x="14027" y="777"/>
                      <a:pt x="10346" y="119"/>
                    </a:cubicBezTo>
                    <a:cubicBezTo>
                      <a:pt x="5495" y="-749"/>
                      <a:pt x="866" y="2480"/>
                      <a:pt x="2" y="7332"/>
                    </a:cubicBezTo>
                    <a:cubicBezTo>
                      <a:pt x="-863" y="12181"/>
                      <a:pt x="2344" y="16818"/>
                      <a:pt x="7195" y="17685"/>
                    </a:cubicBezTo>
                    <a:cubicBezTo>
                      <a:pt x="8255" y="17872"/>
                      <a:pt x="9315" y="17872"/>
                      <a:pt x="10346" y="176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4" name="Freeform: Shape 27">
                <a:extLst>
                  <a:ext uri="{FF2B5EF4-FFF2-40B4-BE49-F238E27FC236}">
                    <a16:creationId xmlns:a16="http://schemas.microsoft.com/office/drawing/2014/main" id="{8C18B14D-E90E-875E-6380-E5A93E4FED76}"/>
                  </a:ext>
                </a:extLst>
              </p:cNvPr>
              <p:cNvSpPr/>
              <p:nvPr/>
            </p:nvSpPr>
            <p:spPr>
              <a:xfrm>
                <a:off x="12058207" y="5547833"/>
                <a:ext cx="18960" cy="18960"/>
              </a:xfrm>
              <a:custGeom>
                <a:avLst/>
                <a:gdLst>
                  <a:gd name="connsiteX0" fmla="*/ 18960 w 18960"/>
                  <a:gd name="connsiteY0" fmla="*/ 9480 h 18960"/>
                  <a:gd name="connsiteX1" fmla="*/ 9480 w 18960"/>
                  <a:gd name="connsiteY1" fmla="*/ 18960 h 18960"/>
                  <a:gd name="connsiteX2" fmla="*/ 0 w 18960"/>
                  <a:gd name="connsiteY2" fmla="*/ 9480 h 18960"/>
                  <a:gd name="connsiteX3" fmla="*/ 9480 w 18960"/>
                  <a:gd name="connsiteY3" fmla="*/ 0 h 18960"/>
                  <a:gd name="connsiteX4" fmla="*/ 18960 w 18960"/>
                  <a:gd name="connsiteY4" fmla="*/ 9480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0" h="18960">
                    <a:moveTo>
                      <a:pt x="18960" y="9480"/>
                    </a:moveTo>
                    <a:cubicBezTo>
                      <a:pt x="18960" y="14716"/>
                      <a:pt x="14716" y="18960"/>
                      <a:pt x="9480" y="18960"/>
                    </a:cubicBezTo>
                    <a:cubicBezTo>
                      <a:pt x="4244" y="18960"/>
                      <a:pt x="0" y="14716"/>
                      <a:pt x="0" y="9480"/>
                    </a:cubicBezTo>
                    <a:cubicBezTo>
                      <a:pt x="0" y="4244"/>
                      <a:pt x="4244" y="0"/>
                      <a:pt x="9480" y="0"/>
                    </a:cubicBezTo>
                    <a:cubicBezTo>
                      <a:pt x="14716" y="0"/>
                      <a:pt x="18960" y="4244"/>
                      <a:pt x="18960" y="948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5" name="Freeform: Shape 28">
                <a:extLst>
                  <a:ext uri="{FF2B5EF4-FFF2-40B4-BE49-F238E27FC236}">
                    <a16:creationId xmlns:a16="http://schemas.microsoft.com/office/drawing/2014/main" id="{D58781D3-4FF3-C7E0-2082-CBBAF865402D}"/>
                  </a:ext>
                </a:extLst>
              </p:cNvPr>
              <p:cNvSpPr/>
              <p:nvPr/>
            </p:nvSpPr>
            <p:spPr>
              <a:xfrm>
                <a:off x="12174477" y="5547414"/>
                <a:ext cx="20078" cy="20077"/>
              </a:xfrm>
              <a:custGeom>
                <a:avLst/>
                <a:gdLst>
                  <a:gd name="connsiteX0" fmla="*/ 11573 w 20078"/>
                  <a:gd name="connsiteY0" fmla="*/ 19916 h 20077"/>
                  <a:gd name="connsiteX1" fmla="*/ 19799 w 20078"/>
                  <a:gd name="connsiteY1" fmla="*/ 8350 h 20077"/>
                  <a:gd name="connsiteX2" fmla="*/ 11573 w 20078"/>
                  <a:gd name="connsiteY2" fmla="*/ 119 h 20077"/>
                  <a:gd name="connsiteX3" fmla="*/ 2 w 20078"/>
                  <a:gd name="connsiteY3" fmla="*/ 8350 h 20077"/>
                  <a:gd name="connsiteX4" fmla="*/ 8227 w 20078"/>
                  <a:gd name="connsiteY4" fmla="*/ 19916 h 20077"/>
                  <a:gd name="connsiteX5" fmla="*/ 11573 w 20078"/>
                  <a:gd name="connsiteY5" fmla="*/ 19916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7">
                    <a:moveTo>
                      <a:pt x="11573" y="19916"/>
                    </a:moveTo>
                    <a:cubicBezTo>
                      <a:pt x="17038" y="18995"/>
                      <a:pt x="20719" y="13818"/>
                      <a:pt x="19799" y="8350"/>
                    </a:cubicBezTo>
                    <a:cubicBezTo>
                      <a:pt x="19102" y="4134"/>
                      <a:pt x="15783" y="830"/>
                      <a:pt x="11573" y="119"/>
                    </a:cubicBezTo>
                    <a:cubicBezTo>
                      <a:pt x="6108" y="-801"/>
                      <a:pt x="922" y="2882"/>
                      <a:pt x="2" y="8350"/>
                    </a:cubicBezTo>
                    <a:cubicBezTo>
                      <a:pt x="-918" y="13818"/>
                      <a:pt x="2762" y="18995"/>
                      <a:pt x="8227" y="19916"/>
                    </a:cubicBezTo>
                    <a:cubicBezTo>
                      <a:pt x="9342" y="20102"/>
                      <a:pt x="10458" y="20102"/>
                      <a:pt x="11573" y="199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6" name="Freeform: Shape 29">
                <a:extLst>
                  <a:ext uri="{FF2B5EF4-FFF2-40B4-BE49-F238E27FC236}">
                    <a16:creationId xmlns:a16="http://schemas.microsoft.com/office/drawing/2014/main" id="{57852CEE-E8E6-BB07-6778-83476FDF3B93}"/>
                  </a:ext>
                </a:extLst>
              </p:cNvPr>
              <p:cNvSpPr/>
              <p:nvPr/>
            </p:nvSpPr>
            <p:spPr>
              <a:xfrm>
                <a:off x="11121900" y="5676652"/>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7" name="Freeform: Shape 30">
                <a:extLst>
                  <a:ext uri="{FF2B5EF4-FFF2-40B4-BE49-F238E27FC236}">
                    <a16:creationId xmlns:a16="http://schemas.microsoft.com/office/drawing/2014/main" id="{0A37EDD5-CBD3-8B92-B418-86DEFF0C0896}"/>
                  </a:ext>
                </a:extLst>
              </p:cNvPr>
              <p:cNvSpPr/>
              <p:nvPr/>
            </p:nvSpPr>
            <p:spPr>
              <a:xfrm>
                <a:off x="11237335" y="5672749"/>
                <a:ext cx="5855" cy="5855"/>
              </a:xfrm>
              <a:custGeom>
                <a:avLst/>
                <a:gdLst>
                  <a:gd name="connsiteX0" fmla="*/ 2928 w 5855"/>
                  <a:gd name="connsiteY0" fmla="*/ 5833 h 5855"/>
                  <a:gd name="connsiteX1" fmla="*/ 5717 w 5855"/>
                  <a:gd name="connsiteY1" fmla="*/ 3045 h 5855"/>
                  <a:gd name="connsiteX2" fmla="*/ 2928 w 5855"/>
                  <a:gd name="connsiteY2" fmla="*/ -22 h 5855"/>
                  <a:gd name="connsiteX3" fmla="*/ -139 w 5855"/>
                  <a:gd name="connsiteY3" fmla="*/ 3045 h 5855"/>
                  <a:gd name="connsiteX4" fmla="*/ 2928 w 5855"/>
                  <a:gd name="connsiteY4" fmla="*/ 5833 h 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 h="5855">
                    <a:moveTo>
                      <a:pt x="2928" y="5833"/>
                    </a:moveTo>
                    <a:cubicBezTo>
                      <a:pt x="4406" y="5705"/>
                      <a:pt x="5577" y="4528"/>
                      <a:pt x="5717" y="3045"/>
                    </a:cubicBezTo>
                    <a:cubicBezTo>
                      <a:pt x="5717" y="1456"/>
                      <a:pt x="4518" y="123"/>
                      <a:pt x="2928" y="-22"/>
                    </a:cubicBezTo>
                    <a:cubicBezTo>
                      <a:pt x="1227" y="-22"/>
                      <a:pt x="-139" y="1350"/>
                      <a:pt x="-139" y="3045"/>
                    </a:cubicBezTo>
                    <a:cubicBezTo>
                      <a:pt x="0" y="4629"/>
                      <a:pt x="1339" y="5839"/>
                      <a:pt x="2928" y="583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8" name="Freeform: Shape 31">
                <a:extLst>
                  <a:ext uri="{FF2B5EF4-FFF2-40B4-BE49-F238E27FC236}">
                    <a16:creationId xmlns:a16="http://schemas.microsoft.com/office/drawing/2014/main" id="{153AFA9F-9F55-D20C-D5EF-7A1825024FB6}"/>
                  </a:ext>
                </a:extLst>
              </p:cNvPr>
              <p:cNvSpPr/>
              <p:nvPr/>
            </p:nvSpPr>
            <p:spPr>
              <a:xfrm>
                <a:off x="11353049" y="5670797"/>
                <a:ext cx="9758" cy="9759"/>
              </a:xfrm>
              <a:custGeom>
                <a:avLst/>
                <a:gdLst>
                  <a:gd name="connsiteX0" fmla="*/ 4880 w 9758"/>
                  <a:gd name="connsiteY0" fmla="*/ 9737 h 9759"/>
                  <a:gd name="connsiteX1" fmla="*/ 9620 w 9758"/>
                  <a:gd name="connsiteY1" fmla="*/ 4997 h 9759"/>
                  <a:gd name="connsiteX2" fmla="*/ 4880 w 9758"/>
                  <a:gd name="connsiteY2" fmla="*/ -22 h 9759"/>
                  <a:gd name="connsiteX3" fmla="*/ -139 w 9758"/>
                  <a:gd name="connsiteY3" fmla="*/ 4997 h 9759"/>
                  <a:gd name="connsiteX4" fmla="*/ 4880 w 9758"/>
                  <a:gd name="connsiteY4" fmla="*/ 9737 h 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 h="9759">
                    <a:moveTo>
                      <a:pt x="4880" y="9737"/>
                    </a:moveTo>
                    <a:cubicBezTo>
                      <a:pt x="7445" y="9597"/>
                      <a:pt x="9480" y="7556"/>
                      <a:pt x="9620" y="4997"/>
                    </a:cubicBezTo>
                    <a:cubicBezTo>
                      <a:pt x="9620" y="2331"/>
                      <a:pt x="7529" y="126"/>
                      <a:pt x="4880" y="-22"/>
                    </a:cubicBezTo>
                    <a:cubicBezTo>
                      <a:pt x="2119" y="-22"/>
                      <a:pt x="-139" y="2225"/>
                      <a:pt x="-139" y="4997"/>
                    </a:cubicBezTo>
                    <a:cubicBezTo>
                      <a:pt x="0" y="7660"/>
                      <a:pt x="2203" y="9740"/>
                      <a:pt x="4880" y="973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49" name="Freeform: Shape 32">
                <a:extLst>
                  <a:ext uri="{FF2B5EF4-FFF2-40B4-BE49-F238E27FC236}">
                    <a16:creationId xmlns:a16="http://schemas.microsoft.com/office/drawing/2014/main" id="{9F76A18D-9E22-9673-68E1-1C1D4CCFEC53}"/>
                  </a:ext>
                </a:extLst>
              </p:cNvPr>
              <p:cNvSpPr/>
              <p:nvPr/>
            </p:nvSpPr>
            <p:spPr>
              <a:xfrm>
                <a:off x="11468486" y="5668704"/>
                <a:ext cx="13944" cy="13943"/>
              </a:xfrm>
              <a:custGeom>
                <a:avLst/>
                <a:gdLst>
                  <a:gd name="connsiteX0" fmla="*/ 8223 w 13944"/>
                  <a:gd name="connsiteY0" fmla="*/ 13782 h 13943"/>
                  <a:gd name="connsiteX1" fmla="*/ 13661 w 13944"/>
                  <a:gd name="connsiteY1" fmla="*/ 5564 h 13943"/>
                  <a:gd name="connsiteX2" fmla="*/ 8223 w 13944"/>
                  <a:gd name="connsiteY2" fmla="*/ 119 h 13943"/>
                  <a:gd name="connsiteX3" fmla="*/ -2 w 13944"/>
                  <a:gd name="connsiteY3" fmla="*/ 5564 h 13943"/>
                  <a:gd name="connsiteX4" fmla="*/ 5435 w 13944"/>
                  <a:gd name="connsiteY4" fmla="*/ 13782 h 13943"/>
                  <a:gd name="connsiteX5" fmla="*/ 8223 w 13944"/>
                  <a:gd name="connsiteY5" fmla="*/ 13782 h 1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 h="13943">
                    <a:moveTo>
                      <a:pt x="8223" y="13782"/>
                    </a:moveTo>
                    <a:cubicBezTo>
                      <a:pt x="11988" y="13015"/>
                      <a:pt x="14441" y="9337"/>
                      <a:pt x="13661" y="5564"/>
                    </a:cubicBezTo>
                    <a:cubicBezTo>
                      <a:pt x="13103" y="2821"/>
                      <a:pt x="10956" y="677"/>
                      <a:pt x="8223" y="119"/>
                    </a:cubicBezTo>
                    <a:cubicBezTo>
                      <a:pt x="4459" y="-648"/>
                      <a:pt x="779" y="1789"/>
                      <a:pt x="-2" y="5564"/>
                    </a:cubicBezTo>
                    <a:cubicBezTo>
                      <a:pt x="-755" y="9337"/>
                      <a:pt x="1671" y="13015"/>
                      <a:pt x="5435" y="13782"/>
                    </a:cubicBezTo>
                    <a:cubicBezTo>
                      <a:pt x="6355" y="13968"/>
                      <a:pt x="7303" y="13968"/>
                      <a:pt x="8223" y="137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0" name="Freeform: Shape 33">
                <a:extLst>
                  <a:ext uri="{FF2B5EF4-FFF2-40B4-BE49-F238E27FC236}">
                    <a16:creationId xmlns:a16="http://schemas.microsoft.com/office/drawing/2014/main" id="{F831F634-41A9-3F39-3CFB-485A19FF5508}"/>
                  </a:ext>
                </a:extLst>
              </p:cNvPr>
              <p:cNvSpPr/>
              <p:nvPr/>
            </p:nvSpPr>
            <p:spPr>
              <a:xfrm>
                <a:off x="11586150" y="5666893"/>
                <a:ext cx="17287" cy="17287"/>
              </a:xfrm>
              <a:custGeom>
                <a:avLst/>
                <a:gdLst>
                  <a:gd name="connsiteX0" fmla="*/ 17287 w 17287"/>
                  <a:gd name="connsiteY0" fmla="*/ 8644 h 17287"/>
                  <a:gd name="connsiteX1" fmla="*/ 8644 w 17287"/>
                  <a:gd name="connsiteY1" fmla="*/ 17287 h 17287"/>
                  <a:gd name="connsiteX2" fmla="*/ 0 w 17287"/>
                  <a:gd name="connsiteY2" fmla="*/ 8644 h 17287"/>
                  <a:gd name="connsiteX3" fmla="*/ 8644 w 17287"/>
                  <a:gd name="connsiteY3" fmla="*/ 0 h 17287"/>
                  <a:gd name="connsiteX4" fmla="*/ 17287 w 17287"/>
                  <a:gd name="connsiteY4" fmla="*/ 8644 h 1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17287">
                    <a:moveTo>
                      <a:pt x="17287" y="8644"/>
                    </a:moveTo>
                    <a:cubicBezTo>
                      <a:pt x="17287" y="13417"/>
                      <a:pt x="13418" y="17287"/>
                      <a:pt x="8644" y="17287"/>
                    </a:cubicBezTo>
                    <a:cubicBezTo>
                      <a:pt x="3870" y="17287"/>
                      <a:pt x="0" y="13417"/>
                      <a:pt x="0" y="8644"/>
                    </a:cubicBezTo>
                    <a:cubicBezTo>
                      <a:pt x="0" y="3870"/>
                      <a:pt x="3870" y="0"/>
                      <a:pt x="8644" y="0"/>
                    </a:cubicBezTo>
                    <a:cubicBezTo>
                      <a:pt x="13417" y="0"/>
                      <a:pt x="17287" y="3870"/>
                      <a:pt x="17287" y="86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1" name="Freeform: Shape 34">
                <a:extLst>
                  <a:ext uri="{FF2B5EF4-FFF2-40B4-BE49-F238E27FC236}">
                    <a16:creationId xmlns:a16="http://schemas.microsoft.com/office/drawing/2014/main" id="{4E76CEA1-0A9C-C926-82CC-846E9A0E461E}"/>
                  </a:ext>
                </a:extLst>
              </p:cNvPr>
              <p:cNvSpPr/>
              <p:nvPr/>
            </p:nvSpPr>
            <p:spPr>
              <a:xfrm>
                <a:off x="11701583" y="5665637"/>
                <a:ext cx="20078" cy="20077"/>
              </a:xfrm>
              <a:custGeom>
                <a:avLst/>
                <a:gdLst>
                  <a:gd name="connsiteX0" fmla="*/ 11573 w 20078"/>
                  <a:gd name="connsiteY0" fmla="*/ 19916 h 20077"/>
                  <a:gd name="connsiteX1" fmla="*/ 19799 w 20078"/>
                  <a:gd name="connsiteY1" fmla="*/ 8350 h 20077"/>
                  <a:gd name="connsiteX2" fmla="*/ 11573 w 20078"/>
                  <a:gd name="connsiteY2" fmla="*/ 119 h 20077"/>
                  <a:gd name="connsiteX3" fmla="*/ 2 w 20078"/>
                  <a:gd name="connsiteY3" fmla="*/ 8350 h 20077"/>
                  <a:gd name="connsiteX4" fmla="*/ 8227 w 20078"/>
                  <a:gd name="connsiteY4" fmla="*/ 19916 h 20077"/>
                  <a:gd name="connsiteX5" fmla="*/ 11573 w 20078"/>
                  <a:gd name="connsiteY5" fmla="*/ 19916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7">
                    <a:moveTo>
                      <a:pt x="11573" y="19916"/>
                    </a:moveTo>
                    <a:cubicBezTo>
                      <a:pt x="17038" y="18995"/>
                      <a:pt x="20719" y="13818"/>
                      <a:pt x="19799" y="8350"/>
                    </a:cubicBezTo>
                    <a:cubicBezTo>
                      <a:pt x="19102" y="4134"/>
                      <a:pt x="15784" y="830"/>
                      <a:pt x="11573" y="119"/>
                    </a:cubicBezTo>
                    <a:cubicBezTo>
                      <a:pt x="6108" y="-801"/>
                      <a:pt x="922" y="2882"/>
                      <a:pt x="2" y="8350"/>
                    </a:cubicBezTo>
                    <a:cubicBezTo>
                      <a:pt x="-918" y="13818"/>
                      <a:pt x="2762" y="18995"/>
                      <a:pt x="8227" y="19916"/>
                    </a:cubicBezTo>
                    <a:cubicBezTo>
                      <a:pt x="9343" y="20102"/>
                      <a:pt x="10458" y="20102"/>
                      <a:pt x="11573" y="199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2" name="Freeform: Shape 35">
                <a:extLst>
                  <a:ext uri="{FF2B5EF4-FFF2-40B4-BE49-F238E27FC236}">
                    <a16:creationId xmlns:a16="http://schemas.microsoft.com/office/drawing/2014/main" id="{E0E3F558-2F8C-1799-3C0A-F688CDE06DB1}"/>
                  </a:ext>
                </a:extLst>
              </p:cNvPr>
              <p:cNvSpPr/>
              <p:nvPr/>
            </p:nvSpPr>
            <p:spPr>
              <a:xfrm>
                <a:off x="11820924" y="5664663"/>
                <a:ext cx="22305" cy="22306"/>
              </a:xfrm>
              <a:custGeom>
                <a:avLst/>
                <a:gdLst>
                  <a:gd name="connsiteX0" fmla="*/ 11014 w 22305"/>
                  <a:gd name="connsiteY0" fmla="*/ 22284 h 22306"/>
                  <a:gd name="connsiteX1" fmla="*/ 22167 w 22305"/>
                  <a:gd name="connsiteY1" fmla="*/ 11131 h 22306"/>
                  <a:gd name="connsiteX2" fmla="*/ 11014 w 22305"/>
                  <a:gd name="connsiteY2" fmla="*/ -22 h 22306"/>
                  <a:gd name="connsiteX3" fmla="*/ -139 w 22305"/>
                  <a:gd name="connsiteY3" fmla="*/ 11131 h 22306"/>
                  <a:gd name="connsiteX4" fmla="*/ 11014 w 22305"/>
                  <a:gd name="connsiteY4" fmla="*/ 22284 h 2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5" h="22306">
                    <a:moveTo>
                      <a:pt x="11014" y="22284"/>
                    </a:moveTo>
                    <a:cubicBezTo>
                      <a:pt x="17176" y="22284"/>
                      <a:pt x="22167" y="17290"/>
                      <a:pt x="22167" y="11131"/>
                    </a:cubicBezTo>
                    <a:cubicBezTo>
                      <a:pt x="22167" y="4972"/>
                      <a:pt x="17176" y="-22"/>
                      <a:pt x="11014" y="-22"/>
                    </a:cubicBezTo>
                    <a:cubicBezTo>
                      <a:pt x="4852" y="-22"/>
                      <a:pt x="-139" y="4972"/>
                      <a:pt x="-139" y="11131"/>
                    </a:cubicBezTo>
                    <a:cubicBezTo>
                      <a:pt x="-139" y="17290"/>
                      <a:pt x="4852" y="22284"/>
                      <a:pt x="11014" y="2228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3" name="Freeform: Shape 36">
                <a:extLst>
                  <a:ext uri="{FF2B5EF4-FFF2-40B4-BE49-F238E27FC236}">
                    <a16:creationId xmlns:a16="http://schemas.microsoft.com/office/drawing/2014/main" id="{8E8172C2-E5E8-855B-E8FC-78E0E9D651D3}"/>
                  </a:ext>
                </a:extLst>
              </p:cNvPr>
              <p:cNvSpPr/>
              <p:nvPr/>
            </p:nvSpPr>
            <p:spPr>
              <a:xfrm>
                <a:off x="11937474" y="5663547"/>
                <a:ext cx="24257" cy="24258"/>
              </a:xfrm>
              <a:custGeom>
                <a:avLst/>
                <a:gdLst>
                  <a:gd name="connsiteX0" fmla="*/ 12129 w 24257"/>
                  <a:gd name="connsiteY0" fmla="*/ 24236 h 24258"/>
                  <a:gd name="connsiteX1" fmla="*/ 24119 w 24257"/>
                  <a:gd name="connsiteY1" fmla="*/ 12246 h 24258"/>
                  <a:gd name="connsiteX2" fmla="*/ 12129 w 24257"/>
                  <a:gd name="connsiteY2" fmla="*/ -22 h 24258"/>
                  <a:gd name="connsiteX3" fmla="*/ -139 w 24257"/>
                  <a:gd name="connsiteY3" fmla="*/ 12246 h 24258"/>
                  <a:gd name="connsiteX4" fmla="*/ 12129 w 24257"/>
                  <a:gd name="connsiteY4" fmla="*/ 24236 h 2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7" h="24258">
                    <a:moveTo>
                      <a:pt x="12129" y="24236"/>
                    </a:moveTo>
                    <a:cubicBezTo>
                      <a:pt x="18738" y="24236"/>
                      <a:pt x="24119" y="18868"/>
                      <a:pt x="24119" y="12246"/>
                    </a:cubicBezTo>
                    <a:cubicBezTo>
                      <a:pt x="24119" y="5577"/>
                      <a:pt x="18793" y="128"/>
                      <a:pt x="12129" y="-22"/>
                    </a:cubicBezTo>
                    <a:cubicBezTo>
                      <a:pt x="5354" y="-22"/>
                      <a:pt x="-139" y="5471"/>
                      <a:pt x="-139" y="12246"/>
                    </a:cubicBezTo>
                    <a:cubicBezTo>
                      <a:pt x="0" y="18913"/>
                      <a:pt x="5465" y="24239"/>
                      <a:pt x="12129" y="242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4" name="Freeform: Shape 37">
                <a:extLst>
                  <a:ext uri="{FF2B5EF4-FFF2-40B4-BE49-F238E27FC236}">
                    <a16:creationId xmlns:a16="http://schemas.microsoft.com/office/drawing/2014/main" id="{816A1402-68C6-0869-CC7E-216CDABDE783}"/>
                  </a:ext>
                </a:extLst>
              </p:cNvPr>
              <p:cNvSpPr/>
              <p:nvPr/>
            </p:nvSpPr>
            <p:spPr>
              <a:xfrm>
                <a:off x="12055140" y="5662711"/>
                <a:ext cx="25652" cy="25654"/>
              </a:xfrm>
              <a:custGeom>
                <a:avLst/>
                <a:gdLst>
                  <a:gd name="connsiteX0" fmla="*/ 12687 w 25652"/>
                  <a:gd name="connsiteY0" fmla="*/ 25630 h 25654"/>
                  <a:gd name="connsiteX1" fmla="*/ 25513 w 25652"/>
                  <a:gd name="connsiteY1" fmla="*/ 12801 h 25654"/>
                  <a:gd name="connsiteX2" fmla="*/ 12687 w 25652"/>
                  <a:gd name="connsiteY2" fmla="*/ -22 h 25654"/>
                  <a:gd name="connsiteX3" fmla="*/ -139 w 25652"/>
                  <a:gd name="connsiteY3" fmla="*/ 12807 h 25654"/>
                  <a:gd name="connsiteX4" fmla="*/ -139 w 25652"/>
                  <a:gd name="connsiteY4" fmla="*/ 13083 h 25654"/>
                  <a:gd name="connsiteX5" fmla="*/ 12408 w 25652"/>
                  <a:gd name="connsiteY5" fmla="*/ 25633 h 25654"/>
                  <a:gd name="connsiteX6" fmla="*/ 12687 w 25652"/>
                  <a:gd name="connsiteY6" fmla="*/ 25630 h 2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2" h="25654">
                    <a:moveTo>
                      <a:pt x="12687" y="25630"/>
                    </a:moveTo>
                    <a:cubicBezTo>
                      <a:pt x="19769" y="25627"/>
                      <a:pt x="25513" y="19883"/>
                      <a:pt x="25513" y="12801"/>
                    </a:cubicBezTo>
                    <a:cubicBezTo>
                      <a:pt x="25513" y="5716"/>
                      <a:pt x="19769" y="-25"/>
                      <a:pt x="12687" y="-22"/>
                    </a:cubicBezTo>
                    <a:cubicBezTo>
                      <a:pt x="5605" y="-19"/>
                      <a:pt x="-139" y="5724"/>
                      <a:pt x="-139" y="12807"/>
                    </a:cubicBezTo>
                    <a:cubicBezTo>
                      <a:pt x="-139" y="12899"/>
                      <a:pt x="-139" y="12991"/>
                      <a:pt x="-139" y="13083"/>
                    </a:cubicBezTo>
                    <a:cubicBezTo>
                      <a:pt x="-139" y="20012"/>
                      <a:pt x="5465" y="25630"/>
                      <a:pt x="12408" y="25633"/>
                    </a:cubicBezTo>
                    <a:cubicBezTo>
                      <a:pt x="12492" y="25633"/>
                      <a:pt x="12603" y="25633"/>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5" name="Freeform: Shape 38">
                <a:extLst>
                  <a:ext uri="{FF2B5EF4-FFF2-40B4-BE49-F238E27FC236}">
                    <a16:creationId xmlns:a16="http://schemas.microsoft.com/office/drawing/2014/main" id="{DADCD849-A6A6-BDCF-B2A5-2322AA1DFE0D}"/>
                  </a:ext>
                </a:extLst>
              </p:cNvPr>
              <p:cNvSpPr/>
              <p:nvPr/>
            </p:nvSpPr>
            <p:spPr>
              <a:xfrm>
                <a:off x="12172806" y="5662432"/>
                <a:ext cx="26209" cy="26209"/>
              </a:xfrm>
              <a:custGeom>
                <a:avLst/>
                <a:gdLst>
                  <a:gd name="connsiteX0" fmla="*/ 26210 w 26209"/>
                  <a:gd name="connsiteY0" fmla="*/ 13105 h 26209"/>
                  <a:gd name="connsiteX1" fmla="*/ 13105 w 26209"/>
                  <a:gd name="connsiteY1" fmla="*/ 26210 h 26209"/>
                  <a:gd name="connsiteX2" fmla="*/ 0 w 26209"/>
                  <a:gd name="connsiteY2" fmla="*/ 13105 h 26209"/>
                  <a:gd name="connsiteX3" fmla="*/ 13105 w 26209"/>
                  <a:gd name="connsiteY3" fmla="*/ 0 h 26209"/>
                  <a:gd name="connsiteX4" fmla="*/ 26210 w 26209"/>
                  <a:gd name="connsiteY4" fmla="*/ 13105 h 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9" h="26209">
                    <a:moveTo>
                      <a:pt x="26210" y="13105"/>
                    </a:moveTo>
                    <a:cubicBezTo>
                      <a:pt x="26210" y="20343"/>
                      <a:pt x="20343" y="26210"/>
                      <a:pt x="13105" y="26210"/>
                    </a:cubicBezTo>
                    <a:cubicBezTo>
                      <a:pt x="5867" y="26210"/>
                      <a:pt x="0" y="20343"/>
                      <a:pt x="0" y="13105"/>
                    </a:cubicBezTo>
                    <a:cubicBezTo>
                      <a:pt x="0" y="5867"/>
                      <a:pt x="5867" y="0"/>
                      <a:pt x="13105" y="0"/>
                    </a:cubicBezTo>
                    <a:cubicBezTo>
                      <a:pt x="20343" y="0"/>
                      <a:pt x="26210" y="5867"/>
                      <a:pt x="26210" y="1310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6" name="Freeform: Shape 39">
                <a:extLst>
                  <a:ext uri="{FF2B5EF4-FFF2-40B4-BE49-F238E27FC236}">
                    <a16:creationId xmlns:a16="http://schemas.microsoft.com/office/drawing/2014/main" id="{A0086D5D-27CA-C464-9227-11BA10F7B498}"/>
                  </a:ext>
                </a:extLst>
              </p:cNvPr>
              <p:cNvSpPr/>
              <p:nvPr/>
            </p:nvSpPr>
            <p:spPr>
              <a:xfrm>
                <a:off x="11003676" y="5795155"/>
                <a:ext cx="1394" cy="27882"/>
              </a:xfrm>
              <a:custGeom>
                <a:avLst/>
                <a:gdLst>
                  <a:gd name="connsiteX0" fmla="*/ -139 w 1394"/>
                  <a:gd name="connsiteY0" fmla="*/ -22 h 27882"/>
                  <a:gd name="connsiteX1" fmla="*/ 1255 w 1394"/>
                  <a:gd name="connsiteY1" fmla="*/ -22 h 27882"/>
                  <a:gd name="connsiteX2" fmla="*/ -139 w 1394"/>
                  <a:gd name="connsiteY2" fmla="*/ -22 h 27882"/>
                  <a:gd name="connsiteX3" fmla="*/ -139 w 1394"/>
                  <a:gd name="connsiteY3" fmla="*/ -22 h 27882"/>
                  <a:gd name="connsiteX4" fmla="*/ -139 w 1394"/>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 h="27882">
                    <a:moveTo>
                      <a:pt x="-139" y="-22"/>
                    </a:moveTo>
                    <a:lnTo>
                      <a:pt x="1255" y="-22"/>
                    </a:ln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7" name="Freeform: Shape 40">
                <a:extLst>
                  <a:ext uri="{FF2B5EF4-FFF2-40B4-BE49-F238E27FC236}">
                    <a16:creationId xmlns:a16="http://schemas.microsoft.com/office/drawing/2014/main" id="{0EE06F3A-B35D-E8BC-6DE3-ABE794FE383F}"/>
                  </a:ext>
                </a:extLst>
              </p:cNvPr>
              <p:cNvSpPr/>
              <p:nvPr/>
            </p:nvSpPr>
            <p:spPr>
              <a:xfrm>
                <a:off x="11118540" y="5790402"/>
                <a:ext cx="6998" cy="7262"/>
              </a:xfrm>
              <a:custGeom>
                <a:avLst/>
                <a:gdLst>
                  <a:gd name="connsiteX0" fmla="*/ 3220 w 6998"/>
                  <a:gd name="connsiteY0" fmla="*/ 7240 h 7262"/>
                  <a:gd name="connsiteX1" fmla="*/ 6845 w 6998"/>
                  <a:gd name="connsiteY1" fmla="*/ 3615 h 7262"/>
                  <a:gd name="connsiteX2" fmla="*/ 3806 w 6998"/>
                  <a:gd name="connsiteY2" fmla="*/ -10 h 7262"/>
                  <a:gd name="connsiteX3" fmla="*/ 3220 w 6998"/>
                  <a:gd name="connsiteY3" fmla="*/ -10 h 7262"/>
                  <a:gd name="connsiteX4" fmla="*/ -125 w 6998"/>
                  <a:gd name="connsiteY4" fmla="*/ 3325 h 7262"/>
                  <a:gd name="connsiteX5" fmla="*/ -125 w 6998"/>
                  <a:gd name="connsiteY5" fmla="*/ 3615 h 7262"/>
                  <a:gd name="connsiteX6" fmla="*/ 2942 w 6998"/>
                  <a:gd name="connsiteY6" fmla="*/ 7229 h 7262"/>
                  <a:gd name="connsiteX7" fmla="*/ 3220 w 6998"/>
                  <a:gd name="connsiteY7" fmla="*/ 7240 h 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 h="7262">
                    <a:moveTo>
                      <a:pt x="3220" y="7240"/>
                    </a:moveTo>
                    <a:cubicBezTo>
                      <a:pt x="5228" y="7240"/>
                      <a:pt x="6845" y="5617"/>
                      <a:pt x="6845" y="3615"/>
                    </a:cubicBezTo>
                    <a:cubicBezTo>
                      <a:pt x="7012" y="1775"/>
                      <a:pt x="5646" y="152"/>
                      <a:pt x="3806" y="-10"/>
                    </a:cubicBezTo>
                    <a:cubicBezTo>
                      <a:pt x="3611" y="-26"/>
                      <a:pt x="3416" y="-26"/>
                      <a:pt x="3220" y="-10"/>
                    </a:cubicBezTo>
                    <a:cubicBezTo>
                      <a:pt x="1380" y="-15"/>
                      <a:pt x="-125" y="1477"/>
                      <a:pt x="-125" y="3325"/>
                    </a:cubicBezTo>
                    <a:cubicBezTo>
                      <a:pt x="-125" y="3423"/>
                      <a:pt x="-125" y="3518"/>
                      <a:pt x="-125" y="3615"/>
                    </a:cubicBezTo>
                    <a:cubicBezTo>
                      <a:pt x="-293" y="5455"/>
                      <a:pt x="1101" y="7075"/>
                      <a:pt x="2942" y="7229"/>
                    </a:cubicBezTo>
                    <a:cubicBezTo>
                      <a:pt x="3025" y="7237"/>
                      <a:pt x="3137" y="7240"/>
                      <a:pt x="3220" y="724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8" name="Freeform: Shape 41">
                <a:extLst>
                  <a:ext uri="{FF2B5EF4-FFF2-40B4-BE49-F238E27FC236}">
                    <a16:creationId xmlns:a16="http://schemas.microsoft.com/office/drawing/2014/main" id="{F173BCEF-1157-0279-ED94-C582BD9E6756}"/>
                  </a:ext>
                </a:extLst>
              </p:cNvPr>
              <p:cNvSpPr/>
              <p:nvPr/>
            </p:nvSpPr>
            <p:spPr>
              <a:xfrm>
                <a:off x="11234826" y="5788463"/>
                <a:ext cx="11152" cy="11153"/>
              </a:xfrm>
              <a:custGeom>
                <a:avLst/>
                <a:gdLst>
                  <a:gd name="connsiteX0" fmla="*/ 5437 w 11152"/>
                  <a:gd name="connsiteY0" fmla="*/ 11131 h 11153"/>
                  <a:gd name="connsiteX1" fmla="*/ 11014 w 11152"/>
                  <a:gd name="connsiteY1" fmla="*/ 5554 h 11153"/>
                  <a:gd name="connsiteX2" fmla="*/ 5437 w 11152"/>
                  <a:gd name="connsiteY2" fmla="*/ -22 h 11153"/>
                  <a:gd name="connsiteX3" fmla="*/ -139 w 11152"/>
                  <a:gd name="connsiteY3" fmla="*/ 5554 h 11153"/>
                  <a:gd name="connsiteX4" fmla="*/ 5437 w 11152"/>
                  <a:gd name="connsiteY4" fmla="*/ 11131 h 1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2" h="11153">
                    <a:moveTo>
                      <a:pt x="5437" y="11131"/>
                    </a:moveTo>
                    <a:cubicBezTo>
                      <a:pt x="8505" y="11131"/>
                      <a:pt x="11014" y="8636"/>
                      <a:pt x="11014" y="5554"/>
                    </a:cubicBezTo>
                    <a:cubicBezTo>
                      <a:pt x="11014" y="2473"/>
                      <a:pt x="8505" y="-22"/>
                      <a:pt x="5437" y="-22"/>
                    </a:cubicBezTo>
                    <a:cubicBezTo>
                      <a:pt x="2370" y="-22"/>
                      <a:pt x="-139" y="2473"/>
                      <a:pt x="-139" y="5554"/>
                    </a:cubicBezTo>
                    <a:cubicBezTo>
                      <a:pt x="-139" y="8636"/>
                      <a:pt x="2370" y="11131"/>
                      <a:pt x="5437" y="111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59" name="Freeform: Shape 42">
                <a:extLst>
                  <a:ext uri="{FF2B5EF4-FFF2-40B4-BE49-F238E27FC236}">
                    <a16:creationId xmlns:a16="http://schemas.microsoft.com/office/drawing/2014/main" id="{FD58E105-331A-AD1E-13A9-2FB74DC7B56F}"/>
                  </a:ext>
                </a:extLst>
              </p:cNvPr>
              <p:cNvSpPr/>
              <p:nvPr/>
            </p:nvSpPr>
            <p:spPr>
              <a:xfrm>
                <a:off x="11348479" y="5785812"/>
                <a:ext cx="16173" cy="16174"/>
              </a:xfrm>
              <a:custGeom>
                <a:avLst/>
                <a:gdLst>
                  <a:gd name="connsiteX0" fmla="*/ 9450 w 16173"/>
                  <a:gd name="connsiteY0" fmla="*/ 16012 h 16174"/>
                  <a:gd name="connsiteX1" fmla="*/ 15891 w 16173"/>
                  <a:gd name="connsiteY1" fmla="*/ 6571 h 16174"/>
                  <a:gd name="connsiteX2" fmla="*/ 9450 w 16173"/>
                  <a:gd name="connsiteY2" fmla="*/ 119 h 16174"/>
                  <a:gd name="connsiteX3" fmla="*/ -3 w 16173"/>
                  <a:gd name="connsiteY3" fmla="*/ 6571 h 16174"/>
                  <a:gd name="connsiteX4" fmla="*/ 6466 w 16173"/>
                  <a:gd name="connsiteY4" fmla="*/ 16012 h 16174"/>
                  <a:gd name="connsiteX5" fmla="*/ 9450 w 16173"/>
                  <a:gd name="connsiteY5" fmla="*/ 16012 h 1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3" h="16174">
                    <a:moveTo>
                      <a:pt x="9450" y="16012"/>
                    </a:moveTo>
                    <a:cubicBezTo>
                      <a:pt x="13827" y="15187"/>
                      <a:pt x="16727" y="10960"/>
                      <a:pt x="15891" y="6571"/>
                    </a:cubicBezTo>
                    <a:cubicBezTo>
                      <a:pt x="15277" y="3294"/>
                      <a:pt x="12712" y="735"/>
                      <a:pt x="9450" y="119"/>
                    </a:cubicBezTo>
                    <a:cubicBezTo>
                      <a:pt x="5072" y="-707"/>
                      <a:pt x="834" y="2182"/>
                      <a:pt x="-3" y="6571"/>
                    </a:cubicBezTo>
                    <a:cubicBezTo>
                      <a:pt x="-811" y="10960"/>
                      <a:pt x="2061" y="15187"/>
                      <a:pt x="6466" y="16012"/>
                    </a:cubicBezTo>
                    <a:cubicBezTo>
                      <a:pt x="7442" y="16199"/>
                      <a:pt x="8474" y="16199"/>
                      <a:pt x="9450" y="1601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0" name="Freeform: Shape 43">
                <a:extLst>
                  <a:ext uri="{FF2B5EF4-FFF2-40B4-BE49-F238E27FC236}">
                    <a16:creationId xmlns:a16="http://schemas.microsoft.com/office/drawing/2014/main" id="{A9DC2F55-0BD7-5A5E-DBB7-7EFC3F3C3F4A}"/>
                  </a:ext>
                </a:extLst>
              </p:cNvPr>
              <p:cNvSpPr/>
              <p:nvPr/>
            </p:nvSpPr>
            <p:spPr>
              <a:xfrm>
                <a:off x="11465137" y="5783861"/>
                <a:ext cx="20078" cy="20077"/>
              </a:xfrm>
              <a:custGeom>
                <a:avLst/>
                <a:gdLst>
                  <a:gd name="connsiteX0" fmla="*/ 11573 w 20078"/>
                  <a:gd name="connsiteY0" fmla="*/ 19916 h 20077"/>
                  <a:gd name="connsiteX1" fmla="*/ 19799 w 20078"/>
                  <a:gd name="connsiteY1" fmla="*/ 8350 h 20077"/>
                  <a:gd name="connsiteX2" fmla="*/ 11573 w 20078"/>
                  <a:gd name="connsiteY2" fmla="*/ 119 h 20077"/>
                  <a:gd name="connsiteX3" fmla="*/ 2 w 20078"/>
                  <a:gd name="connsiteY3" fmla="*/ 8350 h 20077"/>
                  <a:gd name="connsiteX4" fmla="*/ 8227 w 20078"/>
                  <a:gd name="connsiteY4" fmla="*/ 19916 h 20077"/>
                  <a:gd name="connsiteX5" fmla="*/ 11573 w 20078"/>
                  <a:gd name="connsiteY5" fmla="*/ 19916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7">
                    <a:moveTo>
                      <a:pt x="11573" y="19916"/>
                    </a:moveTo>
                    <a:cubicBezTo>
                      <a:pt x="17038" y="18995"/>
                      <a:pt x="20719" y="13818"/>
                      <a:pt x="19799" y="8350"/>
                    </a:cubicBezTo>
                    <a:cubicBezTo>
                      <a:pt x="19102" y="4134"/>
                      <a:pt x="15783" y="830"/>
                      <a:pt x="11573" y="119"/>
                    </a:cubicBezTo>
                    <a:cubicBezTo>
                      <a:pt x="6108" y="-801"/>
                      <a:pt x="922" y="2882"/>
                      <a:pt x="2" y="8350"/>
                    </a:cubicBezTo>
                    <a:cubicBezTo>
                      <a:pt x="-918" y="13818"/>
                      <a:pt x="2762" y="18995"/>
                      <a:pt x="8227" y="19916"/>
                    </a:cubicBezTo>
                    <a:cubicBezTo>
                      <a:pt x="9342" y="20102"/>
                      <a:pt x="10458" y="20102"/>
                      <a:pt x="11573" y="199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1" name="Freeform: Shape 44">
                <a:extLst>
                  <a:ext uri="{FF2B5EF4-FFF2-40B4-BE49-F238E27FC236}">
                    <a16:creationId xmlns:a16="http://schemas.microsoft.com/office/drawing/2014/main" id="{5C9B294E-B637-8526-A6BE-E695EFEE53C0}"/>
                  </a:ext>
                </a:extLst>
              </p:cNvPr>
              <p:cNvSpPr/>
              <p:nvPr/>
            </p:nvSpPr>
            <p:spPr>
              <a:xfrm>
                <a:off x="11583362" y="5782050"/>
                <a:ext cx="23421" cy="23421"/>
              </a:xfrm>
              <a:custGeom>
                <a:avLst/>
                <a:gdLst>
                  <a:gd name="connsiteX0" fmla="*/ 11572 w 23421"/>
                  <a:gd name="connsiteY0" fmla="*/ 23399 h 23421"/>
                  <a:gd name="connsiteX1" fmla="*/ 23282 w 23421"/>
                  <a:gd name="connsiteY1" fmla="*/ 11686 h 23421"/>
                  <a:gd name="connsiteX2" fmla="*/ 11572 w 23421"/>
                  <a:gd name="connsiteY2" fmla="*/ -22 h 23421"/>
                  <a:gd name="connsiteX3" fmla="*/ -139 w 23421"/>
                  <a:gd name="connsiteY3" fmla="*/ 11691 h 23421"/>
                  <a:gd name="connsiteX4" fmla="*/ -139 w 23421"/>
                  <a:gd name="connsiteY4" fmla="*/ 11968 h 23421"/>
                  <a:gd name="connsiteX5" fmla="*/ 11572 w 23421"/>
                  <a:gd name="connsiteY5" fmla="*/ 23399 h 2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1" h="23421">
                    <a:moveTo>
                      <a:pt x="11572" y="23399"/>
                    </a:moveTo>
                    <a:cubicBezTo>
                      <a:pt x="18040" y="23397"/>
                      <a:pt x="23282" y="18152"/>
                      <a:pt x="23282" y="11686"/>
                    </a:cubicBezTo>
                    <a:cubicBezTo>
                      <a:pt x="23282" y="5217"/>
                      <a:pt x="18040" y="-25"/>
                      <a:pt x="11572" y="-22"/>
                    </a:cubicBezTo>
                    <a:cubicBezTo>
                      <a:pt x="5103" y="-19"/>
                      <a:pt x="-139" y="5225"/>
                      <a:pt x="-139" y="11691"/>
                    </a:cubicBezTo>
                    <a:cubicBezTo>
                      <a:pt x="-139" y="11783"/>
                      <a:pt x="-139" y="11876"/>
                      <a:pt x="-139" y="11968"/>
                    </a:cubicBezTo>
                    <a:cubicBezTo>
                      <a:pt x="0" y="18325"/>
                      <a:pt x="5214" y="23402"/>
                      <a:pt x="11572" y="2339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2" name="Freeform: Shape 45">
                <a:extLst>
                  <a:ext uri="{FF2B5EF4-FFF2-40B4-BE49-F238E27FC236}">
                    <a16:creationId xmlns:a16="http://schemas.microsoft.com/office/drawing/2014/main" id="{12F9F27D-C48A-91FB-D8BF-215B9511473F}"/>
                  </a:ext>
                </a:extLst>
              </p:cNvPr>
              <p:cNvSpPr/>
              <p:nvPr/>
            </p:nvSpPr>
            <p:spPr>
              <a:xfrm>
                <a:off x="11700191" y="5780934"/>
                <a:ext cx="26209" cy="26209"/>
              </a:xfrm>
              <a:custGeom>
                <a:avLst/>
                <a:gdLst>
                  <a:gd name="connsiteX0" fmla="*/ 12966 w 26209"/>
                  <a:gd name="connsiteY0" fmla="*/ 26188 h 26209"/>
                  <a:gd name="connsiteX1" fmla="*/ 26071 w 26209"/>
                  <a:gd name="connsiteY1" fmla="*/ 13083 h 26209"/>
                  <a:gd name="connsiteX2" fmla="*/ 12966 w 26209"/>
                  <a:gd name="connsiteY2" fmla="*/ -22 h 26209"/>
                  <a:gd name="connsiteX3" fmla="*/ -139 w 26209"/>
                  <a:gd name="connsiteY3" fmla="*/ 13083 h 26209"/>
                  <a:gd name="connsiteX4" fmla="*/ 12966 w 26209"/>
                  <a:gd name="connsiteY4" fmla="*/ 26188 h 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9" h="26209">
                    <a:moveTo>
                      <a:pt x="12966" y="26188"/>
                    </a:moveTo>
                    <a:cubicBezTo>
                      <a:pt x="20215" y="26188"/>
                      <a:pt x="26071" y="20321"/>
                      <a:pt x="26071" y="13083"/>
                    </a:cubicBezTo>
                    <a:cubicBezTo>
                      <a:pt x="26071" y="5844"/>
                      <a:pt x="20215" y="-22"/>
                      <a:pt x="12966" y="-22"/>
                    </a:cubicBezTo>
                    <a:cubicBezTo>
                      <a:pt x="5716" y="-22"/>
                      <a:pt x="-139" y="5844"/>
                      <a:pt x="-139" y="13083"/>
                    </a:cubicBezTo>
                    <a:cubicBezTo>
                      <a:pt x="-139" y="20321"/>
                      <a:pt x="5716" y="26188"/>
                      <a:pt x="12966" y="2618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3" name="Freeform: Shape 46">
                <a:extLst>
                  <a:ext uri="{FF2B5EF4-FFF2-40B4-BE49-F238E27FC236}">
                    <a16:creationId xmlns:a16="http://schemas.microsoft.com/office/drawing/2014/main" id="{1CC6B6E6-08EB-6D7D-3E59-6CE9FE227FC9}"/>
                  </a:ext>
                </a:extLst>
              </p:cNvPr>
              <p:cNvSpPr/>
              <p:nvPr/>
            </p:nvSpPr>
            <p:spPr>
              <a:xfrm>
                <a:off x="11817578" y="5779261"/>
                <a:ext cx="28998" cy="29000"/>
              </a:xfrm>
              <a:custGeom>
                <a:avLst/>
                <a:gdLst>
                  <a:gd name="connsiteX0" fmla="*/ 14360 w 28998"/>
                  <a:gd name="connsiteY0" fmla="*/ 28976 h 29000"/>
                  <a:gd name="connsiteX1" fmla="*/ 28859 w 28998"/>
                  <a:gd name="connsiteY1" fmla="*/ 14474 h 29000"/>
                  <a:gd name="connsiteX2" fmla="*/ 14360 w 28998"/>
                  <a:gd name="connsiteY2" fmla="*/ -22 h 29000"/>
                  <a:gd name="connsiteX3" fmla="*/ -139 w 28998"/>
                  <a:gd name="connsiteY3" fmla="*/ 14480 h 29000"/>
                  <a:gd name="connsiteX4" fmla="*/ -139 w 28998"/>
                  <a:gd name="connsiteY4" fmla="*/ 14756 h 29000"/>
                  <a:gd name="connsiteX5" fmla="*/ 14081 w 28998"/>
                  <a:gd name="connsiteY5" fmla="*/ 28979 h 29000"/>
                  <a:gd name="connsiteX6" fmla="*/ 14360 w 28998"/>
                  <a:gd name="connsiteY6" fmla="*/ 28976 h 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98" h="29000">
                    <a:moveTo>
                      <a:pt x="14360" y="28976"/>
                    </a:moveTo>
                    <a:cubicBezTo>
                      <a:pt x="22363" y="28973"/>
                      <a:pt x="28859" y="22482"/>
                      <a:pt x="28859" y="14474"/>
                    </a:cubicBezTo>
                    <a:cubicBezTo>
                      <a:pt x="28859" y="6466"/>
                      <a:pt x="22363" y="-25"/>
                      <a:pt x="14360" y="-22"/>
                    </a:cubicBezTo>
                    <a:cubicBezTo>
                      <a:pt x="6358" y="-19"/>
                      <a:pt x="-139" y="6472"/>
                      <a:pt x="-139" y="14480"/>
                    </a:cubicBezTo>
                    <a:cubicBezTo>
                      <a:pt x="-139" y="14572"/>
                      <a:pt x="-139" y="14664"/>
                      <a:pt x="-139" y="14756"/>
                    </a:cubicBezTo>
                    <a:cubicBezTo>
                      <a:pt x="-139" y="22610"/>
                      <a:pt x="6218" y="28976"/>
                      <a:pt x="14081" y="28979"/>
                    </a:cubicBezTo>
                    <a:cubicBezTo>
                      <a:pt x="14165" y="28979"/>
                      <a:pt x="14276" y="28979"/>
                      <a:pt x="14360" y="2897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4" name="Freeform: Shape 47">
                <a:extLst>
                  <a:ext uri="{FF2B5EF4-FFF2-40B4-BE49-F238E27FC236}">
                    <a16:creationId xmlns:a16="http://schemas.microsoft.com/office/drawing/2014/main" id="{52FD85CE-083D-78A8-F5C9-42740EE99D32}"/>
                  </a:ext>
                </a:extLst>
              </p:cNvPr>
              <p:cNvSpPr/>
              <p:nvPr/>
            </p:nvSpPr>
            <p:spPr>
              <a:xfrm>
                <a:off x="11934128" y="5778425"/>
                <a:ext cx="30671" cy="30671"/>
              </a:xfrm>
              <a:custGeom>
                <a:avLst/>
                <a:gdLst>
                  <a:gd name="connsiteX0" fmla="*/ 30671 w 30671"/>
                  <a:gd name="connsiteY0" fmla="*/ 15336 h 30671"/>
                  <a:gd name="connsiteX1" fmla="*/ 15336 w 30671"/>
                  <a:gd name="connsiteY1" fmla="*/ 30671 h 30671"/>
                  <a:gd name="connsiteX2" fmla="*/ 0 w 30671"/>
                  <a:gd name="connsiteY2" fmla="*/ 15336 h 30671"/>
                  <a:gd name="connsiteX3" fmla="*/ 15336 w 30671"/>
                  <a:gd name="connsiteY3" fmla="*/ 0 h 30671"/>
                  <a:gd name="connsiteX4" fmla="*/ 30671 w 30671"/>
                  <a:gd name="connsiteY4" fmla="*/ 15336 h 30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1" h="30671">
                    <a:moveTo>
                      <a:pt x="30671" y="15336"/>
                    </a:moveTo>
                    <a:cubicBezTo>
                      <a:pt x="30671" y="23805"/>
                      <a:pt x="23805" y="30671"/>
                      <a:pt x="15336" y="30671"/>
                    </a:cubicBezTo>
                    <a:cubicBezTo>
                      <a:pt x="6866" y="30671"/>
                      <a:pt x="0" y="23805"/>
                      <a:pt x="0" y="15336"/>
                    </a:cubicBezTo>
                    <a:cubicBezTo>
                      <a:pt x="0" y="6866"/>
                      <a:pt x="6866" y="0"/>
                      <a:pt x="15336" y="0"/>
                    </a:cubicBezTo>
                    <a:cubicBezTo>
                      <a:pt x="23805" y="0"/>
                      <a:pt x="30671" y="6866"/>
                      <a:pt x="30671" y="153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5" name="Freeform: Shape 48">
                <a:extLst>
                  <a:ext uri="{FF2B5EF4-FFF2-40B4-BE49-F238E27FC236}">
                    <a16:creationId xmlns:a16="http://schemas.microsoft.com/office/drawing/2014/main" id="{48255BDD-0BDE-9E7D-2490-4989EAE8E4C4}"/>
                  </a:ext>
                </a:extLst>
              </p:cNvPr>
              <p:cNvSpPr/>
              <p:nvPr/>
            </p:nvSpPr>
            <p:spPr>
              <a:xfrm>
                <a:off x="12051794" y="5777588"/>
                <a:ext cx="32343" cy="32344"/>
              </a:xfrm>
              <a:custGeom>
                <a:avLst/>
                <a:gdLst>
                  <a:gd name="connsiteX0" fmla="*/ 16033 w 32343"/>
                  <a:gd name="connsiteY0" fmla="*/ 32322 h 32344"/>
                  <a:gd name="connsiteX1" fmla="*/ 32205 w 32343"/>
                  <a:gd name="connsiteY1" fmla="*/ 16147 h 32344"/>
                  <a:gd name="connsiteX2" fmla="*/ 16033 w 32343"/>
                  <a:gd name="connsiteY2" fmla="*/ -22 h 32344"/>
                  <a:gd name="connsiteX3" fmla="*/ -139 w 32343"/>
                  <a:gd name="connsiteY3" fmla="*/ 16153 h 32344"/>
                  <a:gd name="connsiteX4" fmla="*/ -139 w 32343"/>
                  <a:gd name="connsiteY4" fmla="*/ 16429 h 32344"/>
                  <a:gd name="connsiteX5" fmla="*/ 16033 w 32343"/>
                  <a:gd name="connsiteY5" fmla="*/ 32322 h 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43" h="32344">
                    <a:moveTo>
                      <a:pt x="16033" y="32322"/>
                    </a:moveTo>
                    <a:cubicBezTo>
                      <a:pt x="24955" y="32322"/>
                      <a:pt x="32205" y="25078"/>
                      <a:pt x="32205" y="16147"/>
                    </a:cubicBezTo>
                    <a:cubicBezTo>
                      <a:pt x="32205" y="7216"/>
                      <a:pt x="24955" y="-22"/>
                      <a:pt x="16033" y="-22"/>
                    </a:cubicBezTo>
                    <a:cubicBezTo>
                      <a:pt x="7083" y="-22"/>
                      <a:pt x="-139" y="7222"/>
                      <a:pt x="-139" y="16153"/>
                    </a:cubicBezTo>
                    <a:cubicBezTo>
                      <a:pt x="-139" y="16245"/>
                      <a:pt x="-139" y="16337"/>
                      <a:pt x="-139" y="16429"/>
                    </a:cubicBezTo>
                    <a:cubicBezTo>
                      <a:pt x="0" y="25251"/>
                      <a:pt x="7222" y="32322"/>
                      <a:pt x="16033" y="323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6" name="Freeform: Shape 49">
                <a:extLst>
                  <a:ext uri="{FF2B5EF4-FFF2-40B4-BE49-F238E27FC236}">
                    <a16:creationId xmlns:a16="http://schemas.microsoft.com/office/drawing/2014/main" id="{B31B3D10-2B83-F0D9-AB20-07B368D5B398}"/>
                  </a:ext>
                </a:extLst>
              </p:cNvPr>
              <p:cNvSpPr/>
              <p:nvPr/>
            </p:nvSpPr>
            <p:spPr>
              <a:xfrm>
                <a:off x="12169460" y="5778425"/>
                <a:ext cx="33459" cy="33459"/>
              </a:xfrm>
              <a:custGeom>
                <a:avLst/>
                <a:gdLst>
                  <a:gd name="connsiteX0" fmla="*/ 16590 w 33459"/>
                  <a:gd name="connsiteY0" fmla="*/ 33437 h 33459"/>
                  <a:gd name="connsiteX1" fmla="*/ 33320 w 33459"/>
                  <a:gd name="connsiteY1" fmla="*/ 16708 h 33459"/>
                  <a:gd name="connsiteX2" fmla="*/ 16590 w 33459"/>
                  <a:gd name="connsiteY2" fmla="*/ -22 h 33459"/>
                  <a:gd name="connsiteX3" fmla="*/ -139 w 33459"/>
                  <a:gd name="connsiteY3" fmla="*/ 16708 h 33459"/>
                  <a:gd name="connsiteX4" fmla="*/ 16590 w 33459"/>
                  <a:gd name="connsiteY4" fmla="*/ 33437 h 3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9" h="33459">
                    <a:moveTo>
                      <a:pt x="16590" y="33437"/>
                    </a:moveTo>
                    <a:cubicBezTo>
                      <a:pt x="25820" y="33437"/>
                      <a:pt x="33320" y="25948"/>
                      <a:pt x="33320" y="16708"/>
                    </a:cubicBezTo>
                    <a:cubicBezTo>
                      <a:pt x="33320" y="7467"/>
                      <a:pt x="25820" y="-22"/>
                      <a:pt x="16590" y="-22"/>
                    </a:cubicBezTo>
                    <a:cubicBezTo>
                      <a:pt x="7361" y="-22"/>
                      <a:pt x="-139" y="7467"/>
                      <a:pt x="-139" y="16708"/>
                    </a:cubicBezTo>
                    <a:cubicBezTo>
                      <a:pt x="-139" y="25948"/>
                      <a:pt x="7361" y="33437"/>
                      <a:pt x="16590" y="3343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7" name="Freeform: Shape 50">
                <a:extLst>
                  <a:ext uri="{FF2B5EF4-FFF2-40B4-BE49-F238E27FC236}">
                    <a16:creationId xmlns:a16="http://schemas.microsoft.com/office/drawing/2014/main" id="{161FBD64-F4F8-14CC-6BFB-36F64C691E8A}"/>
                  </a:ext>
                </a:extLst>
              </p:cNvPr>
              <p:cNvSpPr/>
              <p:nvPr/>
            </p:nvSpPr>
            <p:spPr>
              <a:xfrm>
                <a:off x="10885453" y="5913099"/>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cubicBezTo>
                      <a:pt x="-139" y="-22"/>
                      <a:pt x="-139" y="-22"/>
                      <a:pt x="-139" y="-22"/>
                    </a:cubicBez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8" name="Freeform: Shape 51">
                <a:extLst>
                  <a:ext uri="{FF2B5EF4-FFF2-40B4-BE49-F238E27FC236}">
                    <a16:creationId xmlns:a16="http://schemas.microsoft.com/office/drawing/2014/main" id="{498479F6-AEC3-F5D4-4EAB-9D644399FCE8}"/>
                  </a:ext>
                </a:extLst>
              </p:cNvPr>
              <p:cNvSpPr/>
              <p:nvPr/>
            </p:nvSpPr>
            <p:spPr>
              <a:xfrm>
                <a:off x="11000317" y="5908625"/>
                <a:ext cx="6998" cy="7262"/>
              </a:xfrm>
              <a:custGeom>
                <a:avLst/>
                <a:gdLst>
                  <a:gd name="connsiteX0" fmla="*/ 3220 w 6998"/>
                  <a:gd name="connsiteY0" fmla="*/ 7240 h 7262"/>
                  <a:gd name="connsiteX1" fmla="*/ 6845 w 6998"/>
                  <a:gd name="connsiteY1" fmla="*/ 3615 h 7262"/>
                  <a:gd name="connsiteX2" fmla="*/ 3806 w 6998"/>
                  <a:gd name="connsiteY2" fmla="*/ -10 h 7262"/>
                  <a:gd name="connsiteX3" fmla="*/ 3220 w 6998"/>
                  <a:gd name="connsiteY3" fmla="*/ -10 h 7262"/>
                  <a:gd name="connsiteX4" fmla="*/ -125 w 6998"/>
                  <a:gd name="connsiteY4" fmla="*/ 3325 h 7262"/>
                  <a:gd name="connsiteX5" fmla="*/ -125 w 6998"/>
                  <a:gd name="connsiteY5" fmla="*/ 3615 h 7262"/>
                  <a:gd name="connsiteX6" fmla="*/ 2942 w 6998"/>
                  <a:gd name="connsiteY6" fmla="*/ 7229 h 7262"/>
                  <a:gd name="connsiteX7" fmla="*/ 3220 w 6998"/>
                  <a:gd name="connsiteY7" fmla="*/ 7240 h 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 h="7262">
                    <a:moveTo>
                      <a:pt x="3220" y="7240"/>
                    </a:moveTo>
                    <a:cubicBezTo>
                      <a:pt x="5228" y="7240"/>
                      <a:pt x="6845" y="5617"/>
                      <a:pt x="6845" y="3615"/>
                    </a:cubicBezTo>
                    <a:cubicBezTo>
                      <a:pt x="7012" y="1775"/>
                      <a:pt x="5646" y="152"/>
                      <a:pt x="3806" y="-10"/>
                    </a:cubicBezTo>
                    <a:cubicBezTo>
                      <a:pt x="3611" y="-26"/>
                      <a:pt x="3416" y="-26"/>
                      <a:pt x="3220" y="-10"/>
                    </a:cubicBezTo>
                    <a:cubicBezTo>
                      <a:pt x="1380" y="-15"/>
                      <a:pt x="-125" y="1477"/>
                      <a:pt x="-125" y="3325"/>
                    </a:cubicBezTo>
                    <a:cubicBezTo>
                      <a:pt x="-125" y="3423"/>
                      <a:pt x="-125" y="3518"/>
                      <a:pt x="-125" y="3615"/>
                    </a:cubicBezTo>
                    <a:cubicBezTo>
                      <a:pt x="-293" y="5455"/>
                      <a:pt x="1102" y="7075"/>
                      <a:pt x="2942" y="7229"/>
                    </a:cubicBezTo>
                    <a:cubicBezTo>
                      <a:pt x="3025" y="7237"/>
                      <a:pt x="3137" y="7240"/>
                      <a:pt x="3220" y="724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69" name="Freeform: Shape 52">
                <a:extLst>
                  <a:ext uri="{FF2B5EF4-FFF2-40B4-BE49-F238E27FC236}">
                    <a16:creationId xmlns:a16="http://schemas.microsoft.com/office/drawing/2014/main" id="{06067844-4F3B-1AD7-F96F-55DE1CE43150}"/>
                  </a:ext>
                </a:extLst>
              </p:cNvPr>
              <p:cNvSpPr/>
              <p:nvPr/>
            </p:nvSpPr>
            <p:spPr>
              <a:xfrm>
                <a:off x="11116045" y="5905855"/>
                <a:ext cx="12273" cy="12269"/>
              </a:xfrm>
              <a:custGeom>
                <a:avLst/>
                <a:gdLst>
                  <a:gd name="connsiteX0" fmla="*/ 5716 w 12273"/>
                  <a:gd name="connsiteY0" fmla="*/ 12241 h 12269"/>
                  <a:gd name="connsiteX1" fmla="*/ 12129 w 12273"/>
                  <a:gd name="connsiteY1" fmla="*/ 6386 h 12269"/>
                  <a:gd name="connsiteX2" fmla="*/ 6274 w 12273"/>
                  <a:gd name="connsiteY2" fmla="*/ -16 h 12269"/>
                  <a:gd name="connsiteX3" fmla="*/ -139 w 12273"/>
                  <a:gd name="connsiteY3" fmla="*/ 5839 h 12269"/>
                  <a:gd name="connsiteX4" fmla="*/ -139 w 12273"/>
                  <a:gd name="connsiteY4" fmla="*/ 6386 h 12269"/>
                  <a:gd name="connsiteX5" fmla="*/ 5716 w 12273"/>
                  <a:gd name="connsiteY5" fmla="*/ 12241 h 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3" h="12269">
                    <a:moveTo>
                      <a:pt x="5716" y="12241"/>
                    </a:moveTo>
                    <a:cubicBezTo>
                      <a:pt x="9090" y="12392"/>
                      <a:pt x="11962" y="9771"/>
                      <a:pt x="12129" y="6386"/>
                    </a:cubicBezTo>
                    <a:cubicBezTo>
                      <a:pt x="12269" y="3001"/>
                      <a:pt x="9648" y="135"/>
                      <a:pt x="6274" y="-16"/>
                    </a:cubicBezTo>
                    <a:cubicBezTo>
                      <a:pt x="2872" y="-166"/>
                      <a:pt x="0" y="2457"/>
                      <a:pt x="-139" y="5839"/>
                    </a:cubicBezTo>
                    <a:cubicBezTo>
                      <a:pt x="-139" y="6024"/>
                      <a:pt x="-139" y="6205"/>
                      <a:pt x="-139" y="6386"/>
                    </a:cubicBezTo>
                    <a:cubicBezTo>
                      <a:pt x="0" y="9559"/>
                      <a:pt x="2537" y="12099"/>
                      <a:pt x="5716" y="1224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0" name="Freeform: Shape 53">
                <a:extLst>
                  <a:ext uri="{FF2B5EF4-FFF2-40B4-BE49-F238E27FC236}">
                    <a16:creationId xmlns:a16="http://schemas.microsoft.com/office/drawing/2014/main" id="{00C219D5-29FF-CFB9-A62E-590177DC869F}"/>
                  </a:ext>
                </a:extLst>
              </p:cNvPr>
              <p:cNvSpPr/>
              <p:nvPr/>
            </p:nvSpPr>
            <p:spPr>
              <a:xfrm>
                <a:off x="11230503" y="5903757"/>
                <a:ext cx="16738" cy="16731"/>
              </a:xfrm>
              <a:custGeom>
                <a:avLst/>
                <a:gdLst>
                  <a:gd name="connsiteX0" fmla="*/ 9760 w 16738"/>
                  <a:gd name="connsiteY0" fmla="*/ 16569 h 16731"/>
                  <a:gd name="connsiteX1" fmla="*/ 16452 w 16738"/>
                  <a:gd name="connsiteY1" fmla="*/ 6824 h 16731"/>
                  <a:gd name="connsiteX2" fmla="*/ 9760 w 16738"/>
                  <a:gd name="connsiteY2" fmla="*/ 119 h 16731"/>
                  <a:gd name="connsiteX3" fmla="*/ 0 w 16738"/>
                  <a:gd name="connsiteY3" fmla="*/ 6824 h 16731"/>
                  <a:gd name="connsiteX4" fmla="*/ 6721 w 16738"/>
                  <a:gd name="connsiteY4" fmla="*/ 16569 h 16731"/>
                  <a:gd name="connsiteX5" fmla="*/ 9760 w 16738"/>
                  <a:gd name="connsiteY5" fmla="*/ 16569 h 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8" h="16731">
                    <a:moveTo>
                      <a:pt x="9760" y="16569"/>
                    </a:moveTo>
                    <a:cubicBezTo>
                      <a:pt x="14304" y="15730"/>
                      <a:pt x="17316" y="11367"/>
                      <a:pt x="16452" y="6824"/>
                    </a:cubicBezTo>
                    <a:cubicBezTo>
                      <a:pt x="15838" y="3414"/>
                      <a:pt x="13161" y="749"/>
                      <a:pt x="9760" y="119"/>
                    </a:cubicBezTo>
                    <a:cubicBezTo>
                      <a:pt x="5215" y="-721"/>
                      <a:pt x="865" y="2279"/>
                      <a:pt x="0" y="6824"/>
                    </a:cubicBezTo>
                    <a:cubicBezTo>
                      <a:pt x="-836" y="11367"/>
                      <a:pt x="2175" y="15730"/>
                      <a:pt x="6721" y="16569"/>
                    </a:cubicBezTo>
                    <a:cubicBezTo>
                      <a:pt x="7724" y="16756"/>
                      <a:pt x="8756" y="16756"/>
                      <a:pt x="9760" y="1656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1" name="Freeform: Shape 54">
                <a:extLst>
                  <a:ext uri="{FF2B5EF4-FFF2-40B4-BE49-F238E27FC236}">
                    <a16:creationId xmlns:a16="http://schemas.microsoft.com/office/drawing/2014/main" id="{EF0C1600-BD67-DDCD-455D-CA245A9B038A}"/>
                  </a:ext>
                </a:extLst>
              </p:cNvPr>
              <p:cNvSpPr/>
              <p:nvPr/>
            </p:nvSpPr>
            <p:spPr>
              <a:xfrm>
                <a:off x="11345769" y="5902363"/>
                <a:ext cx="21188" cy="21193"/>
              </a:xfrm>
              <a:custGeom>
                <a:avLst/>
                <a:gdLst>
                  <a:gd name="connsiteX0" fmla="*/ 12160 w 21188"/>
                  <a:gd name="connsiteY0" fmla="*/ 21031 h 21193"/>
                  <a:gd name="connsiteX1" fmla="*/ 20915 w 21188"/>
                  <a:gd name="connsiteY1" fmla="*/ 8863 h 21193"/>
                  <a:gd name="connsiteX2" fmla="*/ 12160 w 21188"/>
                  <a:gd name="connsiteY2" fmla="*/ 119 h 21193"/>
                  <a:gd name="connsiteX3" fmla="*/ 3 w 21188"/>
                  <a:gd name="connsiteY3" fmla="*/ 8863 h 21193"/>
                  <a:gd name="connsiteX4" fmla="*/ 8730 w 21188"/>
                  <a:gd name="connsiteY4" fmla="*/ 21031 h 21193"/>
                  <a:gd name="connsiteX5" fmla="*/ 12160 w 21188"/>
                  <a:gd name="connsiteY5" fmla="*/ 21031 h 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8" h="21193">
                    <a:moveTo>
                      <a:pt x="12160" y="21031"/>
                    </a:moveTo>
                    <a:cubicBezTo>
                      <a:pt x="17932" y="20086"/>
                      <a:pt x="21835" y="14637"/>
                      <a:pt x="20915" y="8863"/>
                    </a:cubicBezTo>
                    <a:cubicBezTo>
                      <a:pt x="20162" y="4374"/>
                      <a:pt x="16649" y="855"/>
                      <a:pt x="12160" y="119"/>
                    </a:cubicBezTo>
                    <a:cubicBezTo>
                      <a:pt x="6388" y="-827"/>
                      <a:pt x="923" y="3088"/>
                      <a:pt x="3" y="8863"/>
                    </a:cubicBezTo>
                    <a:cubicBezTo>
                      <a:pt x="-945" y="14637"/>
                      <a:pt x="2958" y="20086"/>
                      <a:pt x="8730" y="21031"/>
                    </a:cubicBezTo>
                    <a:cubicBezTo>
                      <a:pt x="9873" y="21218"/>
                      <a:pt x="11017" y="21218"/>
                      <a:pt x="12160" y="210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2" name="Freeform: Shape 55">
                <a:extLst>
                  <a:ext uri="{FF2B5EF4-FFF2-40B4-BE49-F238E27FC236}">
                    <a16:creationId xmlns:a16="http://schemas.microsoft.com/office/drawing/2014/main" id="{D3DE6135-6F1A-86F0-4055-6428E229D553}"/>
                  </a:ext>
                </a:extLst>
              </p:cNvPr>
              <p:cNvSpPr/>
              <p:nvPr/>
            </p:nvSpPr>
            <p:spPr>
              <a:xfrm>
                <a:off x="11464023" y="5899158"/>
                <a:ext cx="25652" cy="25654"/>
              </a:xfrm>
              <a:custGeom>
                <a:avLst/>
                <a:gdLst>
                  <a:gd name="connsiteX0" fmla="*/ 12687 w 25652"/>
                  <a:gd name="connsiteY0" fmla="*/ 25630 h 25654"/>
                  <a:gd name="connsiteX1" fmla="*/ 25513 w 25652"/>
                  <a:gd name="connsiteY1" fmla="*/ 12801 h 25654"/>
                  <a:gd name="connsiteX2" fmla="*/ 12687 w 25652"/>
                  <a:gd name="connsiteY2" fmla="*/ -22 h 25654"/>
                  <a:gd name="connsiteX3" fmla="*/ -139 w 25652"/>
                  <a:gd name="connsiteY3" fmla="*/ 12807 h 25654"/>
                  <a:gd name="connsiteX4" fmla="*/ -139 w 25652"/>
                  <a:gd name="connsiteY4" fmla="*/ 13083 h 25654"/>
                  <a:gd name="connsiteX5" fmla="*/ 12408 w 25652"/>
                  <a:gd name="connsiteY5" fmla="*/ 25633 h 25654"/>
                  <a:gd name="connsiteX6" fmla="*/ 12687 w 25652"/>
                  <a:gd name="connsiteY6" fmla="*/ 25630 h 2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2" h="25654">
                    <a:moveTo>
                      <a:pt x="12687" y="25630"/>
                    </a:moveTo>
                    <a:cubicBezTo>
                      <a:pt x="19769" y="25627"/>
                      <a:pt x="25513" y="19883"/>
                      <a:pt x="25513" y="12801"/>
                    </a:cubicBezTo>
                    <a:cubicBezTo>
                      <a:pt x="25513" y="5716"/>
                      <a:pt x="19769" y="-25"/>
                      <a:pt x="12687" y="-22"/>
                    </a:cubicBezTo>
                    <a:cubicBezTo>
                      <a:pt x="5605" y="-19"/>
                      <a:pt x="-139" y="5725"/>
                      <a:pt x="-139" y="12807"/>
                    </a:cubicBezTo>
                    <a:cubicBezTo>
                      <a:pt x="-139" y="12899"/>
                      <a:pt x="-139" y="12991"/>
                      <a:pt x="-139" y="13083"/>
                    </a:cubicBezTo>
                    <a:cubicBezTo>
                      <a:pt x="-139" y="20012"/>
                      <a:pt x="5465" y="25630"/>
                      <a:pt x="12408" y="25633"/>
                    </a:cubicBezTo>
                    <a:cubicBezTo>
                      <a:pt x="12492" y="25633"/>
                      <a:pt x="12603" y="25633"/>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3" name="Freeform: Shape 56">
                <a:extLst>
                  <a:ext uri="{FF2B5EF4-FFF2-40B4-BE49-F238E27FC236}">
                    <a16:creationId xmlns:a16="http://schemas.microsoft.com/office/drawing/2014/main" id="{C8581AF1-E254-4447-E30D-FC1EEFE612A7}"/>
                  </a:ext>
                </a:extLst>
              </p:cNvPr>
              <p:cNvSpPr/>
              <p:nvPr/>
            </p:nvSpPr>
            <p:spPr>
              <a:xfrm>
                <a:off x="11580573" y="5897485"/>
                <a:ext cx="28998" cy="29000"/>
              </a:xfrm>
              <a:custGeom>
                <a:avLst/>
                <a:gdLst>
                  <a:gd name="connsiteX0" fmla="*/ 14360 w 28998"/>
                  <a:gd name="connsiteY0" fmla="*/ 28976 h 29000"/>
                  <a:gd name="connsiteX1" fmla="*/ 28859 w 28998"/>
                  <a:gd name="connsiteY1" fmla="*/ 14474 h 29000"/>
                  <a:gd name="connsiteX2" fmla="*/ 14360 w 28998"/>
                  <a:gd name="connsiteY2" fmla="*/ -22 h 29000"/>
                  <a:gd name="connsiteX3" fmla="*/ -139 w 28998"/>
                  <a:gd name="connsiteY3" fmla="*/ 14480 h 29000"/>
                  <a:gd name="connsiteX4" fmla="*/ -139 w 28998"/>
                  <a:gd name="connsiteY4" fmla="*/ 14756 h 29000"/>
                  <a:gd name="connsiteX5" fmla="*/ 14081 w 28998"/>
                  <a:gd name="connsiteY5" fmla="*/ 28979 h 29000"/>
                  <a:gd name="connsiteX6" fmla="*/ 14360 w 28998"/>
                  <a:gd name="connsiteY6" fmla="*/ 28976 h 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98" h="29000">
                    <a:moveTo>
                      <a:pt x="14360" y="28976"/>
                    </a:moveTo>
                    <a:cubicBezTo>
                      <a:pt x="22363" y="28973"/>
                      <a:pt x="28859" y="22482"/>
                      <a:pt x="28859" y="14474"/>
                    </a:cubicBezTo>
                    <a:cubicBezTo>
                      <a:pt x="28859" y="6466"/>
                      <a:pt x="22363" y="-25"/>
                      <a:pt x="14360" y="-22"/>
                    </a:cubicBezTo>
                    <a:cubicBezTo>
                      <a:pt x="6358" y="-19"/>
                      <a:pt x="-139" y="6472"/>
                      <a:pt x="-139" y="14480"/>
                    </a:cubicBezTo>
                    <a:cubicBezTo>
                      <a:pt x="-139" y="14572"/>
                      <a:pt x="-139" y="14664"/>
                      <a:pt x="-139" y="14756"/>
                    </a:cubicBezTo>
                    <a:cubicBezTo>
                      <a:pt x="-139" y="22610"/>
                      <a:pt x="6218" y="28976"/>
                      <a:pt x="14081" y="28979"/>
                    </a:cubicBezTo>
                    <a:cubicBezTo>
                      <a:pt x="14165" y="28979"/>
                      <a:pt x="14276" y="28979"/>
                      <a:pt x="14360" y="2897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4" name="Freeform: Shape 57">
                <a:extLst>
                  <a:ext uri="{FF2B5EF4-FFF2-40B4-BE49-F238E27FC236}">
                    <a16:creationId xmlns:a16="http://schemas.microsoft.com/office/drawing/2014/main" id="{AF80FCB0-472A-32D5-2F85-95FADA3B2666}"/>
                  </a:ext>
                </a:extLst>
              </p:cNvPr>
              <p:cNvSpPr/>
              <p:nvPr/>
            </p:nvSpPr>
            <p:spPr>
              <a:xfrm>
                <a:off x="11697124" y="5895812"/>
                <a:ext cx="32344" cy="32344"/>
              </a:xfrm>
              <a:custGeom>
                <a:avLst/>
                <a:gdLst>
                  <a:gd name="connsiteX0" fmla="*/ 16033 w 32344"/>
                  <a:gd name="connsiteY0" fmla="*/ 32322 h 32344"/>
                  <a:gd name="connsiteX1" fmla="*/ 32205 w 32344"/>
                  <a:gd name="connsiteY1" fmla="*/ 16147 h 32344"/>
                  <a:gd name="connsiteX2" fmla="*/ 16033 w 32344"/>
                  <a:gd name="connsiteY2" fmla="*/ -22 h 32344"/>
                  <a:gd name="connsiteX3" fmla="*/ -139 w 32344"/>
                  <a:gd name="connsiteY3" fmla="*/ 16153 h 32344"/>
                  <a:gd name="connsiteX4" fmla="*/ -139 w 32344"/>
                  <a:gd name="connsiteY4" fmla="*/ 16429 h 32344"/>
                  <a:gd name="connsiteX5" fmla="*/ 16033 w 32344"/>
                  <a:gd name="connsiteY5" fmla="*/ 32322 h 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44" h="32344">
                    <a:moveTo>
                      <a:pt x="16033" y="32322"/>
                    </a:moveTo>
                    <a:cubicBezTo>
                      <a:pt x="24955" y="32322"/>
                      <a:pt x="32205" y="25078"/>
                      <a:pt x="32205" y="16147"/>
                    </a:cubicBezTo>
                    <a:cubicBezTo>
                      <a:pt x="32205" y="7216"/>
                      <a:pt x="24955" y="-22"/>
                      <a:pt x="16033" y="-22"/>
                    </a:cubicBezTo>
                    <a:cubicBezTo>
                      <a:pt x="7083" y="-22"/>
                      <a:pt x="-139" y="7222"/>
                      <a:pt x="-139" y="16153"/>
                    </a:cubicBezTo>
                    <a:cubicBezTo>
                      <a:pt x="-139" y="16245"/>
                      <a:pt x="-139" y="16337"/>
                      <a:pt x="-139" y="16429"/>
                    </a:cubicBezTo>
                    <a:cubicBezTo>
                      <a:pt x="0" y="25251"/>
                      <a:pt x="7222" y="32322"/>
                      <a:pt x="16033" y="323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5" name="Freeform: Shape 58">
                <a:extLst>
                  <a:ext uri="{FF2B5EF4-FFF2-40B4-BE49-F238E27FC236}">
                    <a16:creationId xmlns:a16="http://schemas.microsoft.com/office/drawing/2014/main" id="{86AB0C1D-C6F3-95B7-B75A-7186B103BBCF}"/>
                  </a:ext>
                </a:extLst>
              </p:cNvPr>
              <p:cNvSpPr/>
              <p:nvPr/>
            </p:nvSpPr>
            <p:spPr>
              <a:xfrm>
                <a:off x="11814232" y="5895533"/>
                <a:ext cx="35411" cy="34296"/>
              </a:xfrm>
              <a:custGeom>
                <a:avLst/>
                <a:gdLst>
                  <a:gd name="connsiteX0" fmla="*/ 17706 w 35411"/>
                  <a:gd name="connsiteY0" fmla="*/ 34274 h 34296"/>
                  <a:gd name="connsiteX1" fmla="*/ 35272 w 35411"/>
                  <a:gd name="connsiteY1" fmla="*/ 16708 h 34296"/>
                  <a:gd name="connsiteX2" fmla="*/ 17706 w 35411"/>
                  <a:gd name="connsiteY2" fmla="*/ -22 h 34296"/>
                  <a:gd name="connsiteX3" fmla="*/ -139 w 35411"/>
                  <a:gd name="connsiteY3" fmla="*/ 17823 h 34296"/>
                  <a:gd name="connsiteX4" fmla="*/ 17706 w 35411"/>
                  <a:gd name="connsiteY4" fmla="*/ 34274 h 3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11" h="34296">
                    <a:moveTo>
                      <a:pt x="17706" y="34274"/>
                    </a:moveTo>
                    <a:cubicBezTo>
                      <a:pt x="27409" y="34274"/>
                      <a:pt x="35272" y="26408"/>
                      <a:pt x="35272" y="16708"/>
                    </a:cubicBezTo>
                    <a:cubicBezTo>
                      <a:pt x="34686" y="7398"/>
                      <a:pt x="27047" y="106"/>
                      <a:pt x="17706" y="-22"/>
                    </a:cubicBezTo>
                    <a:cubicBezTo>
                      <a:pt x="7863" y="-22"/>
                      <a:pt x="-139" y="7966"/>
                      <a:pt x="-139" y="17823"/>
                    </a:cubicBezTo>
                    <a:cubicBezTo>
                      <a:pt x="586" y="27130"/>
                      <a:pt x="8365" y="34302"/>
                      <a:pt x="17706" y="3427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6" name="Freeform: Shape 59">
                <a:extLst>
                  <a:ext uri="{FF2B5EF4-FFF2-40B4-BE49-F238E27FC236}">
                    <a16:creationId xmlns:a16="http://schemas.microsoft.com/office/drawing/2014/main" id="{EC9760F8-63E0-D2B5-809B-D36970FA2A5D}"/>
                  </a:ext>
                </a:extLst>
              </p:cNvPr>
              <p:cNvSpPr/>
              <p:nvPr/>
            </p:nvSpPr>
            <p:spPr>
              <a:xfrm>
                <a:off x="11930782" y="5893302"/>
                <a:ext cx="37363" cy="37363"/>
              </a:xfrm>
              <a:custGeom>
                <a:avLst/>
                <a:gdLst>
                  <a:gd name="connsiteX0" fmla="*/ 37363 w 37363"/>
                  <a:gd name="connsiteY0" fmla="*/ 18682 h 37363"/>
                  <a:gd name="connsiteX1" fmla="*/ 18682 w 37363"/>
                  <a:gd name="connsiteY1" fmla="*/ 37363 h 37363"/>
                  <a:gd name="connsiteX2" fmla="*/ 0 w 37363"/>
                  <a:gd name="connsiteY2" fmla="*/ 18682 h 37363"/>
                  <a:gd name="connsiteX3" fmla="*/ 18682 w 37363"/>
                  <a:gd name="connsiteY3" fmla="*/ 0 h 37363"/>
                  <a:gd name="connsiteX4" fmla="*/ 37363 w 37363"/>
                  <a:gd name="connsiteY4" fmla="*/ 18682 h 3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3" h="37363">
                    <a:moveTo>
                      <a:pt x="37363" y="18682"/>
                    </a:moveTo>
                    <a:cubicBezTo>
                      <a:pt x="37363" y="28999"/>
                      <a:pt x="28999" y="37363"/>
                      <a:pt x="18682" y="37363"/>
                    </a:cubicBezTo>
                    <a:cubicBezTo>
                      <a:pt x="8364" y="37363"/>
                      <a:pt x="0" y="28999"/>
                      <a:pt x="0" y="18682"/>
                    </a:cubicBezTo>
                    <a:cubicBezTo>
                      <a:pt x="0" y="8364"/>
                      <a:pt x="8364" y="0"/>
                      <a:pt x="18682" y="0"/>
                    </a:cubicBezTo>
                    <a:cubicBezTo>
                      <a:pt x="28999" y="0"/>
                      <a:pt x="37363" y="8364"/>
                      <a:pt x="37363" y="186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7" name="Freeform: Shape 60">
                <a:extLst>
                  <a:ext uri="{FF2B5EF4-FFF2-40B4-BE49-F238E27FC236}">
                    <a16:creationId xmlns:a16="http://schemas.microsoft.com/office/drawing/2014/main" id="{A6BC7563-13BA-405A-CB3B-5E6350BDD812}"/>
                  </a:ext>
                </a:extLst>
              </p:cNvPr>
              <p:cNvSpPr/>
              <p:nvPr/>
            </p:nvSpPr>
            <p:spPr>
              <a:xfrm>
                <a:off x="12047890" y="5892187"/>
                <a:ext cx="39593" cy="39593"/>
              </a:xfrm>
              <a:custGeom>
                <a:avLst/>
                <a:gdLst>
                  <a:gd name="connsiteX0" fmla="*/ 39594 w 39593"/>
                  <a:gd name="connsiteY0" fmla="*/ 19797 h 39593"/>
                  <a:gd name="connsiteX1" fmla="*/ 19797 w 39593"/>
                  <a:gd name="connsiteY1" fmla="*/ 39594 h 39593"/>
                  <a:gd name="connsiteX2" fmla="*/ 0 w 39593"/>
                  <a:gd name="connsiteY2" fmla="*/ 19797 h 39593"/>
                  <a:gd name="connsiteX3" fmla="*/ 19797 w 39593"/>
                  <a:gd name="connsiteY3" fmla="*/ 0 h 39593"/>
                  <a:gd name="connsiteX4" fmla="*/ 39594 w 39593"/>
                  <a:gd name="connsiteY4" fmla="*/ 19797 h 3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3" h="39593">
                    <a:moveTo>
                      <a:pt x="39594" y="19797"/>
                    </a:moveTo>
                    <a:cubicBezTo>
                      <a:pt x="39594" y="30730"/>
                      <a:pt x="30730" y="39594"/>
                      <a:pt x="19797" y="39594"/>
                    </a:cubicBezTo>
                    <a:cubicBezTo>
                      <a:pt x="8863" y="39594"/>
                      <a:pt x="0" y="30730"/>
                      <a:pt x="0" y="19797"/>
                    </a:cubicBezTo>
                    <a:cubicBezTo>
                      <a:pt x="0" y="8863"/>
                      <a:pt x="8863" y="0"/>
                      <a:pt x="19797" y="0"/>
                    </a:cubicBezTo>
                    <a:cubicBezTo>
                      <a:pt x="30730" y="0"/>
                      <a:pt x="39594" y="8863"/>
                      <a:pt x="39594" y="1979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8" name="Freeform: Shape 61">
                <a:extLst>
                  <a:ext uri="{FF2B5EF4-FFF2-40B4-BE49-F238E27FC236}">
                    <a16:creationId xmlns:a16="http://schemas.microsoft.com/office/drawing/2014/main" id="{D974FBC0-A185-168B-76F9-E250488AE6D4}"/>
                  </a:ext>
                </a:extLst>
              </p:cNvPr>
              <p:cNvSpPr/>
              <p:nvPr/>
            </p:nvSpPr>
            <p:spPr>
              <a:xfrm>
                <a:off x="12165556" y="5891629"/>
                <a:ext cx="40709" cy="40709"/>
              </a:xfrm>
              <a:custGeom>
                <a:avLst/>
                <a:gdLst>
                  <a:gd name="connsiteX0" fmla="*/ 40709 w 40709"/>
                  <a:gd name="connsiteY0" fmla="*/ 20355 h 40709"/>
                  <a:gd name="connsiteX1" fmla="*/ 20354 w 40709"/>
                  <a:gd name="connsiteY1" fmla="*/ 40709 h 40709"/>
                  <a:gd name="connsiteX2" fmla="*/ 0 w 40709"/>
                  <a:gd name="connsiteY2" fmla="*/ 20355 h 40709"/>
                  <a:gd name="connsiteX3" fmla="*/ 20354 w 40709"/>
                  <a:gd name="connsiteY3" fmla="*/ 0 h 40709"/>
                  <a:gd name="connsiteX4" fmla="*/ 40709 w 40709"/>
                  <a:gd name="connsiteY4" fmla="*/ 20355 h 40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 h="40709">
                    <a:moveTo>
                      <a:pt x="40709" y="20355"/>
                    </a:moveTo>
                    <a:cubicBezTo>
                      <a:pt x="40709" y="31596"/>
                      <a:pt x="31596" y="40709"/>
                      <a:pt x="20354" y="40709"/>
                    </a:cubicBezTo>
                    <a:cubicBezTo>
                      <a:pt x="9113" y="40709"/>
                      <a:pt x="0" y="31596"/>
                      <a:pt x="0" y="20355"/>
                    </a:cubicBezTo>
                    <a:cubicBezTo>
                      <a:pt x="0" y="9113"/>
                      <a:pt x="9113" y="0"/>
                      <a:pt x="20354" y="0"/>
                    </a:cubicBezTo>
                    <a:cubicBezTo>
                      <a:pt x="31596" y="0"/>
                      <a:pt x="40709" y="9113"/>
                      <a:pt x="40709" y="2035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79" name="Freeform: Shape 62">
                <a:extLst>
                  <a:ext uri="{FF2B5EF4-FFF2-40B4-BE49-F238E27FC236}">
                    <a16:creationId xmlns:a16="http://schemas.microsoft.com/office/drawing/2014/main" id="{826D5D2C-7E86-4B3F-6A90-871986CCA8FE}"/>
                  </a:ext>
                </a:extLst>
              </p:cNvPr>
              <p:cNvSpPr/>
              <p:nvPr/>
            </p:nvSpPr>
            <p:spPr>
              <a:xfrm>
                <a:off x="10767230" y="6031044"/>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Lst>
                <a:ahLst/>
                <a:cxnLst>
                  <a:cxn ang="0">
                    <a:pos x="connsiteX0" y="connsiteY0"/>
                  </a:cxn>
                  <a:cxn ang="0">
                    <a:pos x="connsiteX1" y="connsiteY1"/>
                  </a:cxn>
                  <a:cxn ang="0">
                    <a:pos x="connsiteX2" y="connsiteY2"/>
                  </a:cxn>
                  <a:cxn ang="0">
                    <a:pos x="connsiteX3" y="connsiteY3"/>
                  </a:cxn>
                </a:cxnLst>
                <a:rect l="l" t="t" r="r" b="b"/>
                <a:pathLst>
                  <a:path w="27882" h="27882">
                    <a:moveTo>
                      <a:pt x="-139" y="-22"/>
                    </a:moveTo>
                    <a:cubicBezTo>
                      <a:pt x="-139" y="-22"/>
                      <a:pt x="-139" y="-22"/>
                      <a:pt x="-139" y="-22"/>
                    </a:cubicBezTo>
                    <a:lnTo>
                      <a:pt x="-139" y="-22"/>
                    </a:lnTo>
                    <a:cubicBezTo>
                      <a:pt x="-139" y="-22"/>
                      <a:pt x="-139" y="-22"/>
                      <a:pt x="-139" y="-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0" name="Freeform: Shape 63">
                <a:extLst>
                  <a:ext uri="{FF2B5EF4-FFF2-40B4-BE49-F238E27FC236}">
                    <a16:creationId xmlns:a16="http://schemas.microsoft.com/office/drawing/2014/main" id="{905711FD-BA4D-BF7B-2A1C-15EF692D1462}"/>
                  </a:ext>
                </a:extLst>
              </p:cNvPr>
              <p:cNvSpPr/>
              <p:nvPr/>
            </p:nvSpPr>
            <p:spPr>
              <a:xfrm>
                <a:off x="10882665" y="6027419"/>
                <a:ext cx="5855" cy="5855"/>
              </a:xfrm>
              <a:custGeom>
                <a:avLst/>
                <a:gdLst>
                  <a:gd name="connsiteX0" fmla="*/ 2649 w 5855"/>
                  <a:gd name="connsiteY0" fmla="*/ 5833 h 5855"/>
                  <a:gd name="connsiteX1" fmla="*/ 5717 w 5855"/>
                  <a:gd name="connsiteY1" fmla="*/ 3045 h 5855"/>
                  <a:gd name="connsiteX2" fmla="*/ 2649 w 5855"/>
                  <a:gd name="connsiteY2" fmla="*/ -22 h 5855"/>
                  <a:gd name="connsiteX3" fmla="*/ -139 w 5855"/>
                  <a:gd name="connsiteY3" fmla="*/ 3045 h 5855"/>
                  <a:gd name="connsiteX4" fmla="*/ 2649 w 5855"/>
                  <a:gd name="connsiteY4" fmla="*/ 5833 h 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 h="5855">
                    <a:moveTo>
                      <a:pt x="2649" y="5833"/>
                    </a:moveTo>
                    <a:cubicBezTo>
                      <a:pt x="4238" y="5839"/>
                      <a:pt x="5577" y="4629"/>
                      <a:pt x="5717" y="3045"/>
                    </a:cubicBezTo>
                    <a:cubicBezTo>
                      <a:pt x="5717" y="1350"/>
                      <a:pt x="4350" y="-22"/>
                      <a:pt x="2649" y="-22"/>
                    </a:cubicBezTo>
                    <a:cubicBezTo>
                      <a:pt x="1060" y="123"/>
                      <a:pt x="-139" y="1453"/>
                      <a:pt x="-139" y="3045"/>
                    </a:cubicBezTo>
                    <a:cubicBezTo>
                      <a:pt x="0" y="4528"/>
                      <a:pt x="1171" y="5702"/>
                      <a:pt x="2649" y="583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1" name="Freeform: Shape 64">
                <a:extLst>
                  <a:ext uri="{FF2B5EF4-FFF2-40B4-BE49-F238E27FC236}">
                    <a16:creationId xmlns:a16="http://schemas.microsoft.com/office/drawing/2014/main" id="{BB98F658-51BE-0A9B-2920-A93C9D755123}"/>
                  </a:ext>
                </a:extLst>
              </p:cNvPr>
              <p:cNvSpPr/>
              <p:nvPr/>
            </p:nvSpPr>
            <p:spPr>
              <a:xfrm>
                <a:off x="10998100" y="6023794"/>
                <a:ext cx="11153" cy="11153"/>
              </a:xfrm>
              <a:custGeom>
                <a:avLst/>
                <a:gdLst>
                  <a:gd name="connsiteX0" fmla="*/ 5437 w 11153"/>
                  <a:gd name="connsiteY0" fmla="*/ 11131 h 11153"/>
                  <a:gd name="connsiteX1" fmla="*/ 11014 w 11153"/>
                  <a:gd name="connsiteY1" fmla="*/ 5554 h 11153"/>
                  <a:gd name="connsiteX2" fmla="*/ 5437 w 11153"/>
                  <a:gd name="connsiteY2" fmla="*/ -22 h 11153"/>
                  <a:gd name="connsiteX3" fmla="*/ -139 w 11153"/>
                  <a:gd name="connsiteY3" fmla="*/ 5554 h 11153"/>
                  <a:gd name="connsiteX4" fmla="*/ 5437 w 11153"/>
                  <a:gd name="connsiteY4" fmla="*/ 11131 h 1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3" h="11153">
                    <a:moveTo>
                      <a:pt x="5437" y="11131"/>
                    </a:moveTo>
                    <a:cubicBezTo>
                      <a:pt x="8505" y="11131"/>
                      <a:pt x="11014" y="8636"/>
                      <a:pt x="11014" y="5554"/>
                    </a:cubicBezTo>
                    <a:cubicBezTo>
                      <a:pt x="11014" y="2473"/>
                      <a:pt x="8505" y="-22"/>
                      <a:pt x="5437" y="-22"/>
                    </a:cubicBezTo>
                    <a:cubicBezTo>
                      <a:pt x="2370" y="-22"/>
                      <a:pt x="-139" y="2473"/>
                      <a:pt x="-139" y="5554"/>
                    </a:cubicBezTo>
                    <a:cubicBezTo>
                      <a:pt x="-139" y="8636"/>
                      <a:pt x="2370" y="11131"/>
                      <a:pt x="5437" y="111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2" name="Freeform: Shape 65">
                <a:extLst>
                  <a:ext uri="{FF2B5EF4-FFF2-40B4-BE49-F238E27FC236}">
                    <a16:creationId xmlns:a16="http://schemas.microsoft.com/office/drawing/2014/main" id="{193A6F0A-95AC-6635-6C99-5303ECC7A4FA}"/>
                  </a:ext>
                </a:extLst>
              </p:cNvPr>
              <p:cNvSpPr/>
              <p:nvPr/>
            </p:nvSpPr>
            <p:spPr>
              <a:xfrm>
                <a:off x="11113814" y="6021846"/>
                <a:ext cx="16733" cy="16730"/>
              </a:xfrm>
              <a:custGeom>
                <a:avLst/>
                <a:gdLst>
                  <a:gd name="connsiteX0" fmla="*/ 7947 w 16733"/>
                  <a:gd name="connsiteY0" fmla="*/ 16704 h 16730"/>
                  <a:gd name="connsiteX1" fmla="*/ 16590 w 16733"/>
                  <a:gd name="connsiteY1" fmla="*/ 8618 h 16730"/>
                  <a:gd name="connsiteX2" fmla="*/ 8505 w 16733"/>
                  <a:gd name="connsiteY2" fmla="*/ -18 h 16730"/>
                  <a:gd name="connsiteX3" fmla="*/ -139 w 16733"/>
                  <a:gd name="connsiteY3" fmla="*/ 8068 h 16730"/>
                  <a:gd name="connsiteX4" fmla="*/ -139 w 16733"/>
                  <a:gd name="connsiteY4" fmla="*/ 8618 h 16730"/>
                  <a:gd name="connsiteX5" fmla="*/ 7947 w 16733"/>
                  <a:gd name="connsiteY5" fmla="*/ 16704 h 1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 h="16730">
                    <a:moveTo>
                      <a:pt x="7947" y="16704"/>
                    </a:moveTo>
                    <a:cubicBezTo>
                      <a:pt x="12575" y="16854"/>
                      <a:pt x="16423" y="13235"/>
                      <a:pt x="16590" y="8618"/>
                    </a:cubicBezTo>
                    <a:cubicBezTo>
                      <a:pt x="16730" y="4000"/>
                      <a:pt x="13105" y="136"/>
                      <a:pt x="8505" y="-18"/>
                    </a:cubicBezTo>
                    <a:cubicBezTo>
                      <a:pt x="3876" y="-168"/>
                      <a:pt x="0" y="3451"/>
                      <a:pt x="-139" y="8068"/>
                    </a:cubicBezTo>
                    <a:cubicBezTo>
                      <a:pt x="-139" y="8252"/>
                      <a:pt x="-139" y="8434"/>
                      <a:pt x="-139" y="8618"/>
                    </a:cubicBezTo>
                    <a:cubicBezTo>
                      <a:pt x="-139" y="13085"/>
                      <a:pt x="3485" y="16704"/>
                      <a:pt x="7947" y="167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3" name="Freeform: Shape 66">
                <a:extLst>
                  <a:ext uri="{FF2B5EF4-FFF2-40B4-BE49-F238E27FC236}">
                    <a16:creationId xmlns:a16="http://schemas.microsoft.com/office/drawing/2014/main" id="{84DFBC36-277B-B141-CCE1-0419C1DEAD39}"/>
                  </a:ext>
                </a:extLst>
              </p:cNvPr>
              <p:cNvSpPr/>
              <p:nvPr/>
            </p:nvSpPr>
            <p:spPr>
              <a:xfrm>
                <a:off x="11227793" y="6019471"/>
                <a:ext cx="21753" cy="21751"/>
              </a:xfrm>
              <a:custGeom>
                <a:avLst/>
                <a:gdLst>
                  <a:gd name="connsiteX0" fmla="*/ 12470 w 21753"/>
                  <a:gd name="connsiteY0" fmla="*/ 21589 h 21751"/>
                  <a:gd name="connsiteX1" fmla="*/ 21476 w 21753"/>
                  <a:gd name="connsiteY1" fmla="*/ 9120 h 21751"/>
                  <a:gd name="connsiteX2" fmla="*/ 12470 w 21753"/>
                  <a:gd name="connsiteY2" fmla="*/ 119 h 21751"/>
                  <a:gd name="connsiteX3" fmla="*/ 6 w 21753"/>
                  <a:gd name="connsiteY3" fmla="*/ 9120 h 21751"/>
                  <a:gd name="connsiteX4" fmla="*/ 9013 w 21753"/>
                  <a:gd name="connsiteY4" fmla="*/ 21589 h 21751"/>
                  <a:gd name="connsiteX5" fmla="*/ 12470 w 21753"/>
                  <a:gd name="connsiteY5" fmla="*/ 21589 h 2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3" h="21751">
                    <a:moveTo>
                      <a:pt x="12470" y="21589"/>
                    </a:moveTo>
                    <a:cubicBezTo>
                      <a:pt x="18409" y="20630"/>
                      <a:pt x="22424" y="15048"/>
                      <a:pt x="21476" y="9120"/>
                    </a:cubicBezTo>
                    <a:cubicBezTo>
                      <a:pt x="20723" y="4494"/>
                      <a:pt x="17099" y="866"/>
                      <a:pt x="12470" y="119"/>
                    </a:cubicBezTo>
                    <a:cubicBezTo>
                      <a:pt x="6531" y="-840"/>
                      <a:pt x="955" y="3189"/>
                      <a:pt x="6" y="9120"/>
                    </a:cubicBezTo>
                    <a:cubicBezTo>
                      <a:pt x="-969" y="15048"/>
                      <a:pt x="3073" y="20630"/>
                      <a:pt x="9013" y="21589"/>
                    </a:cubicBezTo>
                    <a:cubicBezTo>
                      <a:pt x="10156" y="21776"/>
                      <a:pt x="11327" y="21776"/>
                      <a:pt x="12470" y="2158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4" name="Freeform: Shape 67">
                <a:extLst>
                  <a:ext uri="{FF2B5EF4-FFF2-40B4-BE49-F238E27FC236}">
                    <a16:creationId xmlns:a16="http://schemas.microsoft.com/office/drawing/2014/main" id="{47A08A78-A76B-B28F-7D7D-88F506D50417}"/>
                  </a:ext>
                </a:extLst>
              </p:cNvPr>
              <p:cNvSpPr/>
              <p:nvPr/>
            </p:nvSpPr>
            <p:spPr>
              <a:xfrm>
                <a:off x="11344684" y="6017384"/>
                <a:ext cx="26212" cy="26207"/>
              </a:xfrm>
              <a:custGeom>
                <a:avLst/>
                <a:gdLst>
                  <a:gd name="connsiteX0" fmla="*/ 13245 w 26212"/>
                  <a:gd name="connsiteY0" fmla="*/ 26185 h 26207"/>
                  <a:gd name="connsiteX1" fmla="*/ 26071 w 26212"/>
                  <a:gd name="connsiteY1" fmla="*/ 12804 h 26207"/>
                  <a:gd name="connsiteX2" fmla="*/ 12687 w 26212"/>
                  <a:gd name="connsiteY2" fmla="*/ -19 h 26207"/>
                  <a:gd name="connsiteX3" fmla="*/ -139 w 26212"/>
                  <a:gd name="connsiteY3" fmla="*/ 13080 h 26207"/>
                  <a:gd name="connsiteX4" fmla="*/ 13245 w 26212"/>
                  <a:gd name="connsiteY4" fmla="*/ 26185 h 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2" h="26207">
                    <a:moveTo>
                      <a:pt x="13245" y="26185"/>
                    </a:moveTo>
                    <a:cubicBezTo>
                      <a:pt x="20494" y="26032"/>
                      <a:pt x="26210" y="20040"/>
                      <a:pt x="26071" y="12804"/>
                    </a:cubicBezTo>
                    <a:cubicBezTo>
                      <a:pt x="25903" y="5569"/>
                      <a:pt x="19937" y="-173"/>
                      <a:pt x="12687" y="-19"/>
                    </a:cubicBezTo>
                    <a:cubicBezTo>
                      <a:pt x="5549" y="134"/>
                      <a:pt x="-139" y="5953"/>
                      <a:pt x="-139" y="13080"/>
                    </a:cubicBezTo>
                    <a:cubicBezTo>
                      <a:pt x="0" y="20363"/>
                      <a:pt x="5967" y="26188"/>
                      <a:pt x="13245" y="261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5" name="Freeform: Shape 68">
                <a:extLst>
                  <a:ext uri="{FF2B5EF4-FFF2-40B4-BE49-F238E27FC236}">
                    <a16:creationId xmlns:a16="http://schemas.microsoft.com/office/drawing/2014/main" id="{EF945AF6-61B2-C553-4FAE-A9CCFA2BADAA}"/>
                  </a:ext>
                </a:extLst>
              </p:cNvPr>
              <p:cNvSpPr/>
              <p:nvPr/>
            </p:nvSpPr>
            <p:spPr>
              <a:xfrm>
                <a:off x="11461234" y="6014593"/>
                <a:ext cx="31229" cy="31231"/>
              </a:xfrm>
              <a:custGeom>
                <a:avLst/>
                <a:gdLst>
                  <a:gd name="connsiteX0" fmla="*/ 15475 w 31229"/>
                  <a:gd name="connsiteY0" fmla="*/ 31207 h 31231"/>
                  <a:gd name="connsiteX1" fmla="*/ 31090 w 31229"/>
                  <a:gd name="connsiteY1" fmla="*/ 15589 h 31231"/>
                  <a:gd name="connsiteX2" fmla="*/ 15475 w 31229"/>
                  <a:gd name="connsiteY2" fmla="*/ -22 h 31231"/>
                  <a:gd name="connsiteX3" fmla="*/ -139 w 31229"/>
                  <a:gd name="connsiteY3" fmla="*/ 15595 h 31231"/>
                  <a:gd name="connsiteX4" fmla="*/ -139 w 31229"/>
                  <a:gd name="connsiteY4" fmla="*/ 15871 h 31231"/>
                  <a:gd name="connsiteX5" fmla="*/ 15197 w 31229"/>
                  <a:gd name="connsiteY5" fmla="*/ 31209 h 31231"/>
                  <a:gd name="connsiteX6" fmla="*/ 15475 w 31229"/>
                  <a:gd name="connsiteY6" fmla="*/ 31207 h 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9" h="31231">
                    <a:moveTo>
                      <a:pt x="15475" y="31207"/>
                    </a:moveTo>
                    <a:cubicBezTo>
                      <a:pt x="24091" y="31204"/>
                      <a:pt x="31090" y="24214"/>
                      <a:pt x="31090" y="15589"/>
                    </a:cubicBezTo>
                    <a:cubicBezTo>
                      <a:pt x="31090" y="6965"/>
                      <a:pt x="24091" y="-22"/>
                      <a:pt x="15475" y="-22"/>
                    </a:cubicBezTo>
                    <a:cubicBezTo>
                      <a:pt x="6860" y="-19"/>
                      <a:pt x="-139" y="6971"/>
                      <a:pt x="-139" y="15595"/>
                    </a:cubicBezTo>
                    <a:cubicBezTo>
                      <a:pt x="-139" y="15687"/>
                      <a:pt x="-139" y="15779"/>
                      <a:pt x="-139" y="15871"/>
                    </a:cubicBezTo>
                    <a:cubicBezTo>
                      <a:pt x="-139" y="24342"/>
                      <a:pt x="6720" y="31207"/>
                      <a:pt x="15197" y="31209"/>
                    </a:cubicBezTo>
                    <a:cubicBezTo>
                      <a:pt x="15280" y="31209"/>
                      <a:pt x="15392" y="31209"/>
                      <a:pt x="15475" y="312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6" name="Freeform: Shape 69">
                <a:extLst>
                  <a:ext uri="{FF2B5EF4-FFF2-40B4-BE49-F238E27FC236}">
                    <a16:creationId xmlns:a16="http://schemas.microsoft.com/office/drawing/2014/main" id="{85A187BB-5387-13C6-A5CF-C2C4BD511A67}"/>
                  </a:ext>
                </a:extLst>
              </p:cNvPr>
              <p:cNvSpPr/>
              <p:nvPr/>
            </p:nvSpPr>
            <p:spPr>
              <a:xfrm>
                <a:off x="11577506" y="6012641"/>
                <a:ext cx="35132" cy="35135"/>
              </a:xfrm>
              <a:custGeom>
                <a:avLst/>
                <a:gdLst>
                  <a:gd name="connsiteX0" fmla="*/ 17427 w 35132"/>
                  <a:gd name="connsiteY0" fmla="*/ 35110 h 35135"/>
                  <a:gd name="connsiteX1" fmla="*/ 34994 w 35132"/>
                  <a:gd name="connsiteY1" fmla="*/ 17541 h 35135"/>
                  <a:gd name="connsiteX2" fmla="*/ 17427 w 35132"/>
                  <a:gd name="connsiteY2" fmla="*/ -22 h 35135"/>
                  <a:gd name="connsiteX3" fmla="*/ -139 w 35132"/>
                  <a:gd name="connsiteY3" fmla="*/ 17547 h 35135"/>
                  <a:gd name="connsiteX4" fmla="*/ -139 w 35132"/>
                  <a:gd name="connsiteY4" fmla="*/ 17823 h 35135"/>
                  <a:gd name="connsiteX5" fmla="*/ 17149 w 35132"/>
                  <a:gd name="connsiteY5" fmla="*/ 35113 h 35135"/>
                  <a:gd name="connsiteX6" fmla="*/ 17427 w 35132"/>
                  <a:gd name="connsiteY6" fmla="*/ 35110 h 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 h="35135">
                    <a:moveTo>
                      <a:pt x="17427" y="35110"/>
                    </a:moveTo>
                    <a:cubicBezTo>
                      <a:pt x="27131" y="35110"/>
                      <a:pt x="34994" y="27244"/>
                      <a:pt x="34994" y="17541"/>
                    </a:cubicBezTo>
                    <a:cubicBezTo>
                      <a:pt x="34994" y="7841"/>
                      <a:pt x="27131" y="-22"/>
                      <a:pt x="17427" y="-22"/>
                    </a:cubicBezTo>
                    <a:cubicBezTo>
                      <a:pt x="7724" y="-22"/>
                      <a:pt x="-139" y="7844"/>
                      <a:pt x="-139" y="17547"/>
                    </a:cubicBezTo>
                    <a:cubicBezTo>
                      <a:pt x="-139" y="17639"/>
                      <a:pt x="-139" y="17731"/>
                      <a:pt x="-139" y="17823"/>
                    </a:cubicBezTo>
                    <a:cubicBezTo>
                      <a:pt x="-139" y="27370"/>
                      <a:pt x="7585" y="35110"/>
                      <a:pt x="17149" y="35113"/>
                    </a:cubicBezTo>
                    <a:cubicBezTo>
                      <a:pt x="17232" y="35113"/>
                      <a:pt x="17343" y="35113"/>
                      <a:pt x="17427" y="3511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7" name="Freeform: Shape 70">
                <a:extLst>
                  <a:ext uri="{FF2B5EF4-FFF2-40B4-BE49-F238E27FC236}">
                    <a16:creationId xmlns:a16="http://schemas.microsoft.com/office/drawing/2014/main" id="{6955959F-1B9B-0889-3CA7-4B055A27F2A4}"/>
                  </a:ext>
                </a:extLst>
              </p:cNvPr>
              <p:cNvSpPr/>
              <p:nvPr/>
            </p:nvSpPr>
            <p:spPr>
              <a:xfrm>
                <a:off x="11693778" y="6010689"/>
                <a:ext cx="39036" cy="39038"/>
              </a:xfrm>
              <a:custGeom>
                <a:avLst/>
                <a:gdLst>
                  <a:gd name="connsiteX0" fmla="*/ 19379 w 39036"/>
                  <a:gd name="connsiteY0" fmla="*/ 39014 h 39038"/>
                  <a:gd name="connsiteX1" fmla="*/ 38897 w 39036"/>
                  <a:gd name="connsiteY1" fmla="*/ 19493 h 39038"/>
                  <a:gd name="connsiteX2" fmla="*/ 19379 w 39036"/>
                  <a:gd name="connsiteY2" fmla="*/ -22 h 39038"/>
                  <a:gd name="connsiteX3" fmla="*/ -139 w 39036"/>
                  <a:gd name="connsiteY3" fmla="*/ 19499 h 39038"/>
                  <a:gd name="connsiteX4" fmla="*/ -139 w 39036"/>
                  <a:gd name="connsiteY4" fmla="*/ 19775 h 39038"/>
                  <a:gd name="connsiteX5" fmla="*/ 19100 w 39036"/>
                  <a:gd name="connsiteY5" fmla="*/ 39017 h 39038"/>
                  <a:gd name="connsiteX6" fmla="*/ 19379 w 39036"/>
                  <a:gd name="connsiteY6" fmla="*/ 39014 h 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36" h="39038">
                    <a:moveTo>
                      <a:pt x="19379" y="39014"/>
                    </a:moveTo>
                    <a:cubicBezTo>
                      <a:pt x="30170" y="39014"/>
                      <a:pt x="38897" y="30273"/>
                      <a:pt x="38897" y="19493"/>
                    </a:cubicBezTo>
                    <a:cubicBezTo>
                      <a:pt x="38897" y="8713"/>
                      <a:pt x="30142" y="-22"/>
                      <a:pt x="19379" y="-22"/>
                    </a:cubicBezTo>
                    <a:cubicBezTo>
                      <a:pt x="8588" y="-22"/>
                      <a:pt x="-139" y="8719"/>
                      <a:pt x="-139" y="19499"/>
                    </a:cubicBezTo>
                    <a:cubicBezTo>
                      <a:pt x="-139" y="19591"/>
                      <a:pt x="-139" y="19683"/>
                      <a:pt x="-139" y="19775"/>
                    </a:cubicBezTo>
                    <a:cubicBezTo>
                      <a:pt x="-139" y="30401"/>
                      <a:pt x="8477" y="39014"/>
                      <a:pt x="19100" y="39017"/>
                    </a:cubicBezTo>
                    <a:cubicBezTo>
                      <a:pt x="19184" y="39017"/>
                      <a:pt x="19295" y="39014"/>
                      <a:pt x="19379" y="3901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8" name="Freeform: Shape 71">
                <a:extLst>
                  <a:ext uri="{FF2B5EF4-FFF2-40B4-BE49-F238E27FC236}">
                    <a16:creationId xmlns:a16="http://schemas.microsoft.com/office/drawing/2014/main" id="{0185637A-92B8-331C-3E43-C286CCB0CE19}"/>
                  </a:ext>
                </a:extLst>
              </p:cNvPr>
              <p:cNvSpPr/>
              <p:nvPr/>
            </p:nvSpPr>
            <p:spPr>
              <a:xfrm>
                <a:off x="11811443" y="6009853"/>
                <a:ext cx="41266" cy="41266"/>
              </a:xfrm>
              <a:custGeom>
                <a:avLst/>
                <a:gdLst>
                  <a:gd name="connsiteX0" fmla="*/ 20494 w 41266"/>
                  <a:gd name="connsiteY0" fmla="*/ 41245 h 41266"/>
                  <a:gd name="connsiteX1" fmla="*/ 41128 w 41266"/>
                  <a:gd name="connsiteY1" fmla="*/ 20611 h 41266"/>
                  <a:gd name="connsiteX2" fmla="*/ 20494 w 41266"/>
                  <a:gd name="connsiteY2" fmla="*/ -22 h 41266"/>
                  <a:gd name="connsiteX3" fmla="*/ -139 w 41266"/>
                  <a:gd name="connsiteY3" fmla="*/ 20611 h 41266"/>
                  <a:gd name="connsiteX4" fmla="*/ 20494 w 41266"/>
                  <a:gd name="connsiteY4" fmla="*/ 41245 h 4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6" h="41266">
                    <a:moveTo>
                      <a:pt x="20494" y="41245"/>
                    </a:moveTo>
                    <a:cubicBezTo>
                      <a:pt x="31898" y="41245"/>
                      <a:pt x="41128" y="32007"/>
                      <a:pt x="41128" y="20611"/>
                    </a:cubicBezTo>
                    <a:cubicBezTo>
                      <a:pt x="41128" y="9216"/>
                      <a:pt x="31898" y="-22"/>
                      <a:pt x="20494" y="-22"/>
                    </a:cubicBezTo>
                    <a:cubicBezTo>
                      <a:pt x="9090" y="-22"/>
                      <a:pt x="-139" y="9216"/>
                      <a:pt x="-139" y="20611"/>
                    </a:cubicBezTo>
                    <a:cubicBezTo>
                      <a:pt x="-139" y="32007"/>
                      <a:pt x="9090" y="41245"/>
                      <a:pt x="20494" y="4124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89" name="Freeform: Shape 72">
                <a:extLst>
                  <a:ext uri="{FF2B5EF4-FFF2-40B4-BE49-F238E27FC236}">
                    <a16:creationId xmlns:a16="http://schemas.microsoft.com/office/drawing/2014/main" id="{C23BD3ED-2A64-E82F-B491-D979874562D8}"/>
                  </a:ext>
                </a:extLst>
              </p:cNvPr>
              <p:cNvSpPr/>
              <p:nvPr/>
            </p:nvSpPr>
            <p:spPr>
              <a:xfrm>
                <a:off x="11927436" y="6008180"/>
                <a:ext cx="44054" cy="44054"/>
              </a:xfrm>
              <a:custGeom>
                <a:avLst/>
                <a:gdLst>
                  <a:gd name="connsiteX0" fmla="*/ 44055 w 44054"/>
                  <a:gd name="connsiteY0" fmla="*/ 22027 h 44054"/>
                  <a:gd name="connsiteX1" fmla="*/ 22027 w 44054"/>
                  <a:gd name="connsiteY1" fmla="*/ 44055 h 44054"/>
                  <a:gd name="connsiteX2" fmla="*/ 0 w 44054"/>
                  <a:gd name="connsiteY2" fmla="*/ 22027 h 44054"/>
                  <a:gd name="connsiteX3" fmla="*/ 22027 w 44054"/>
                  <a:gd name="connsiteY3" fmla="*/ 0 h 44054"/>
                  <a:gd name="connsiteX4" fmla="*/ 44055 w 44054"/>
                  <a:gd name="connsiteY4" fmla="*/ 22027 h 4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4" h="44054">
                    <a:moveTo>
                      <a:pt x="44055" y="22027"/>
                    </a:moveTo>
                    <a:cubicBezTo>
                      <a:pt x="44055" y="34193"/>
                      <a:pt x="34193" y="44055"/>
                      <a:pt x="22027" y="44055"/>
                    </a:cubicBezTo>
                    <a:cubicBezTo>
                      <a:pt x="9862" y="44055"/>
                      <a:pt x="0" y="34193"/>
                      <a:pt x="0" y="22027"/>
                    </a:cubicBezTo>
                    <a:cubicBezTo>
                      <a:pt x="0" y="9862"/>
                      <a:pt x="9862" y="0"/>
                      <a:pt x="22027" y="0"/>
                    </a:cubicBezTo>
                    <a:cubicBezTo>
                      <a:pt x="34193" y="0"/>
                      <a:pt x="44055" y="9862"/>
                      <a:pt x="44055" y="2202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0" name="Freeform: Shape 73">
                <a:extLst>
                  <a:ext uri="{FF2B5EF4-FFF2-40B4-BE49-F238E27FC236}">
                    <a16:creationId xmlns:a16="http://schemas.microsoft.com/office/drawing/2014/main" id="{506BED23-BCF5-854F-0D29-95364B21CF83}"/>
                  </a:ext>
                </a:extLst>
              </p:cNvPr>
              <p:cNvSpPr/>
              <p:nvPr/>
            </p:nvSpPr>
            <p:spPr>
              <a:xfrm>
                <a:off x="12044823" y="6007064"/>
                <a:ext cx="46285" cy="46288"/>
              </a:xfrm>
              <a:custGeom>
                <a:avLst/>
                <a:gdLst>
                  <a:gd name="connsiteX0" fmla="*/ 23004 w 46285"/>
                  <a:gd name="connsiteY0" fmla="*/ 46263 h 46288"/>
                  <a:gd name="connsiteX1" fmla="*/ 46146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6" y="35899"/>
                      <a:pt x="46146" y="23118"/>
                    </a:cubicBezTo>
                    <a:cubicBezTo>
                      <a:pt x="46146"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8"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1" name="Freeform: Shape 74">
                <a:extLst>
                  <a:ext uri="{FF2B5EF4-FFF2-40B4-BE49-F238E27FC236}">
                    <a16:creationId xmlns:a16="http://schemas.microsoft.com/office/drawing/2014/main" id="{792E723E-9A6B-39D6-4A87-2BF714FCFEA0}"/>
                  </a:ext>
                </a:extLst>
              </p:cNvPr>
              <p:cNvSpPr/>
              <p:nvPr/>
            </p:nvSpPr>
            <p:spPr>
              <a:xfrm>
                <a:off x="12162489" y="6006507"/>
                <a:ext cx="47400" cy="47400"/>
              </a:xfrm>
              <a:custGeom>
                <a:avLst/>
                <a:gdLst>
                  <a:gd name="connsiteX0" fmla="*/ 23561 w 47400"/>
                  <a:gd name="connsiteY0" fmla="*/ 47379 h 47400"/>
                  <a:gd name="connsiteX1" fmla="*/ 47262 w 47400"/>
                  <a:gd name="connsiteY1" fmla="*/ 23676 h 47400"/>
                  <a:gd name="connsiteX2" fmla="*/ 23561 w 47400"/>
                  <a:gd name="connsiteY2" fmla="*/ -22 h 47400"/>
                  <a:gd name="connsiteX3" fmla="*/ -139 w 47400"/>
                  <a:gd name="connsiteY3" fmla="*/ 23681 h 47400"/>
                  <a:gd name="connsiteX4" fmla="*/ -139 w 47400"/>
                  <a:gd name="connsiteY4" fmla="*/ 23957 h 47400"/>
                  <a:gd name="connsiteX5" fmla="*/ 23561 w 47400"/>
                  <a:gd name="connsiteY5" fmla="*/ 47379 h 4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00" h="47400">
                    <a:moveTo>
                      <a:pt x="23561" y="47379"/>
                    </a:moveTo>
                    <a:cubicBezTo>
                      <a:pt x="36638" y="47379"/>
                      <a:pt x="47262" y="36767"/>
                      <a:pt x="47262" y="23676"/>
                    </a:cubicBezTo>
                    <a:cubicBezTo>
                      <a:pt x="47262" y="10587"/>
                      <a:pt x="36638" y="-22"/>
                      <a:pt x="23561" y="-22"/>
                    </a:cubicBezTo>
                    <a:cubicBezTo>
                      <a:pt x="10456" y="-22"/>
                      <a:pt x="-139" y="10590"/>
                      <a:pt x="-139" y="23681"/>
                    </a:cubicBezTo>
                    <a:cubicBezTo>
                      <a:pt x="-139" y="23773"/>
                      <a:pt x="-139" y="23865"/>
                      <a:pt x="-139" y="23957"/>
                    </a:cubicBezTo>
                    <a:cubicBezTo>
                      <a:pt x="0" y="36937"/>
                      <a:pt x="10568" y="47379"/>
                      <a:pt x="23561" y="4737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2" name="Freeform: Shape 75">
                <a:extLst>
                  <a:ext uri="{FF2B5EF4-FFF2-40B4-BE49-F238E27FC236}">
                    <a16:creationId xmlns:a16="http://schemas.microsoft.com/office/drawing/2014/main" id="{79699A95-D83E-3ACA-A01C-A47B8F69E721}"/>
                  </a:ext>
                </a:extLst>
              </p:cNvPr>
              <p:cNvSpPr/>
              <p:nvPr/>
            </p:nvSpPr>
            <p:spPr>
              <a:xfrm>
                <a:off x="10765278" y="6146758"/>
                <a:ext cx="3903" cy="3903"/>
              </a:xfrm>
              <a:custGeom>
                <a:avLst/>
                <a:gdLst>
                  <a:gd name="connsiteX0" fmla="*/ 1813 w 3903"/>
                  <a:gd name="connsiteY0" fmla="*/ 3882 h 3903"/>
                  <a:gd name="connsiteX1" fmla="*/ 3765 w 3903"/>
                  <a:gd name="connsiteY1" fmla="*/ 1930 h 3903"/>
                  <a:gd name="connsiteX2" fmla="*/ 1813 w 3903"/>
                  <a:gd name="connsiteY2" fmla="*/ -22 h 3903"/>
                  <a:gd name="connsiteX3" fmla="*/ -139 w 3903"/>
                  <a:gd name="connsiteY3" fmla="*/ 1930 h 3903"/>
                  <a:gd name="connsiteX4" fmla="*/ 1813 w 3903"/>
                  <a:gd name="connsiteY4" fmla="*/ 3882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 h="3903">
                    <a:moveTo>
                      <a:pt x="1813" y="3882"/>
                    </a:moveTo>
                    <a:cubicBezTo>
                      <a:pt x="2900" y="3882"/>
                      <a:pt x="3765" y="3009"/>
                      <a:pt x="3765" y="1930"/>
                    </a:cubicBezTo>
                    <a:cubicBezTo>
                      <a:pt x="3765" y="851"/>
                      <a:pt x="2900" y="-22"/>
                      <a:pt x="1813" y="-22"/>
                    </a:cubicBezTo>
                    <a:cubicBezTo>
                      <a:pt x="725" y="-22"/>
                      <a:pt x="-139" y="851"/>
                      <a:pt x="-139" y="1930"/>
                    </a:cubicBezTo>
                    <a:cubicBezTo>
                      <a:pt x="-139" y="3009"/>
                      <a:pt x="725" y="3882"/>
                      <a:pt x="1813" y="38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3" name="Freeform: Shape 76">
                <a:extLst>
                  <a:ext uri="{FF2B5EF4-FFF2-40B4-BE49-F238E27FC236}">
                    <a16:creationId xmlns:a16="http://schemas.microsoft.com/office/drawing/2014/main" id="{91AC5248-BBF8-BE5E-E98D-E140957B68CD}"/>
                  </a:ext>
                </a:extLst>
              </p:cNvPr>
              <p:cNvSpPr/>
              <p:nvPr/>
            </p:nvSpPr>
            <p:spPr>
              <a:xfrm>
                <a:off x="10880713" y="6143691"/>
                <a:ext cx="9758" cy="9758"/>
              </a:xfrm>
              <a:custGeom>
                <a:avLst/>
                <a:gdLst>
                  <a:gd name="connsiteX0" fmla="*/ 4601 w 9758"/>
                  <a:gd name="connsiteY0" fmla="*/ 9737 h 9758"/>
                  <a:gd name="connsiteX1" fmla="*/ 9620 w 9758"/>
                  <a:gd name="connsiteY1" fmla="*/ 4997 h 9758"/>
                  <a:gd name="connsiteX2" fmla="*/ 4601 w 9758"/>
                  <a:gd name="connsiteY2" fmla="*/ -22 h 9758"/>
                  <a:gd name="connsiteX3" fmla="*/ -139 w 9758"/>
                  <a:gd name="connsiteY3" fmla="*/ 4997 h 9758"/>
                  <a:gd name="connsiteX4" fmla="*/ 4601 w 9758"/>
                  <a:gd name="connsiteY4" fmla="*/ 9737 h 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 h="9758">
                    <a:moveTo>
                      <a:pt x="4601" y="9737"/>
                    </a:moveTo>
                    <a:cubicBezTo>
                      <a:pt x="7278" y="9740"/>
                      <a:pt x="9481" y="7660"/>
                      <a:pt x="9620" y="4997"/>
                    </a:cubicBezTo>
                    <a:cubicBezTo>
                      <a:pt x="9620" y="2225"/>
                      <a:pt x="7361" y="-22"/>
                      <a:pt x="4601" y="-22"/>
                    </a:cubicBezTo>
                    <a:cubicBezTo>
                      <a:pt x="1952" y="126"/>
                      <a:pt x="-139" y="2331"/>
                      <a:pt x="-139" y="4997"/>
                    </a:cubicBezTo>
                    <a:cubicBezTo>
                      <a:pt x="0" y="7556"/>
                      <a:pt x="2035" y="9597"/>
                      <a:pt x="4601" y="973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4" name="Freeform: Shape 77">
                <a:extLst>
                  <a:ext uri="{FF2B5EF4-FFF2-40B4-BE49-F238E27FC236}">
                    <a16:creationId xmlns:a16="http://schemas.microsoft.com/office/drawing/2014/main" id="{3AD238E7-F8C2-5155-798D-18756B60C18C}"/>
                  </a:ext>
                </a:extLst>
              </p:cNvPr>
              <p:cNvSpPr/>
              <p:nvPr/>
            </p:nvSpPr>
            <p:spPr>
              <a:xfrm>
                <a:off x="10995869" y="6140348"/>
                <a:ext cx="16176" cy="16173"/>
              </a:xfrm>
              <a:custGeom>
                <a:avLst/>
                <a:gdLst>
                  <a:gd name="connsiteX0" fmla="*/ 7668 w 16176"/>
                  <a:gd name="connsiteY0" fmla="*/ 16146 h 16173"/>
                  <a:gd name="connsiteX1" fmla="*/ 16033 w 16176"/>
                  <a:gd name="connsiteY1" fmla="*/ 8339 h 16173"/>
                  <a:gd name="connsiteX2" fmla="*/ 8226 w 16176"/>
                  <a:gd name="connsiteY2" fmla="*/ -17 h 16173"/>
                  <a:gd name="connsiteX3" fmla="*/ -139 w 16176"/>
                  <a:gd name="connsiteY3" fmla="*/ 7790 h 16173"/>
                  <a:gd name="connsiteX4" fmla="*/ -139 w 16176"/>
                  <a:gd name="connsiteY4" fmla="*/ 8339 h 16173"/>
                  <a:gd name="connsiteX5" fmla="*/ 7668 w 16176"/>
                  <a:gd name="connsiteY5" fmla="*/ 16146 h 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6" h="16173">
                    <a:moveTo>
                      <a:pt x="7668" y="16146"/>
                    </a:moveTo>
                    <a:cubicBezTo>
                      <a:pt x="12129" y="16297"/>
                      <a:pt x="15866" y="12803"/>
                      <a:pt x="16033" y="8339"/>
                    </a:cubicBezTo>
                    <a:cubicBezTo>
                      <a:pt x="16173" y="3875"/>
                      <a:pt x="12687" y="136"/>
                      <a:pt x="8226" y="-17"/>
                    </a:cubicBezTo>
                    <a:cubicBezTo>
                      <a:pt x="3765" y="-168"/>
                      <a:pt x="0" y="3328"/>
                      <a:pt x="-139" y="7790"/>
                    </a:cubicBezTo>
                    <a:cubicBezTo>
                      <a:pt x="-139" y="7974"/>
                      <a:pt x="-139" y="8155"/>
                      <a:pt x="-139" y="8339"/>
                    </a:cubicBezTo>
                    <a:cubicBezTo>
                      <a:pt x="0" y="12588"/>
                      <a:pt x="3430" y="16001"/>
                      <a:pt x="7668" y="1614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5" name="Freeform: Shape 78">
                <a:extLst>
                  <a:ext uri="{FF2B5EF4-FFF2-40B4-BE49-F238E27FC236}">
                    <a16:creationId xmlns:a16="http://schemas.microsoft.com/office/drawing/2014/main" id="{37F27059-241D-C013-B636-E9CAFA58178E}"/>
                  </a:ext>
                </a:extLst>
              </p:cNvPr>
              <p:cNvSpPr/>
              <p:nvPr/>
            </p:nvSpPr>
            <p:spPr>
              <a:xfrm>
                <a:off x="11111583" y="6137840"/>
                <a:ext cx="21193" cy="21190"/>
              </a:xfrm>
              <a:custGeom>
                <a:avLst/>
                <a:gdLst>
                  <a:gd name="connsiteX0" fmla="*/ 10177 w 21193"/>
                  <a:gd name="connsiteY0" fmla="*/ 21164 h 21190"/>
                  <a:gd name="connsiteX1" fmla="*/ 21052 w 21193"/>
                  <a:gd name="connsiteY1" fmla="*/ 10848 h 21190"/>
                  <a:gd name="connsiteX2" fmla="*/ 10735 w 21193"/>
                  <a:gd name="connsiteY2" fmla="*/ -18 h 21190"/>
                  <a:gd name="connsiteX3" fmla="*/ -139 w 21193"/>
                  <a:gd name="connsiteY3" fmla="*/ 10298 h 21190"/>
                  <a:gd name="connsiteX4" fmla="*/ -139 w 21193"/>
                  <a:gd name="connsiteY4" fmla="*/ 10848 h 21190"/>
                  <a:gd name="connsiteX5" fmla="*/ 10177 w 21193"/>
                  <a:gd name="connsiteY5" fmla="*/ 21164 h 2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 h="21190">
                    <a:moveTo>
                      <a:pt x="10177" y="21164"/>
                    </a:moveTo>
                    <a:cubicBezTo>
                      <a:pt x="16033" y="21318"/>
                      <a:pt x="20885" y="16697"/>
                      <a:pt x="21052" y="10848"/>
                    </a:cubicBezTo>
                    <a:cubicBezTo>
                      <a:pt x="21191" y="4998"/>
                      <a:pt x="16590" y="132"/>
                      <a:pt x="10735" y="-18"/>
                    </a:cubicBezTo>
                    <a:cubicBezTo>
                      <a:pt x="4880" y="-172"/>
                      <a:pt x="0" y="4448"/>
                      <a:pt x="-139" y="10298"/>
                    </a:cubicBezTo>
                    <a:cubicBezTo>
                      <a:pt x="-139" y="10479"/>
                      <a:pt x="-139" y="10663"/>
                      <a:pt x="-139" y="10848"/>
                    </a:cubicBezTo>
                    <a:cubicBezTo>
                      <a:pt x="0" y="16483"/>
                      <a:pt x="4545" y="21016"/>
                      <a:pt x="10177" y="211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6" name="Freeform: Shape 79">
                <a:extLst>
                  <a:ext uri="{FF2B5EF4-FFF2-40B4-BE49-F238E27FC236}">
                    <a16:creationId xmlns:a16="http://schemas.microsoft.com/office/drawing/2014/main" id="{983457A3-70D5-1754-CB22-5B5338E22562}"/>
                  </a:ext>
                </a:extLst>
              </p:cNvPr>
              <p:cNvSpPr/>
              <p:nvPr/>
            </p:nvSpPr>
            <p:spPr>
              <a:xfrm>
                <a:off x="11227018" y="6135607"/>
                <a:ext cx="26212" cy="26207"/>
              </a:xfrm>
              <a:custGeom>
                <a:avLst/>
                <a:gdLst>
                  <a:gd name="connsiteX0" fmla="*/ 13245 w 26212"/>
                  <a:gd name="connsiteY0" fmla="*/ 26185 h 26207"/>
                  <a:gd name="connsiteX1" fmla="*/ 26071 w 26212"/>
                  <a:gd name="connsiteY1" fmla="*/ 12804 h 26207"/>
                  <a:gd name="connsiteX2" fmla="*/ 12687 w 26212"/>
                  <a:gd name="connsiteY2" fmla="*/ -19 h 26207"/>
                  <a:gd name="connsiteX3" fmla="*/ -139 w 26212"/>
                  <a:gd name="connsiteY3" fmla="*/ 13080 h 26207"/>
                  <a:gd name="connsiteX4" fmla="*/ 13245 w 26212"/>
                  <a:gd name="connsiteY4" fmla="*/ 26185 h 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2" h="26207">
                    <a:moveTo>
                      <a:pt x="13245" y="26185"/>
                    </a:moveTo>
                    <a:cubicBezTo>
                      <a:pt x="20494" y="26032"/>
                      <a:pt x="26210" y="20040"/>
                      <a:pt x="26071" y="12804"/>
                    </a:cubicBezTo>
                    <a:cubicBezTo>
                      <a:pt x="25903" y="5569"/>
                      <a:pt x="19937" y="-173"/>
                      <a:pt x="12687" y="-19"/>
                    </a:cubicBezTo>
                    <a:cubicBezTo>
                      <a:pt x="5549" y="134"/>
                      <a:pt x="-139" y="5953"/>
                      <a:pt x="-139" y="13080"/>
                    </a:cubicBezTo>
                    <a:cubicBezTo>
                      <a:pt x="0" y="20363"/>
                      <a:pt x="5967" y="26188"/>
                      <a:pt x="13245" y="261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7" name="Freeform: Shape 80">
                <a:extLst>
                  <a:ext uri="{FF2B5EF4-FFF2-40B4-BE49-F238E27FC236}">
                    <a16:creationId xmlns:a16="http://schemas.microsoft.com/office/drawing/2014/main" id="{37E20DF7-36F9-CCAF-2D46-FE08C0FC4BA8}"/>
                  </a:ext>
                </a:extLst>
              </p:cNvPr>
              <p:cNvSpPr/>
              <p:nvPr/>
            </p:nvSpPr>
            <p:spPr>
              <a:xfrm>
                <a:off x="11342174" y="6132537"/>
                <a:ext cx="31786" cy="31789"/>
              </a:xfrm>
              <a:custGeom>
                <a:avLst/>
                <a:gdLst>
                  <a:gd name="connsiteX0" fmla="*/ 15754 w 31786"/>
                  <a:gd name="connsiteY0" fmla="*/ 31764 h 31789"/>
                  <a:gd name="connsiteX1" fmla="*/ 31648 w 31786"/>
                  <a:gd name="connsiteY1" fmla="*/ 15868 h 31789"/>
                  <a:gd name="connsiteX2" fmla="*/ 15754 w 31786"/>
                  <a:gd name="connsiteY2" fmla="*/ -22 h 31789"/>
                  <a:gd name="connsiteX3" fmla="*/ -139 w 31786"/>
                  <a:gd name="connsiteY3" fmla="*/ 15874 h 31789"/>
                  <a:gd name="connsiteX4" fmla="*/ -139 w 31786"/>
                  <a:gd name="connsiteY4" fmla="*/ 16150 h 31789"/>
                  <a:gd name="connsiteX5" fmla="*/ 15476 w 31786"/>
                  <a:gd name="connsiteY5" fmla="*/ 31767 h 31789"/>
                  <a:gd name="connsiteX6" fmla="*/ 15754 w 31786"/>
                  <a:gd name="connsiteY6" fmla="*/ 31764 h 3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86" h="31789">
                    <a:moveTo>
                      <a:pt x="15754" y="31764"/>
                    </a:moveTo>
                    <a:cubicBezTo>
                      <a:pt x="24538" y="31762"/>
                      <a:pt x="31648" y="24646"/>
                      <a:pt x="31648" y="15868"/>
                    </a:cubicBezTo>
                    <a:cubicBezTo>
                      <a:pt x="31648" y="7091"/>
                      <a:pt x="24538" y="-22"/>
                      <a:pt x="15754" y="-22"/>
                    </a:cubicBezTo>
                    <a:cubicBezTo>
                      <a:pt x="6971" y="-22"/>
                      <a:pt x="-139" y="7096"/>
                      <a:pt x="-139" y="15874"/>
                    </a:cubicBezTo>
                    <a:cubicBezTo>
                      <a:pt x="-139" y="15966"/>
                      <a:pt x="-139" y="16058"/>
                      <a:pt x="-139" y="16150"/>
                    </a:cubicBezTo>
                    <a:cubicBezTo>
                      <a:pt x="-139" y="24774"/>
                      <a:pt x="6860" y="31764"/>
                      <a:pt x="15476" y="31767"/>
                    </a:cubicBezTo>
                    <a:cubicBezTo>
                      <a:pt x="15559" y="31767"/>
                      <a:pt x="15671" y="31767"/>
                      <a:pt x="15754" y="317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8" name="Freeform: Shape 81">
                <a:extLst>
                  <a:ext uri="{FF2B5EF4-FFF2-40B4-BE49-F238E27FC236}">
                    <a16:creationId xmlns:a16="http://schemas.microsoft.com/office/drawing/2014/main" id="{92C1FFFF-FFA2-9DF3-614D-808076DEA314}"/>
                  </a:ext>
                </a:extLst>
              </p:cNvPr>
              <p:cNvSpPr/>
              <p:nvPr/>
            </p:nvSpPr>
            <p:spPr>
              <a:xfrm>
                <a:off x="11458725" y="6130307"/>
                <a:ext cx="36247" cy="36250"/>
              </a:xfrm>
              <a:custGeom>
                <a:avLst/>
                <a:gdLst>
                  <a:gd name="connsiteX0" fmla="*/ 17985 w 36247"/>
                  <a:gd name="connsiteY0" fmla="*/ 36226 h 36250"/>
                  <a:gd name="connsiteX1" fmla="*/ 36109 w 36247"/>
                  <a:gd name="connsiteY1" fmla="*/ 18099 h 36250"/>
                  <a:gd name="connsiteX2" fmla="*/ 17985 w 36247"/>
                  <a:gd name="connsiteY2" fmla="*/ -22 h 36250"/>
                  <a:gd name="connsiteX3" fmla="*/ -139 w 36247"/>
                  <a:gd name="connsiteY3" fmla="*/ 18105 h 36250"/>
                  <a:gd name="connsiteX4" fmla="*/ -139 w 36247"/>
                  <a:gd name="connsiteY4" fmla="*/ 18381 h 36250"/>
                  <a:gd name="connsiteX5" fmla="*/ 17706 w 36247"/>
                  <a:gd name="connsiteY5" fmla="*/ 36228 h 36250"/>
                  <a:gd name="connsiteX6" fmla="*/ 17985 w 36247"/>
                  <a:gd name="connsiteY6" fmla="*/ 36226 h 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7" h="36250">
                    <a:moveTo>
                      <a:pt x="17985" y="36226"/>
                    </a:moveTo>
                    <a:cubicBezTo>
                      <a:pt x="27995" y="36226"/>
                      <a:pt x="36109" y="28109"/>
                      <a:pt x="36109" y="18099"/>
                    </a:cubicBezTo>
                    <a:cubicBezTo>
                      <a:pt x="36109" y="8089"/>
                      <a:pt x="27995" y="-22"/>
                      <a:pt x="17985" y="-22"/>
                    </a:cubicBezTo>
                    <a:cubicBezTo>
                      <a:pt x="7975" y="-22"/>
                      <a:pt x="-139" y="8095"/>
                      <a:pt x="-139" y="18105"/>
                    </a:cubicBezTo>
                    <a:cubicBezTo>
                      <a:pt x="-139" y="18197"/>
                      <a:pt x="-139" y="18289"/>
                      <a:pt x="-139" y="18381"/>
                    </a:cubicBezTo>
                    <a:cubicBezTo>
                      <a:pt x="-139" y="28237"/>
                      <a:pt x="7835" y="36226"/>
                      <a:pt x="17706" y="36228"/>
                    </a:cubicBezTo>
                    <a:cubicBezTo>
                      <a:pt x="17790" y="36228"/>
                      <a:pt x="17901" y="36228"/>
                      <a:pt x="17985" y="3622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99" name="Freeform: Shape 82">
                <a:extLst>
                  <a:ext uri="{FF2B5EF4-FFF2-40B4-BE49-F238E27FC236}">
                    <a16:creationId xmlns:a16="http://schemas.microsoft.com/office/drawing/2014/main" id="{09426A34-4371-5B35-9F80-9CA8479C0583}"/>
                  </a:ext>
                </a:extLst>
              </p:cNvPr>
              <p:cNvSpPr/>
              <p:nvPr/>
            </p:nvSpPr>
            <p:spPr>
              <a:xfrm>
                <a:off x="11574439" y="6128076"/>
                <a:ext cx="40709" cy="40709"/>
              </a:xfrm>
              <a:custGeom>
                <a:avLst/>
                <a:gdLst>
                  <a:gd name="connsiteX0" fmla="*/ 40709 w 40709"/>
                  <a:gd name="connsiteY0" fmla="*/ 20355 h 40709"/>
                  <a:gd name="connsiteX1" fmla="*/ 20355 w 40709"/>
                  <a:gd name="connsiteY1" fmla="*/ 40709 h 40709"/>
                  <a:gd name="connsiteX2" fmla="*/ 0 w 40709"/>
                  <a:gd name="connsiteY2" fmla="*/ 20355 h 40709"/>
                  <a:gd name="connsiteX3" fmla="*/ 20355 w 40709"/>
                  <a:gd name="connsiteY3" fmla="*/ 0 h 40709"/>
                  <a:gd name="connsiteX4" fmla="*/ 40709 w 40709"/>
                  <a:gd name="connsiteY4" fmla="*/ 20355 h 40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 h="40709">
                    <a:moveTo>
                      <a:pt x="40709" y="20355"/>
                    </a:moveTo>
                    <a:cubicBezTo>
                      <a:pt x="40709" y="31596"/>
                      <a:pt x="31596" y="40709"/>
                      <a:pt x="20355" y="40709"/>
                    </a:cubicBezTo>
                    <a:cubicBezTo>
                      <a:pt x="9113" y="40709"/>
                      <a:pt x="0" y="31596"/>
                      <a:pt x="0" y="20355"/>
                    </a:cubicBezTo>
                    <a:cubicBezTo>
                      <a:pt x="0" y="9113"/>
                      <a:pt x="9113" y="0"/>
                      <a:pt x="20355" y="0"/>
                    </a:cubicBezTo>
                    <a:cubicBezTo>
                      <a:pt x="31596" y="0"/>
                      <a:pt x="40709" y="9113"/>
                      <a:pt x="40709" y="2035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0" name="Freeform: Shape 83">
                <a:extLst>
                  <a:ext uri="{FF2B5EF4-FFF2-40B4-BE49-F238E27FC236}">
                    <a16:creationId xmlns:a16="http://schemas.microsoft.com/office/drawing/2014/main" id="{226A6E49-A42B-C10E-F657-2A3959FDD7F3}"/>
                  </a:ext>
                </a:extLst>
              </p:cNvPr>
              <p:cNvSpPr/>
              <p:nvPr/>
            </p:nvSpPr>
            <p:spPr>
              <a:xfrm>
                <a:off x="11690990" y="6126403"/>
                <a:ext cx="44612" cy="44612"/>
              </a:xfrm>
              <a:custGeom>
                <a:avLst/>
                <a:gdLst>
                  <a:gd name="connsiteX0" fmla="*/ 22167 w 44612"/>
                  <a:gd name="connsiteY0" fmla="*/ 44591 h 44612"/>
                  <a:gd name="connsiteX1" fmla="*/ 44473 w 44612"/>
                  <a:gd name="connsiteY1" fmla="*/ 22284 h 44612"/>
                  <a:gd name="connsiteX2" fmla="*/ 22167 w 44612"/>
                  <a:gd name="connsiteY2" fmla="*/ -22 h 44612"/>
                  <a:gd name="connsiteX3" fmla="*/ -139 w 44612"/>
                  <a:gd name="connsiteY3" fmla="*/ 22284 h 44612"/>
                  <a:gd name="connsiteX4" fmla="*/ 22167 w 44612"/>
                  <a:gd name="connsiteY4" fmla="*/ 44591 h 44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2" h="44612">
                    <a:moveTo>
                      <a:pt x="22167" y="44591"/>
                    </a:moveTo>
                    <a:cubicBezTo>
                      <a:pt x="34492" y="44591"/>
                      <a:pt x="44473" y="34603"/>
                      <a:pt x="44473" y="22284"/>
                    </a:cubicBezTo>
                    <a:cubicBezTo>
                      <a:pt x="44473" y="9966"/>
                      <a:pt x="34492" y="-22"/>
                      <a:pt x="22167" y="-22"/>
                    </a:cubicBezTo>
                    <a:cubicBezTo>
                      <a:pt x="9843" y="-22"/>
                      <a:pt x="-139" y="9966"/>
                      <a:pt x="-139" y="22284"/>
                    </a:cubicBezTo>
                    <a:cubicBezTo>
                      <a:pt x="-139" y="34603"/>
                      <a:pt x="9843" y="44591"/>
                      <a:pt x="22167" y="4459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1" name="Freeform: Shape 84">
                <a:extLst>
                  <a:ext uri="{FF2B5EF4-FFF2-40B4-BE49-F238E27FC236}">
                    <a16:creationId xmlns:a16="http://schemas.microsoft.com/office/drawing/2014/main" id="{5DDD7A4D-E2B0-BB43-09B3-76EE67445AF4}"/>
                  </a:ext>
                </a:extLst>
              </p:cNvPr>
              <p:cNvSpPr/>
              <p:nvPr/>
            </p:nvSpPr>
            <p:spPr>
              <a:xfrm>
                <a:off x="11808098" y="6124730"/>
                <a:ext cx="47958" cy="47958"/>
              </a:xfrm>
              <a:custGeom>
                <a:avLst/>
                <a:gdLst>
                  <a:gd name="connsiteX0" fmla="*/ 23840 w 47958"/>
                  <a:gd name="connsiteY0" fmla="*/ 47936 h 47958"/>
                  <a:gd name="connsiteX1" fmla="*/ 47820 w 47958"/>
                  <a:gd name="connsiteY1" fmla="*/ 23957 h 47958"/>
                  <a:gd name="connsiteX2" fmla="*/ 23840 w 47958"/>
                  <a:gd name="connsiteY2" fmla="*/ -22 h 47958"/>
                  <a:gd name="connsiteX3" fmla="*/ -139 w 47958"/>
                  <a:gd name="connsiteY3" fmla="*/ 23957 h 47958"/>
                  <a:gd name="connsiteX4" fmla="*/ 23840 w 47958"/>
                  <a:gd name="connsiteY4" fmla="*/ 47936 h 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8" h="47958">
                    <a:moveTo>
                      <a:pt x="23840" y="47936"/>
                    </a:moveTo>
                    <a:cubicBezTo>
                      <a:pt x="37085" y="47936"/>
                      <a:pt x="47820" y="37201"/>
                      <a:pt x="47820" y="23957"/>
                    </a:cubicBezTo>
                    <a:cubicBezTo>
                      <a:pt x="47820" y="10713"/>
                      <a:pt x="37085" y="-22"/>
                      <a:pt x="23840" y="-22"/>
                    </a:cubicBezTo>
                    <a:cubicBezTo>
                      <a:pt x="10596" y="-22"/>
                      <a:pt x="-139" y="10713"/>
                      <a:pt x="-139" y="23957"/>
                    </a:cubicBezTo>
                    <a:cubicBezTo>
                      <a:pt x="-139" y="37201"/>
                      <a:pt x="10596" y="47936"/>
                      <a:pt x="23840" y="479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2" name="Freeform: Shape 85">
                <a:extLst>
                  <a:ext uri="{FF2B5EF4-FFF2-40B4-BE49-F238E27FC236}">
                    <a16:creationId xmlns:a16="http://schemas.microsoft.com/office/drawing/2014/main" id="{9C3493B0-8945-A4BB-9069-C32B611753CC}"/>
                  </a:ext>
                </a:extLst>
              </p:cNvPr>
              <p:cNvSpPr/>
              <p:nvPr/>
            </p:nvSpPr>
            <p:spPr>
              <a:xfrm>
                <a:off x="11921717" y="6123752"/>
                <a:ext cx="50749" cy="50749"/>
              </a:xfrm>
              <a:custGeom>
                <a:avLst/>
                <a:gdLst>
                  <a:gd name="connsiteX0" fmla="*/ 27887 w 50749"/>
                  <a:gd name="connsiteY0" fmla="*/ 50587 h 50749"/>
                  <a:gd name="connsiteX1" fmla="*/ 50472 w 50749"/>
                  <a:gd name="connsiteY1" fmla="*/ 22696 h 50749"/>
                  <a:gd name="connsiteX2" fmla="*/ 27887 w 50749"/>
                  <a:gd name="connsiteY2" fmla="*/ 119 h 50749"/>
                  <a:gd name="connsiteX3" fmla="*/ 4 w 50749"/>
                  <a:gd name="connsiteY3" fmla="*/ 22696 h 50749"/>
                  <a:gd name="connsiteX4" fmla="*/ 22562 w 50749"/>
                  <a:gd name="connsiteY4" fmla="*/ 50587 h 50749"/>
                  <a:gd name="connsiteX5" fmla="*/ 27887 w 50749"/>
                  <a:gd name="connsiteY5" fmla="*/ 50587 h 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9" h="50749">
                    <a:moveTo>
                      <a:pt x="27887" y="50587"/>
                    </a:moveTo>
                    <a:cubicBezTo>
                      <a:pt x="41829" y="49121"/>
                      <a:pt x="51922" y="36635"/>
                      <a:pt x="50472" y="22696"/>
                    </a:cubicBezTo>
                    <a:cubicBezTo>
                      <a:pt x="49217" y="10784"/>
                      <a:pt x="39793" y="1374"/>
                      <a:pt x="27887" y="119"/>
                    </a:cubicBezTo>
                    <a:cubicBezTo>
                      <a:pt x="13946" y="-1347"/>
                      <a:pt x="1454" y="8760"/>
                      <a:pt x="4" y="22696"/>
                    </a:cubicBezTo>
                    <a:cubicBezTo>
                      <a:pt x="-1473" y="36635"/>
                      <a:pt x="8648" y="49121"/>
                      <a:pt x="22562" y="50587"/>
                    </a:cubicBezTo>
                    <a:cubicBezTo>
                      <a:pt x="24346" y="50774"/>
                      <a:pt x="26130" y="50774"/>
                      <a:pt x="27887" y="5058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3" name="Freeform: Shape 86">
                <a:extLst>
                  <a:ext uri="{FF2B5EF4-FFF2-40B4-BE49-F238E27FC236}">
                    <a16:creationId xmlns:a16="http://schemas.microsoft.com/office/drawing/2014/main" id="{3A26F589-1CF6-C407-247E-6F22619EC335}"/>
                  </a:ext>
                </a:extLst>
              </p:cNvPr>
              <p:cNvSpPr/>
              <p:nvPr/>
            </p:nvSpPr>
            <p:spPr>
              <a:xfrm>
                <a:off x="12041756" y="6121942"/>
                <a:ext cx="52419" cy="52419"/>
              </a:xfrm>
              <a:custGeom>
                <a:avLst/>
                <a:gdLst>
                  <a:gd name="connsiteX0" fmla="*/ 26071 w 52419"/>
                  <a:gd name="connsiteY0" fmla="*/ 52398 h 52419"/>
                  <a:gd name="connsiteX1" fmla="*/ 52280 w 52419"/>
                  <a:gd name="connsiteY1" fmla="*/ 26188 h 52419"/>
                  <a:gd name="connsiteX2" fmla="*/ 26071 w 52419"/>
                  <a:gd name="connsiteY2" fmla="*/ -22 h 52419"/>
                  <a:gd name="connsiteX3" fmla="*/ -139 w 52419"/>
                  <a:gd name="connsiteY3" fmla="*/ 26188 h 52419"/>
                  <a:gd name="connsiteX4" fmla="*/ 26071 w 52419"/>
                  <a:gd name="connsiteY4" fmla="*/ 52398 h 52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9" h="52419">
                    <a:moveTo>
                      <a:pt x="26071" y="52398"/>
                    </a:moveTo>
                    <a:cubicBezTo>
                      <a:pt x="40542" y="52398"/>
                      <a:pt x="52280" y="40662"/>
                      <a:pt x="52280" y="26188"/>
                    </a:cubicBezTo>
                    <a:cubicBezTo>
                      <a:pt x="52280" y="11714"/>
                      <a:pt x="40542" y="-22"/>
                      <a:pt x="26071" y="-22"/>
                    </a:cubicBezTo>
                    <a:cubicBezTo>
                      <a:pt x="11599" y="-22"/>
                      <a:pt x="-139" y="11714"/>
                      <a:pt x="-139" y="26188"/>
                    </a:cubicBezTo>
                    <a:cubicBezTo>
                      <a:pt x="-139" y="40662"/>
                      <a:pt x="11599" y="52398"/>
                      <a:pt x="26071" y="5239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4" name="Freeform: Shape 87">
                <a:extLst>
                  <a:ext uri="{FF2B5EF4-FFF2-40B4-BE49-F238E27FC236}">
                    <a16:creationId xmlns:a16="http://schemas.microsoft.com/office/drawing/2014/main" id="{0030F881-5F93-34B2-3B2F-493D7A4795AE}"/>
                  </a:ext>
                </a:extLst>
              </p:cNvPr>
              <p:cNvSpPr/>
              <p:nvPr/>
            </p:nvSpPr>
            <p:spPr>
              <a:xfrm>
                <a:off x="12158307" y="6118596"/>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5" name="Freeform: Shape 88">
                <a:extLst>
                  <a:ext uri="{FF2B5EF4-FFF2-40B4-BE49-F238E27FC236}">
                    <a16:creationId xmlns:a16="http://schemas.microsoft.com/office/drawing/2014/main" id="{CDE8AA3B-F74F-B2B5-BB50-D805503C4CBB}"/>
                  </a:ext>
                </a:extLst>
              </p:cNvPr>
              <p:cNvSpPr/>
              <p:nvPr/>
            </p:nvSpPr>
            <p:spPr>
              <a:xfrm>
                <a:off x="10649006" y="6267769"/>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cubicBezTo>
                      <a:pt x="-139" y="-22"/>
                      <a:pt x="-139" y="-22"/>
                      <a:pt x="-139" y="-22"/>
                    </a:cubicBez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6" name="Freeform: Shape 89">
                <a:extLst>
                  <a:ext uri="{FF2B5EF4-FFF2-40B4-BE49-F238E27FC236}">
                    <a16:creationId xmlns:a16="http://schemas.microsoft.com/office/drawing/2014/main" id="{4E1A921E-419A-1C46-770B-96271DC6F97E}"/>
                  </a:ext>
                </a:extLst>
              </p:cNvPr>
              <p:cNvSpPr/>
              <p:nvPr/>
            </p:nvSpPr>
            <p:spPr>
              <a:xfrm>
                <a:off x="10763326" y="6262751"/>
                <a:ext cx="7807" cy="7807"/>
              </a:xfrm>
              <a:custGeom>
                <a:avLst/>
                <a:gdLst>
                  <a:gd name="connsiteX0" fmla="*/ 7807 w 7807"/>
                  <a:gd name="connsiteY0" fmla="*/ 3904 h 7807"/>
                  <a:gd name="connsiteX1" fmla="*/ 3904 w 7807"/>
                  <a:gd name="connsiteY1" fmla="*/ 7807 h 7807"/>
                  <a:gd name="connsiteX2" fmla="*/ 0 w 7807"/>
                  <a:gd name="connsiteY2" fmla="*/ 3904 h 7807"/>
                  <a:gd name="connsiteX3" fmla="*/ 3904 w 7807"/>
                  <a:gd name="connsiteY3" fmla="*/ 0 h 7807"/>
                  <a:gd name="connsiteX4" fmla="*/ 7807 w 7807"/>
                  <a:gd name="connsiteY4" fmla="*/ 3904 h 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 h="7807">
                    <a:moveTo>
                      <a:pt x="7807" y="3904"/>
                    </a:moveTo>
                    <a:cubicBezTo>
                      <a:pt x="7807" y="6059"/>
                      <a:pt x="6059" y="7807"/>
                      <a:pt x="3904" y="7807"/>
                    </a:cubicBezTo>
                    <a:cubicBezTo>
                      <a:pt x="1748" y="7807"/>
                      <a:pt x="0" y="6059"/>
                      <a:pt x="0" y="3904"/>
                    </a:cubicBezTo>
                    <a:cubicBezTo>
                      <a:pt x="0" y="1748"/>
                      <a:pt x="1748" y="0"/>
                      <a:pt x="3904" y="0"/>
                    </a:cubicBezTo>
                    <a:cubicBezTo>
                      <a:pt x="6059" y="0"/>
                      <a:pt x="7807" y="1748"/>
                      <a:pt x="7807" y="39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7" name="Freeform: Shape 90">
                <a:extLst>
                  <a:ext uri="{FF2B5EF4-FFF2-40B4-BE49-F238E27FC236}">
                    <a16:creationId xmlns:a16="http://schemas.microsoft.com/office/drawing/2014/main" id="{F317BF5D-A477-1FE4-ACB8-C2509082A613}"/>
                  </a:ext>
                </a:extLst>
              </p:cNvPr>
              <p:cNvSpPr/>
              <p:nvPr/>
            </p:nvSpPr>
            <p:spPr>
              <a:xfrm>
                <a:off x="10878761" y="6259689"/>
                <a:ext cx="13946" cy="13941"/>
              </a:xfrm>
              <a:custGeom>
                <a:avLst/>
                <a:gdLst>
                  <a:gd name="connsiteX0" fmla="*/ 6553 w 13946"/>
                  <a:gd name="connsiteY0" fmla="*/ 13914 h 13941"/>
                  <a:gd name="connsiteX1" fmla="*/ 13802 w 13946"/>
                  <a:gd name="connsiteY1" fmla="*/ 7222 h 13941"/>
                  <a:gd name="connsiteX2" fmla="*/ 7111 w 13946"/>
                  <a:gd name="connsiteY2" fmla="*/ -17 h 13941"/>
                  <a:gd name="connsiteX3" fmla="*/ -139 w 13946"/>
                  <a:gd name="connsiteY3" fmla="*/ 6675 h 13941"/>
                  <a:gd name="connsiteX4" fmla="*/ -139 w 13946"/>
                  <a:gd name="connsiteY4" fmla="*/ 7222 h 13941"/>
                  <a:gd name="connsiteX5" fmla="*/ 6553 w 13946"/>
                  <a:gd name="connsiteY5" fmla="*/ 13914 h 1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6" h="13941">
                    <a:moveTo>
                      <a:pt x="6553" y="13914"/>
                    </a:moveTo>
                    <a:cubicBezTo>
                      <a:pt x="10401" y="14064"/>
                      <a:pt x="13635" y="11070"/>
                      <a:pt x="13802" y="7222"/>
                    </a:cubicBezTo>
                    <a:cubicBezTo>
                      <a:pt x="13942" y="3374"/>
                      <a:pt x="10958" y="134"/>
                      <a:pt x="7111" y="-17"/>
                    </a:cubicBezTo>
                    <a:cubicBezTo>
                      <a:pt x="3263" y="-167"/>
                      <a:pt x="0" y="2827"/>
                      <a:pt x="-139" y="6675"/>
                    </a:cubicBezTo>
                    <a:cubicBezTo>
                      <a:pt x="-139" y="6856"/>
                      <a:pt x="-139" y="7040"/>
                      <a:pt x="-139" y="7222"/>
                    </a:cubicBezTo>
                    <a:cubicBezTo>
                      <a:pt x="0" y="10858"/>
                      <a:pt x="2928" y="13771"/>
                      <a:pt x="6553" y="1391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8" name="Freeform: Shape 91">
                <a:extLst>
                  <a:ext uri="{FF2B5EF4-FFF2-40B4-BE49-F238E27FC236}">
                    <a16:creationId xmlns:a16="http://schemas.microsoft.com/office/drawing/2014/main" id="{802C89C8-7864-DBC1-319E-4656482BBB18}"/>
                  </a:ext>
                </a:extLst>
              </p:cNvPr>
              <p:cNvSpPr/>
              <p:nvPr/>
            </p:nvSpPr>
            <p:spPr>
              <a:xfrm>
                <a:off x="10993917" y="6256621"/>
                <a:ext cx="20078" cy="20074"/>
              </a:xfrm>
              <a:custGeom>
                <a:avLst/>
                <a:gdLst>
                  <a:gd name="connsiteX0" fmla="*/ 9620 w 20078"/>
                  <a:gd name="connsiteY0" fmla="*/ 20049 h 20074"/>
                  <a:gd name="connsiteX1" fmla="*/ 19937 w 20078"/>
                  <a:gd name="connsiteY1" fmla="*/ 10290 h 20074"/>
                  <a:gd name="connsiteX2" fmla="*/ 10177 w 20078"/>
                  <a:gd name="connsiteY2" fmla="*/ -18 h 20074"/>
                  <a:gd name="connsiteX3" fmla="*/ -139 w 20078"/>
                  <a:gd name="connsiteY3" fmla="*/ 9741 h 20074"/>
                  <a:gd name="connsiteX4" fmla="*/ -139 w 20078"/>
                  <a:gd name="connsiteY4" fmla="*/ 10290 h 20074"/>
                  <a:gd name="connsiteX5" fmla="*/ 9620 w 20078"/>
                  <a:gd name="connsiteY5" fmla="*/ 20049 h 2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4">
                    <a:moveTo>
                      <a:pt x="9620" y="20049"/>
                    </a:moveTo>
                    <a:cubicBezTo>
                      <a:pt x="15169" y="20200"/>
                      <a:pt x="19769" y="15830"/>
                      <a:pt x="19937" y="10290"/>
                    </a:cubicBezTo>
                    <a:cubicBezTo>
                      <a:pt x="20076" y="4750"/>
                      <a:pt x="15698" y="132"/>
                      <a:pt x="10177" y="-18"/>
                    </a:cubicBezTo>
                    <a:cubicBezTo>
                      <a:pt x="4629" y="-171"/>
                      <a:pt x="0" y="4198"/>
                      <a:pt x="-139" y="9741"/>
                    </a:cubicBezTo>
                    <a:cubicBezTo>
                      <a:pt x="-139" y="9922"/>
                      <a:pt x="-139" y="10106"/>
                      <a:pt x="-139" y="10290"/>
                    </a:cubicBezTo>
                    <a:cubicBezTo>
                      <a:pt x="0" y="15619"/>
                      <a:pt x="4294" y="19904"/>
                      <a:pt x="9620" y="2004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09" name="Freeform: Shape 92">
                <a:extLst>
                  <a:ext uri="{FF2B5EF4-FFF2-40B4-BE49-F238E27FC236}">
                    <a16:creationId xmlns:a16="http://schemas.microsoft.com/office/drawing/2014/main" id="{9698DC7C-7BF5-B6C7-265E-10C1604CAFA9}"/>
                  </a:ext>
                </a:extLst>
              </p:cNvPr>
              <p:cNvSpPr/>
              <p:nvPr/>
            </p:nvSpPr>
            <p:spPr>
              <a:xfrm>
                <a:off x="11109074" y="6254107"/>
                <a:ext cx="25652" cy="25652"/>
              </a:xfrm>
              <a:custGeom>
                <a:avLst/>
                <a:gdLst>
                  <a:gd name="connsiteX0" fmla="*/ 12687 w 25652"/>
                  <a:gd name="connsiteY0" fmla="*/ 25630 h 25652"/>
                  <a:gd name="connsiteX1" fmla="*/ 25513 w 25652"/>
                  <a:gd name="connsiteY1" fmla="*/ 12804 h 25652"/>
                  <a:gd name="connsiteX2" fmla="*/ 12687 w 25652"/>
                  <a:gd name="connsiteY2" fmla="*/ -22 h 25652"/>
                  <a:gd name="connsiteX3" fmla="*/ -139 w 25652"/>
                  <a:gd name="connsiteY3" fmla="*/ 12804 h 25652"/>
                  <a:gd name="connsiteX4" fmla="*/ 12687 w 25652"/>
                  <a:gd name="connsiteY4" fmla="*/ 25630 h 2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2" h="25652">
                    <a:moveTo>
                      <a:pt x="12687" y="25630"/>
                    </a:moveTo>
                    <a:cubicBezTo>
                      <a:pt x="19769" y="25630"/>
                      <a:pt x="25513" y="19889"/>
                      <a:pt x="25513" y="12804"/>
                    </a:cubicBezTo>
                    <a:cubicBezTo>
                      <a:pt x="25513" y="5719"/>
                      <a:pt x="19769" y="-22"/>
                      <a:pt x="12687" y="-22"/>
                    </a:cubicBezTo>
                    <a:cubicBezTo>
                      <a:pt x="5605" y="-22"/>
                      <a:pt x="-139" y="5719"/>
                      <a:pt x="-139" y="12804"/>
                    </a:cubicBezTo>
                    <a:cubicBezTo>
                      <a:pt x="-139" y="19889"/>
                      <a:pt x="5605" y="25630"/>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0" name="Freeform: Shape 93">
                <a:extLst>
                  <a:ext uri="{FF2B5EF4-FFF2-40B4-BE49-F238E27FC236}">
                    <a16:creationId xmlns:a16="http://schemas.microsoft.com/office/drawing/2014/main" id="{B6B36235-35C8-434C-EF12-47997627D82B}"/>
                  </a:ext>
                </a:extLst>
              </p:cNvPr>
              <p:cNvSpPr/>
              <p:nvPr/>
            </p:nvSpPr>
            <p:spPr>
              <a:xfrm>
                <a:off x="11224788" y="6251040"/>
                <a:ext cx="31228" cy="31231"/>
              </a:xfrm>
              <a:custGeom>
                <a:avLst/>
                <a:gdLst>
                  <a:gd name="connsiteX0" fmla="*/ 15475 w 31228"/>
                  <a:gd name="connsiteY0" fmla="*/ 31207 h 31231"/>
                  <a:gd name="connsiteX1" fmla="*/ 31090 w 31228"/>
                  <a:gd name="connsiteY1" fmla="*/ 15589 h 31231"/>
                  <a:gd name="connsiteX2" fmla="*/ 15475 w 31228"/>
                  <a:gd name="connsiteY2" fmla="*/ -22 h 31231"/>
                  <a:gd name="connsiteX3" fmla="*/ -139 w 31228"/>
                  <a:gd name="connsiteY3" fmla="*/ 15595 h 31231"/>
                  <a:gd name="connsiteX4" fmla="*/ -139 w 31228"/>
                  <a:gd name="connsiteY4" fmla="*/ 15871 h 31231"/>
                  <a:gd name="connsiteX5" fmla="*/ 15197 w 31228"/>
                  <a:gd name="connsiteY5" fmla="*/ 31209 h 31231"/>
                  <a:gd name="connsiteX6" fmla="*/ 15475 w 31228"/>
                  <a:gd name="connsiteY6" fmla="*/ 31207 h 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8" h="31231">
                    <a:moveTo>
                      <a:pt x="15475" y="31207"/>
                    </a:moveTo>
                    <a:cubicBezTo>
                      <a:pt x="24091" y="31204"/>
                      <a:pt x="31090" y="24214"/>
                      <a:pt x="31090" y="15589"/>
                    </a:cubicBezTo>
                    <a:cubicBezTo>
                      <a:pt x="31090" y="6965"/>
                      <a:pt x="24091" y="-22"/>
                      <a:pt x="15475" y="-22"/>
                    </a:cubicBezTo>
                    <a:cubicBezTo>
                      <a:pt x="6859" y="-22"/>
                      <a:pt x="-139" y="6971"/>
                      <a:pt x="-139" y="15595"/>
                    </a:cubicBezTo>
                    <a:cubicBezTo>
                      <a:pt x="-139" y="15687"/>
                      <a:pt x="-139" y="15779"/>
                      <a:pt x="-139" y="15871"/>
                    </a:cubicBezTo>
                    <a:cubicBezTo>
                      <a:pt x="-139" y="24342"/>
                      <a:pt x="6720" y="31207"/>
                      <a:pt x="15197" y="31209"/>
                    </a:cubicBezTo>
                    <a:cubicBezTo>
                      <a:pt x="15280" y="31209"/>
                      <a:pt x="15391" y="31209"/>
                      <a:pt x="15475" y="312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1" name="Freeform: Shape 94">
                <a:extLst>
                  <a:ext uri="{FF2B5EF4-FFF2-40B4-BE49-F238E27FC236}">
                    <a16:creationId xmlns:a16="http://schemas.microsoft.com/office/drawing/2014/main" id="{1D6F29F2-FEBE-129D-4745-AE466DF2184E}"/>
                  </a:ext>
                </a:extLst>
              </p:cNvPr>
              <p:cNvSpPr/>
              <p:nvPr/>
            </p:nvSpPr>
            <p:spPr>
              <a:xfrm>
                <a:off x="11339944" y="6249646"/>
                <a:ext cx="36247" cy="36250"/>
              </a:xfrm>
              <a:custGeom>
                <a:avLst/>
                <a:gdLst>
                  <a:gd name="connsiteX0" fmla="*/ 17985 w 36247"/>
                  <a:gd name="connsiteY0" fmla="*/ 36226 h 36250"/>
                  <a:gd name="connsiteX1" fmla="*/ 36108 w 36247"/>
                  <a:gd name="connsiteY1" fmla="*/ 18099 h 36250"/>
                  <a:gd name="connsiteX2" fmla="*/ 17985 w 36247"/>
                  <a:gd name="connsiteY2" fmla="*/ -22 h 36250"/>
                  <a:gd name="connsiteX3" fmla="*/ -139 w 36247"/>
                  <a:gd name="connsiteY3" fmla="*/ 18105 h 36250"/>
                  <a:gd name="connsiteX4" fmla="*/ -139 w 36247"/>
                  <a:gd name="connsiteY4" fmla="*/ 18381 h 36250"/>
                  <a:gd name="connsiteX5" fmla="*/ 17706 w 36247"/>
                  <a:gd name="connsiteY5" fmla="*/ 36228 h 36250"/>
                  <a:gd name="connsiteX6" fmla="*/ 17985 w 36247"/>
                  <a:gd name="connsiteY6" fmla="*/ 36226 h 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7" h="36250">
                    <a:moveTo>
                      <a:pt x="17985" y="36226"/>
                    </a:moveTo>
                    <a:cubicBezTo>
                      <a:pt x="27994" y="36226"/>
                      <a:pt x="36108" y="28109"/>
                      <a:pt x="36108" y="18099"/>
                    </a:cubicBezTo>
                    <a:cubicBezTo>
                      <a:pt x="36108" y="8089"/>
                      <a:pt x="27994" y="-22"/>
                      <a:pt x="17985" y="-22"/>
                    </a:cubicBezTo>
                    <a:cubicBezTo>
                      <a:pt x="7975" y="-22"/>
                      <a:pt x="-139" y="8095"/>
                      <a:pt x="-139" y="18105"/>
                    </a:cubicBezTo>
                    <a:cubicBezTo>
                      <a:pt x="-139" y="18197"/>
                      <a:pt x="-139" y="18289"/>
                      <a:pt x="-139" y="18381"/>
                    </a:cubicBezTo>
                    <a:cubicBezTo>
                      <a:pt x="-139" y="28237"/>
                      <a:pt x="7835" y="36226"/>
                      <a:pt x="17706" y="36228"/>
                    </a:cubicBezTo>
                    <a:cubicBezTo>
                      <a:pt x="17789" y="36228"/>
                      <a:pt x="17901" y="36228"/>
                      <a:pt x="17985" y="3622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2" name="Freeform: Shape 95">
                <a:extLst>
                  <a:ext uri="{FF2B5EF4-FFF2-40B4-BE49-F238E27FC236}">
                    <a16:creationId xmlns:a16="http://schemas.microsoft.com/office/drawing/2014/main" id="{A01D8502-F5BC-27C3-8316-ACB46F07AB39}"/>
                  </a:ext>
                </a:extLst>
              </p:cNvPr>
              <p:cNvSpPr/>
              <p:nvPr/>
            </p:nvSpPr>
            <p:spPr>
              <a:xfrm>
                <a:off x="11455937" y="6246301"/>
                <a:ext cx="41268" cy="41268"/>
              </a:xfrm>
              <a:custGeom>
                <a:avLst/>
                <a:gdLst>
                  <a:gd name="connsiteX0" fmla="*/ 20773 w 41268"/>
                  <a:gd name="connsiteY0" fmla="*/ 41244 h 41268"/>
                  <a:gd name="connsiteX1" fmla="*/ 41128 w 41268"/>
                  <a:gd name="connsiteY1" fmla="*/ 20334 h 41268"/>
                  <a:gd name="connsiteX2" fmla="*/ 20216 w 41268"/>
                  <a:gd name="connsiteY2" fmla="*/ -20 h 41268"/>
                  <a:gd name="connsiteX3" fmla="*/ -139 w 41268"/>
                  <a:gd name="connsiteY3" fmla="*/ 20610 h 41268"/>
                  <a:gd name="connsiteX4" fmla="*/ 20494 w 41268"/>
                  <a:gd name="connsiteY4" fmla="*/ 41246 h 41268"/>
                  <a:gd name="connsiteX5" fmla="*/ 20773 w 41268"/>
                  <a:gd name="connsiteY5" fmla="*/ 41244 h 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68" h="41268">
                    <a:moveTo>
                      <a:pt x="20773" y="41244"/>
                    </a:moveTo>
                    <a:cubicBezTo>
                      <a:pt x="32178" y="41090"/>
                      <a:pt x="41267" y="31727"/>
                      <a:pt x="41128" y="20334"/>
                    </a:cubicBezTo>
                    <a:cubicBezTo>
                      <a:pt x="40960" y="8939"/>
                      <a:pt x="31620" y="-174"/>
                      <a:pt x="20216" y="-20"/>
                    </a:cubicBezTo>
                    <a:cubicBezTo>
                      <a:pt x="8923" y="133"/>
                      <a:pt x="-139" y="9323"/>
                      <a:pt x="-139" y="20610"/>
                    </a:cubicBezTo>
                    <a:cubicBezTo>
                      <a:pt x="-139" y="32006"/>
                      <a:pt x="9090" y="41244"/>
                      <a:pt x="20494" y="41246"/>
                    </a:cubicBezTo>
                    <a:cubicBezTo>
                      <a:pt x="20578" y="41246"/>
                      <a:pt x="20690" y="41244"/>
                      <a:pt x="20773" y="412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3" name="Freeform: Shape 96">
                <a:extLst>
                  <a:ext uri="{FF2B5EF4-FFF2-40B4-BE49-F238E27FC236}">
                    <a16:creationId xmlns:a16="http://schemas.microsoft.com/office/drawing/2014/main" id="{3B7B4CE3-E08D-A544-884E-D485CA64EBAA}"/>
                  </a:ext>
                </a:extLst>
              </p:cNvPr>
              <p:cNvSpPr/>
              <p:nvPr/>
            </p:nvSpPr>
            <p:spPr>
              <a:xfrm>
                <a:off x="11571930" y="6243511"/>
                <a:ext cx="46285" cy="46288"/>
              </a:xfrm>
              <a:custGeom>
                <a:avLst/>
                <a:gdLst>
                  <a:gd name="connsiteX0" fmla="*/ 23004 w 46285"/>
                  <a:gd name="connsiteY0" fmla="*/ 46263 h 46288"/>
                  <a:gd name="connsiteX1" fmla="*/ 46147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7" y="35899"/>
                      <a:pt x="46147" y="23118"/>
                    </a:cubicBezTo>
                    <a:cubicBezTo>
                      <a:pt x="46147"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8"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4" name="Freeform: Shape 97">
                <a:extLst>
                  <a:ext uri="{FF2B5EF4-FFF2-40B4-BE49-F238E27FC236}">
                    <a16:creationId xmlns:a16="http://schemas.microsoft.com/office/drawing/2014/main" id="{DB2A23CB-4DE6-C557-4B07-1B0E7A081FB2}"/>
                  </a:ext>
                </a:extLst>
              </p:cNvPr>
              <p:cNvSpPr/>
              <p:nvPr/>
            </p:nvSpPr>
            <p:spPr>
              <a:xfrm>
                <a:off x="11688201" y="6241838"/>
                <a:ext cx="49631" cy="49631"/>
              </a:xfrm>
              <a:custGeom>
                <a:avLst/>
                <a:gdLst>
                  <a:gd name="connsiteX0" fmla="*/ 49632 w 49631"/>
                  <a:gd name="connsiteY0" fmla="*/ 24816 h 49631"/>
                  <a:gd name="connsiteX1" fmla="*/ 24816 w 49631"/>
                  <a:gd name="connsiteY1" fmla="*/ 49631 h 49631"/>
                  <a:gd name="connsiteX2" fmla="*/ 0 w 49631"/>
                  <a:gd name="connsiteY2" fmla="*/ 24816 h 49631"/>
                  <a:gd name="connsiteX3" fmla="*/ 24816 w 49631"/>
                  <a:gd name="connsiteY3" fmla="*/ 0 h 49631"/>
                  <a:gd name="connsiteX4" fmla="*/ 49632 w 49631"/>
                  <a:gd name="connsiteY4" fmla="*/ 24816 h 4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1" h="49631">
                    <a:moveTo>
                      <a:pt x="49632" y="24816"/>
                    </a:moveTo>
                    <a:cubicBezTo>
                      <a:pt x="49632" y="38521"/>
                      <a:pt x="38521" y="49631"/>
                      <a:pt x="24816" y="49631"/>
                    </a:cubicBezTo>
                    <a:cubicBezTo>
                      <a:pt x="11110" y="49631"/>
                      <a:pt x="0" y="38521"/>
                      <a:pt x="0" y="24816"/>
                    </a:cubicBezTo>
                    <a:cubicBezTo>
                      <a:pt x="0" y="11110"/>
                      <a:pt x="11110" y="0"/>
                      <a:pt x="24816" y="0"/>
                    </a:cubicBezTo>
                    <a:cubicBezTo>
                      <a:pt x="38521" y="0"/>
                      <a:pt x="49632" y="11110"/>
                      <a:pt x="49632" y="248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5" name="Freeform: Shape 98">
                <a:extLst>
                  <a:ext uri="{FF2B5EF4-FFF2-40B4-BE49-F238E27FC236}">
                    <a16:creationId xmlns:a16="http://schemas.microsoft.com/office/drawing/2014/main" id="{37F2CB1A-9BE1-584F-79F8-AB201A892A43}"/>
                  </a:ext>
                </a:extLst>
              </p:cNvPr>
              <p:cNvSpPr/>
              <p:nvPr/>
            </p:nvSpPr>
            <p:spPr>
              <a:xfrm>
                <a:off x="11804194" y="6237935"/>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6" name="Freeform: Shape 99">
                <a:extLst>
                  <a:ext uri="{FF2B5EF4-FFF2-40B4-BE49-F238E27FC236}">
                    <a16:creationId xmlns:a16="http://schemas.microsoft.com/office/drawing/2014/main" id="{B1944A67-9A63-C30E-B71E-FE0B9B6F9337}"/>
                  </a:ext>
                </a:extLst>
              </p:cNvPr>
              <p:cNvSpPr/>
              <p:nvPr/>
            </p:nvSpPr>
            <p:spPr>
              <a:xfrm>
                <a:off x="11921860" y="6239608"/>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7" name="Freeform: Shape 100">
                <a:extLst>
                  <a:ext uri="{FF2B5EF4-FFF2-40B4-BE49-F238E27FC236}">
                    <a16:creationId xmlns:a16="http://schemas.microsoft.com/office/drawing/2014/main" id="{CA68FAEB-C327-ABFC-C806-88B25A0C2818}"/>
                  </a:ext>
                </a:extLst>
              </p:cNvPr>
              <p:cNvSpPr/>
              <p:nvPr/>
            </p:nvSpPr>
            <p:spPr>
              <a:xfrm>
                <a:off x="12038131" y="6237098"/>
                <a:ext cx="59669" cy="59669"/>
              </a:xfrm>
              <a:custGeom>
                <a:avLst/>
                <a:gdLst>
                  <a:gd name="connsiteX0" fmla="*/ 29696 w 59669"/>
                  <a:gd name="connsiteY0" fmla="*/ 59647 h 59669"/>
                  <a:gd name="connsiteX1" fmla="*/ 59530 w 59669"/>
                  <a:gd name="connsiteY1" fmla="*/ 29813 h 59669"/>
                  <a:gd name="connsiteX2" fmla="*/ 29696 w 59669"/>
                  <a:gd name="connsiteY2" fmla="*/ -22 h 59669"/>
                  <a:gd name="connsiteX3" fmla="*/ -139 w 59669"/>
                  <a:gd name="connsiteY3" fmla="*/ 29813 h 59669"/>
                  <a:gd name="connsiteX4" fmla="*/ 29696 w 59669"/>
                  <a:gd name="connsiteY4" fmla="*/ 59647 h 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9" h="59669">
                    <a:moveTo>
                      <a:pt x="29696" y="59647"/>
                    </a:moveTo>
                    <a:cubicBezTo>
                      <a:pt x="46174" y="59647"/>
                      <a:pt x="59530" y="46289"/>
                      <a:pt x="59530" y="29813"/>
                    </a:cubicBezTo>
                    <a:cubicBezTo>
                      <a:pt x="59530" y="13337"/>
                      <a:pt x="46174" y="-22"/>
                      <a:pt x="29696" y="-22"/>
                    </a:cubicBezTo>
                    <a:cubicBezTo>
                      <a:pt x="13217" y="-22"/>
                      <a:pt x="-139" y="13337"/>
                      <a:pt x="-139" y="29813"/>
                    </a:cubicBezTo>
                    <a:cubicBezTo>
                      <a:pt x="-139" y="46289"/>
                      <a:pt x="13217" y="59647"/>
                      <a:pt x="29696"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8" name="Freeform: Shape 101">
                <a:extLst>
                  <a:ext uri="{FF2B5EF4-FFF2-40B4-BE49-F238E27FC236}">
                    <a16:creationId xmlns:a16="http://schemas.microsoft.com/office/drawing/2014/main" id="{30E44266-A50C-076D-A580-BFD6DDB342F2}"/>
                  </a:ext>
                </a:extLst>
              </p:cNvPr>
              <p:cNvSpPr/>
              <p:nvPr/>
            </p:nvSpPr>
            <p:spPr>
              <a:xfrm>
                <a:off x="12155518" y="6236262"/>
                <a:ext cx="60784" cy="60784"/>
              </a:xfrm>
              <a:custGeom>
                <a:avLst/>
                <a:gdLst>
                  <a:gd name="connsiteX0" fmla="*/ 60785 w 60784"/>
                  <a:gd name="connsiteY0" fmla="*/ 30392 h 60784"/>
                  <a:gd name="connsiteX1" fmla="*/ 30392 w 60784"/>
                  <a:gd name="connsiteY1" fmla="*/ 60785 h 60784"/>
                  <a:gd name="connsiteX2" fmla="*/ 0 w 60784"/>
                  <a:gd name="connsiteY2" fmla="*/ 30392 h 60784"/>
                  <a:gd name="connsiteX3" fmla="*/ 30392 w 60784"/>
                  <a:gd name="connsiteY3" fmla="*/ 0 h 60784"/>
                  <a:gd name="connsiteX4" fmla="*/ 60785 w 60784"/>
                  <a:gd name="connsiteY4" fmla="*/ 30392 h 6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4" h="60784">
                    <a:moveTo>
                      <a:pt x="60785" y="30392"/>
                    </a:moveTo>
                    <a:cubicBezTo>
                      <a:pt x="60785" y="47178"/>
                      <a:pt x="47178" y="60785"/>
                      <a:pt x="30392" y="60785"/>
                    </a:cubicBezTo>
                    <a:cubicBezTo>
                      <a:pt x="13607" y="60785"/>
                      <a:pt x="0" y="47178"/>
                      <a:pt x="0" y="30392"/>
                    </a:cubicBezTo>
                    <a:cubicBezTo>
                      <a:pt x="0" y="13607"/>
                      <a:pt x="13607" y="0"/>
                      <a:pt x="30392" y="0"/>
                    </a:cubicBezTo>
                    <a:cubicBezTo>
                      <a:pt x="47178" y="0"/>
                      <a:pt x="60785" y="13607"/>
                      <a:pt x="60785" y="3039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19" name="Freeform: Shape 102">
                <a:extLst>
                  <a:ext uri="{FF2B5EF4-FFF2-40B4-BE49-F238E27FC236}">
                    <a16:creationId xmlns:a16="http://schemas.microsoft.com/office/drawing/2014/main" id="{A881ECE5-6C90-028C-CFD0-07CECA46FB94}"/>
                  </a:ext>
                </a:extLst>
              </p:cNvPr>
              <p:cNvSpPr/>
              <p:nvPr/>
            </p:nvSpPr>
            <p:spPr>
              <a:xfrm>
                <a:off x="10646776" y="6382647"/>
                <a:ext cx="4461" cy="4461"/>
              </a:xfrm>
              <a:custGeom>
                <a:avLst/>
                <a:gdLst>
                  <a:gd name="connsiteX0" fmla="*/ 4461 w 4461"/>
                  <a:gd name="connsiteY0" fmla="*/ 2231 h 4461"/>
                  <a:gd name="connsiteX1" fmla="*/ 2231 w 4461"/>
                  <a:gd name="connsiteY1" fmla="*/ 4461 h 4461"/>
                  <a:gd name="connsiteX2" fmla="*/ 0 w 4461"/>
                  <a:gd name="connsiteY2" fmla="*/ 2231 h 4461"/>
                  <a:gd name="connsiteX3" fmla="*/ 2231 w 4461"/>
                  <a:gd name="connsiteY3" fmla="*/ 0 h 4461"/>
                  <a:gd name="connsiteX4" fmla="*/ 4461 w 4461"/>
                  <a:gd name="connsiteY4" fmla="*/ 2231 h 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 h="4461">
                    <a:moveTo>
                      <a:pt x="4461" y="2231"/>
                    </a:moveTo>
                    <a:cubicBezTo>
                      <a:pt x="4461" y="3463"/>
                      <a:pt x="3463" y="4461"/>
                      <a:pt x="2231" y="4461"/>
                    </a:cubicBezTo>
                    <a:cubicBezTo>
                      <a:pt x="999" y="4461"/>
                      <a:pt x="0" y="3463"/>
                      <a:pt x="0" y="2231"/>
                    </a:cubicBezTo>
                    <a:cubicBezTo>
                      <a:pt x="0" y="999"/>
                      <a:pt x="999" y="0"/>
                      <a:pt x="2231" y="0"/>
                    </a:cubicBezTo>
                    <a:cubicBezTo>
                      <a:pt x="3463" y="0"/>
                      <a:pt x="4461" y="999"/>
                      <a:pt x="4461" y="22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0" name="Freeform: Shape 103">
                <a:extLst>
                  <a:ext uri="{FF2B5EF4-FFF2-40B4-BE49-F238E27FC236}">
                    <a16:creationId xmlns:a16="http://schemas.microsoft.com/office/drawing/2014/main" id="{7DF9365A-7F65-0E9E-CFBB-3929A0980498}"/>
                  </a:ext>
                </a:extLst>
              </p:cNvPr>
              <p:cNvSpPr/>
              <p:nvPr/>
            </p:nvSpPr>
            <p:spPr>
              <a:xfrm>
                <a:off x="10762211" y="6379850"/>
                <a:ext cx="10325" cy="10603"/>
              </a:xfrm>
              <a:custGeom>
                <a:avLst/>
                <a:gdLst>
                  <a:gd name="connsiteX0" fmla="*/ 4880 w 10325"/>
                  <a:gd name="connsiteY0" fmla="*/ 10582 h 10603"/>
                  <a:gd name="connsiteX1" fmla="*/ 10177 w 10325"/>
                  <a:gd name="connsiteY1" fmla="*/ 5284 h 10603"/>
                  <a:gd name="connsiteX2" fmla="*/ 5465 w 10325"/>
                  <a:gd name="connsiteY2" fmla="*/ -14 h 10603"/>
                  <a:gd name="connsiteX3" fmla="*/ 4880 w 10325"/>
                  <a:gd name="connsiteY3" fmla="*/ -14 h 10603"/>
                  <a:gd name="connsiteX4" fmla="*/ -139 w 10325"/>
                  <a:gd name="connsiteY4" fmla="*/ 4997 h 10603"/>
                  <a:gd name="connsiteX5" fmla="*/ -139 w 10325"/>
                  <a:gd name="connsiteY5" fmla="*/ 5284 h 10603"/>
                  <a:gd name="connsiteX6" fmla="*/ 4880 w 10325"/>
                  <a:gd name="connsiteY6" fmla="*/ 10582 h 1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5" h="10603">
                    <a:moveTo>
                      <a:pt x="4880" y="10582"/>
                    </a:moveTo>
                    <a:cubicBezTo>
                      <a:pt x="7807" y="10582"/>
                      <a:pt x="10177" y="8209"/>
                      <a:pt x="10177" y="5284"/>
                    </a:cubicBezTo>
                    <a:cubicBezTo>
                      <a:pt x="10345" y="2515"/>
                      <a:pt x="8225" y="145"/>
                      <a:pt x="5465" y="-14"/>
                    </a:cubicBezTo>
                    <a:cubicBezTo>
                      <a:pt x="5270" y="-25"/>
                      <a:pt x="5075" y="-25"/>
                      <a:pt x="4880" y="-14"/>
                    </a:cubicBezTo>
                    <a:cubicBezTo>
                      <a:pt x="2119" y="-19"/>
                      <a:pt x="-139" y="2225"/>
                      <a:pt x="-139" y="4997"/>
                    </a:cubicBezTo>
                    <a:cubicBezTo>
                      <a:pt x="-139" y="5092"/>
                      <a:pt x="-139" y="5189"/>
                      <a:pt x="-139" y="5284"/>
                    </a:cubicBezTo>
                    <a:cubicBezTo>
                      <a:pt x="-139" y="8103"/>
                      <a:pt x="2064" y="10434"/>
                      <a:pt x="4880" y="105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1" name="Freeform: Shape 104">
                <a:extLst>
                  <a:ext uri="{FF2B5EF4-FFF2-40B4-BE49-F238E27FC236}">
                    <a16:creationId xmlns:a16="http://schemas.microsoft.com/office/drawing/2014/main" id="{DD8F9F34-86EB-B65B-9265-C86716F18EEA}"/>
                  </a:ext>
                </a:extLst>
              </p:cNvPr>
              <p:cNvSpPr/>
              <p:nvPr/>
            </p:nvSpPr>
            <p:spPr>
              <a:xfrm>
                <a:off x="10876809" y="6376234"/>
                <a:ext cx="17287" cy="17287"/>
              </a:xfrm>
              <a:custGeom>
                <a:avLst/>
                <a:gdLst>
                  <a:gd name="connsiteX0" fmla="*/ 17287 w 17287"/>
                  <a:gd name="connsiteY0" fmla="*/ 8644 h 17287"/>
                  <a:gd name="connsiteX1" fmla="*/ 8644 w 17287"/>
                  <a:gd name="connsiteY1" fmla="*/ 17287 h 17287"/>
                  <a:gd name="connsiteX2" fmla="*/ 0 w 17287"/>
                  <a:gd name="connsiteY2" fmla="*/ 8644 h 17287"/>
                  <a:gd name="connsiteX3" fmla="*/ 8644 w 17287"/>
                  <a:gd name="connsiteY3" fmla="*/ 0 h 17287"/>
                  <a:gd name="connsiteX4" fmla="*/ 17287 w 17287"/>
                  <a:gd name="connsiteY4" fmla="*/ 8644 h 1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17287">
                    <a:moveTo>
                      <a:pt x="17287" y="8644"/>
                    </a:moveTo>
                    <a:cubicBezTo>
                      <a:pt x="17287" y="13417"/>
                      <a:pt x="13417" y="17287"/>
                      <a:pt x="8644" y="17287"/>
                    </a:cubicBezTo>
                    <a:cubicBezTo>
                      <a:pt x="3870" y="17287"/>
                      <a:pt x="0" y="13418"/>
                      <a:pt x="0" y="8644"/>
                    </a:cubicBezTo>
                    <a:cubicBezTo>
                      <a:pt x="0" y="3870"/>
                      <a:pt x="3870" y="0"/>
                      <a:pt x="8644" y="0"/>
                    </a:cubicBezTo>
                    <a:cubicBezTo>
                      <a:pt x="13417" y="0"/>
                      <a:pt x="17287" y="3870"/>
                      <a:pt x="17287" y="86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2" name="Freeform: Shape 105">
                <a:extLst>
                  <a:ext uri="{FF2B5EF4-FFF2-40B4-BE49-F238E27FC236}">
                    <a16:creationId xmlns:a16="http://schemas.microsoft.com/office/drawing/2014/main" id="{B1E170B2-3195-3A39-ADB9-9F69E021BDA5}"/>
                  </a:ext>
                </a:extLst>
              </p:cNvPr>
              <p:cNvSpPr/>
              <p:nvPr/>
            </p:nvSpPr>
            <p:spPr>
              <a:xfrm>
                <a:off x="10992245" y="6376082"/>
                <a:ext cx="23142" cy="21343"/>
              </a:xfrm>
              <a:custGeom>
                <a:avLst/>
                <a:gdLst>
                  <a:gd name="connsiteX0" fmla="*/ 11293 w 23142"/>
                  <a:gd name="connsiteY0" fmla="*/ 21321 h 21343"/>
                  <a:gd name="connsiteX1" fmla="*/ 23004 w 23142"/>
                  <a:gd name="connsiteY1" fmla="*/ 9889 h 21343"/>
                  <a:gd name="connsiteX2" fmla="*/ 9620 w 23142"/>
                  <a:gd name="connsiteY2" fmla="*/ 119 h 21343"/>
                  <a:gd name="connsiteX3" fmla="*/ -139 w 23142"/>
                  <a:gd name="connsiteY3" fmla="*/ 9889 h 21343"/>
                  <a:gd name="connsiteX4" fmla="*/ 11293 w 23142"/>
                  <a:gd name="connsiteY4" fmla="*/ 21321 h 2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 h="21343">
                    <a:moveTo>
                      <a:pt x="11293" y="21321"/>
                    </a:moveTo>
                    <a:cubicBezTo>
                      <a:pt x="17650" y="21324"/>
                      <a:pt x="22864" y="16246"/>
                      <a:pt x="23004" y="9889"/>
                    </a:cubicBezTo>
                    <a:cubicBezTo>
                      <a:pt x="22000" y="3498"/>
                      <a:pt x="16033" y="-876"/>
                      <a:pt x="9620" y="119"/>
                    </a:cubicBezTo>
                    <a:cubicBezTo>
                      <a:pt x="4601" y="903"/>
                      <a:pt x="642" y="4854"/>
                      <a:pt x="-139" y="9889"/>
                    </a:cubicBezTo>
                    <a:cubicBezTo>
                      <a:pt x="0" y="16141"/>
                      <a:pt x="5047" y="21173"/>
                      <a:pt x="11293" y="2132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3" name="Freeform: Shape 106">
                <a:extLst>
                  <a:ext uri="{FF2B5EF4-FFF2-40B4-BE49-F238E27FC236}">
                    <a16:creationId xmlns:a16="http://schemas.microsoft.com/office/drawing/2014/main" id="{82F9575B-4016-C1CD-7D39-BD3DA1B6C328}"/>
                  </a:ext>
                </a:extLst>
              </p:cNvPr>
              <p:cNvSpPr/>
              <p:nvPr/>
            </p:nvSpPr>
            <p:spPr>
              <a:xfrm>
                <a:off x="11107680" y="6370381"/>
                <a:ext cx="29000" cy="28998"/>
              </a:xfrm>
              <a:custGeom>
                <a:avLst/>
                <a:gdLst>
                  <a:gd name="connsiteX0" fmla="*/ 14081 w 29000"/>
                  <a:gd name="connsiteY0" fmla="*/ 28973 h 28998"/>
                  <a:gd name="connsiteX1" fmla="*/ 28859 w 29000"/>
                  <a:gd name="connsiteY1" fmla="*/ 14753 h 28998"/>
                  <a:gd name="connsiteX2" fmla="*/ 14639 w 29000"/>
                  <a:gd name="connsiteY2" fmla="*/ -19 h 28998"/>
                  <a:gd name="connsiteX3" fmla="*/ -139 w 29000"/>
                  <a:gd name="connsiteY3" fmla="*/ 14201 h 28998"/>
                  <a:gd name="connsiteX4" fmla="*/ -139 w 29000"/>
                  <a:gd name="connsiteY4" fmla="*/ 14753 h 28998"/>
                  <a:gd name="connsiteX5" fmla="*/ 14081 w 29000"/>
                  <a:gd name="connsiteY5" fmla="*/ 28973 h 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0" h="28998">
                    <a:moveTo>
                      <a:pt x="14081" y="28973"/>
                    </a:moveTo>
                    <a:cubicBezTo>
                      <a:pt x="22083" y="29127"/>
                      <a:pt x="28692" y="22758"/>
                      <a:pt x="28859" y="14753"/>
                    </a:cubicBezTo>
                    <a:cubicBezTo>
                      <a:pt x="28998" y="6748"/>
                      <a:pt x="22641" y="134"/>
                      <a:pt x="14639" y="-19"/>
                    </a:cubicBezTo>
                    <a:cubicBezTo>
                      <a:pt x="6636" y="-173"/>
                      <a:pt x="0" y="6196"/>
                      <a:pt x="-139" y="14201"/>
                    </a:cubicBezTo>
                    <a:cubicBezTo>
                      <a:pt x="-139" y="14385"/>
                      <a:pt x="-139" y="14569"/>
                      <a:pt x="-139" y="14753"/>
                    </a:cubicBezTo>
                    <a:cubicBezTo>
                      <a:pt x="-139" y="22608"/>
                      <a:pt x="6218" y="28973"/>
                      <a:pt x="14081" y="289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4" name="Freeform: Shape 107">
                <a:extLst>
                  <a:ext uri="{FF2B5EF4-FFF2-40B4-BE49-F238E27FC236}">
                    <a16:creationId xmlns:a16="http://schemas.microsoft.com/office/drawing/2014/main" id="{DB5C3DDD-5469-DDB4-6CA2-44E3529AABC9}"/>
                  </a:ext>
                </a:extLst>
              </p:cNvPr>
              <p:cNvSpPr/>
              <p:nvPr/>
            </p:nvSpPr>
            <p:spPr>
              <a:xfrm>
                <a:off x="11222836" y="6367311"/>
                <a:ext cx="35132" cy="35135"/>
              </a:xfrm>
              <a:custGeom>
                <a:avLst/>
                <a:gdLst>
                  <a:gd name="connsiteX0" fmla="*/ 17427 w 35132"/>
                  <a:gd name="connsiteY0" fmla="*/ 35110 h 35135"/>
                  <a:gd name="connsiteX1" fmla="*/ 34994 w 35132"/>
                  <a:gd name="connsiteY1" fmla="*/ 17541 h 35135"/>
                  <a:gd name="connsiteX2" fmla="*/ 17427 w 35132"/>
                  <a:gd name="connsiteY2" fmla="*/ -22 h 35135"/>
                  <a:gd name="connsiteX3" fmla="*/ -139 w 35132"/>
                  <a:gd name="connsiteY3" fmla="*/ 17547 h 35135"/>
                  <a:gd name="connsiteX4" fmla="*/ -139 w 35132"/>
                  <a:gd name="connsiteY4" fmla="*/ 17823 h 35135"/>
                  <a:gd name="connsiteX5" fmla="*/ 17149 w 35132"/>
                  <a:gd name="connsiteY5" fmla="*/ 35113 h 35135"/>
                  <a:gd name="connsiteX6" fmla="*/ 17427 w 35132"/>
                  <a:gd name="connsiteY6" fmla="*/ 35110 h 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 h="35135">
                    <a:moveTo>
                      <a:pt x="17427" y="35110"/>
                    </a:moveTo>
                    <a:cubicBezTo>
                      <a:pt x="27131" y="35110"/>
                      <a:pt x="34994" y="27245"/>
                      <a:pt x="34994" y="17541"/>
                    </a:cubicBezTo>
                    <a:cubicBezTo>
                      <a:pt x="34994" y="7841"/>
                      <a:pt x="27131" y="-22"/>
                      <a:pt x="17427" y="-22"/>
                    </a:cubicBezTo>
                    <a:cubicBezTo>
                      <a:pt x="7724" y="-22"/>
                      <a:pt x="-139" y="7844"/>
                      <a:pt x="-139" y="17547"/>
                    </a:cubicBezTo>
                    <a:cubicBezTo>
                      <a:pt x="-139" y="17639"/>
                      <a:pt x="-139" y="17731"/>
                      <a:pt x="-139" y="17823"/>
                    </a:cubicBezTo>
                    <a:cubicBezTo>
                      <a:pt x="-139" y="27370"/>
                      <a:pt x="7585" y="35110"/>
                      <a:pt x="17149" y="35113"/>
                    </a:cubicBezTo>
                    <a:cubicBezTo>
                      <a:pt x="17232" y="35113"/>
                      <a:pt x="17343" y="35113"/>
                      <a:pt x="17427" y="3511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5" name="Freeform: Shape 108">
                <a:extLst>
                  <a:ext uri="{FF2B5EF4-FFF2-40B4-BE49-F238E27FC236}">
                    <a16:creationId xmlns:a16="http://schemas.microsoft.com/office/drawing/2014/main" id="{E23292DF-9667-EE45-D3D0-52D00C4A2267}"/>
                  </a:ext>
                </a:extLst>
              </p:cNvPr>
              <p:cNvSpPr/>
              <p:nvPr/>
            </p:nvSpPr>
            <p:spPr>
              <a:xfrm>
                <a:off x="11337713" y="6364802"/>
                <a:ext cx="40708" cy="40708"/>
              </a:xfrm>
              <a:custGeom>
                <a:avLst/>
                <a:gdLst>
                  <a:gd name="connsiteX0" fmla="*/ 20215 w 40708"/>
                  <a:gd name="connsiteY0" fmla="*/ 40687 h 40708"/>
                  <a:gd name="connsiteX1" fmla="*/ 40570 w 40708"/>
                  <a:gd name="connsiteY1" fmla="*/ 20332 h 40708"/>
                  <a:gd name="connsiteX2" fmla="*/ 20215 w 40708"/>
                  <a:gd name="connsiteY2" fmla="*/ -22 h 40708"/>
                  <a:gd name="connsiteX3" fmla="*/ -139 w 40708"/>
                  <a:gd name="connsiteY3" fmla="*/ 20332 h 40708"/>
                  <a:gd name="connsiteX4" fmla="*/ 20215 w 40708"/>
                  <a:gd name="connsiteY4" fmla="*/ 40687 h 40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 h="40708">
                    <a:moveTo>
                      <a:pt x="20215" y="40687"/>
                    </a:moveTo>
                    <a:cubicBezTo>
                      <a:pt x="31452" y="40687"/>
                      <a:pt x="40570" y="31575"/>
                      <a:pt x="40570" y="20332"/>
                    </a:cubicBezTo>
                    <a:cubicBezTo>
                      <a:pt x="40570" y="9090"/>
                      <a:pt x="31452" y="-22"/>
                      <a:pt x="20215" y="-22"/>
                    </a:cubicBezTo>
                    <a:cubicBezTo>
                      <a:pt x="8979" y="-22"/>
                      <a:pt x="-139" y="9090"/>
                      <a:pt x="-139" y="20332"/>
                    </a:cubicBezTo>
                    <a:cubicBezTo>
                      <a:pt x="-139" y="31575"/>
                      <a:pt x="8979" y="40687"/>
                      <a:pt x="20215" y="4068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6" name="Freeform: Shape 109">
                <a:extLst>
                  <a:ext uri="{FF2B5EF4-FFF2-40B4-BE49-F238E27FC236}">
                    <a16:creationId xmlns:a16="http://schemas.microsoft.com/office/drawing/2014/main" id="{44637A8C-AE86-DBFF-8333-02E47839B6C4}"/>
                  </a:ext>
                </a:extLst>
              </p:cNvPr>
              <p:cNvSpPr/>
              <p:nvPr/>
            </p:nvSpPr>
            <p:spPr>
              <a:xfrm>
                <a:off x="11453706" y="6361735"/>
                <a:ext cx="46285" cy="46288"/>
              </a:xfrm>
              <a:custGeom>
                <a:avLst/>
                <a:gdLst>
                  <a:gd name="connsiteX0" fmla="*/ 23004 w 46285"/>
                  <a:gd name="connsiteY0" fmla="*/ 46263 h 46288"/>
                  <a:gd name="connsiteX1" fmla="*/ 46147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7" y="35899"/>
                      <a:pt x="46147" y="23118"/>
                    </a:cubicBezTo>
                    <a:cubicBezTo>
                      <a:pt x="46147"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9"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7" name="Freeform: Shape 110">
                <a:extLst>
                  <a:ext uri="{FF2B5EF4-FFF2-40B4-BE49-F238E27FC236}">
                    <a16:creationId xmlns:a16="http://schemas.microsoft.com/office/drawing/2014/main" id="{B75259B5-C803-3008-EE20-2276DAD02E38}"/>
                  </a:ext>
                </a:extLst>
              </p:cNvPr>
              <p:cNvSpPr/>
              <p:nvPr/>
            </p:nvSpPr>
            <p:spPr>
              <a:xfrm>
                <a:off x="11569420" y="6359225"/>
                <a:ext cx="51304" cy="51307"/>
              </a:xfrm>
              <a:custGeom>
                <a:avLst/>
                <a:gdLst>
                  <a:gd name="connsiteX0" fmla="*/ 25513 w 51304"/>
                  <a:gd name="connsiteY0" fmla="*/ 51282 h 51307"/>
                  <a:gd name="connsiteX1" fmla="*/ 51165 w 51304"/>
                  <a:gd name="connsiteY1" fmla="*/ 25627 h 51307"/>
                  <a:gd name="connsiteX2" fmla="*/ 25513 w 51304"/>
                  <a:gd name="connsiteY2" fmla="*/ -22 h 51307"/>
                  <a:gd name="connsiteX3" fmla="*/ -139 w 51304"/>
                  <a:gd name="connsiteY3" fmla="*/ 25633 h 51307"/>
                  <a:gd name="connsiteX4" fmla="*/ -139 w 51304"/>
                  <a:gd name="connsiteY4" fmla="*/ 25909 h 51307"/>
                  <a:gd name="connsiteX5" fmla="*/ 25234 w 51304"/>
                  <a:gd name="connsiteY5" fmla="*/ 51285 h 51307"/>
                  <a:gd name="connsiteX6" fmla="*/ 25513 w 51304"/>
                  <a:gd name="connsiteY6" fmla="*/ 51282 h 5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04" h="51307">
                    <a:moveTo>
                      <a:pt x="25513" y="51282"/>
                    </a:moveTo>
                    <a:cubicBezTo>
                      <a:pt x="39678" y="51282"/>
                      <a:pt x="51165" y="39797"/>
                      <a:pt x="51165" y="25627"/>
                    </a:cubicBezTo>
                    <a:cubicBezTo>
                      <a:pt x="51165" y="11460"/>
                      <a:pt x="39678" y="-22"/>
                      <a:pt x="25513" y="-22"/>
                    </a:cubicBezTo>
                    <a:cubicBezTo>
                      <a:pt x="11349" y="-22"/>
                      <a:pt x="-139" y="11466"/>
                      <a:pt x="-139" y="25633"/>
                    </a:cubicBezTo>
                    <a:cubicBezTo>
                      <a:pt x="-139" y="25725"/>
                      <a:pt x="-139" y="25817"/>
                      <a:pt x="-139" y="25909"/>
                    </a:cubicBezTo>
                    <a:cubicBezTo>
                      <a:pt x="-139" y="39923"/>
                      <a:pt x="11209" y="51282"/>
                      <a:pt x="25234" y="51285"/>
                    </a:cubicBezTo>
                    <a:cubicBezTo>
                      <a:pt x="25318" y="51285"/>
                      <a:pt x="25429" y="51282"/>
                      <a:pt x="25513" y="512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8" name="Freeform: Shape 111">
                <a:extLst>
                  <a:ext uri="{FF2B5EF4-FFF2-40B4-BE49-F238E27FC236}">
                    <a16:creationId xmlns:a16="http://schemas.microsoft.com/office/drawing/2014/main" id="{51BB6BB7-4B22-916A-6E9B-396346931AC9}"/>
                  </a:ext>
                </a:extLst>
              </p:cNvPr>
              <p:cNvSpPr/>
              <p:nvPr/>
            </p:nvSpPr>
            <p:spPr>
              <a:xfrm>
                <a:off x="11685413" y="6357274"/>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29" name="Freeform: Shape 112">
                <a:extLst>
                  <a:ext uri="{FF2B5EF4-FFF2-40B4-BE49-F238E27FC236}">
                    <a16:creationId xmlns:a16="http://schemas.microsoft.com/office/drawing/2014/main" id="{94B76D1F-B0F0-C592-09D8-26132820D01D}"/>
                  </a:ext>
                </a:extLst>
              </p:cNvPr>
              <p:cNvSpPr/>
              <p:nvPr/>
            </p:nvSpPr>
            <p:spPr>
              <a:xfrm>
                <a:off x="11802242" y="6355322"/>
                <a:ext cx="59669" cy="59669"/>
              </a:xfrm>
              <a:custGeom>
                <a:avLst/>
                <a:gdLst>
                  <a:gd name="connsiteX0" fmla="*/ 29696 w 59669"/>
                  <a:gd name="connsiteY0" fmla="*/ 59647 h 59669"/>
                  <a:gd name="connsiteX1" fmla="*/ 59531 w 59669"/>
                  <a:gd name="connsiteY1" fmla="*/ 29812 h 59669"/>
                  <a:gd name="connsiteX2" fmla="*/ 29696 w 59669"/>
                  <a:gd name="connsiteY2" fmla="*/ -22 h 59669"/>
                  <a:gd name="connsiteX3" fmla="*/ -139 w 59669"/>
                  <a:gd name="connsiteY3" fmla="*/ 29812 h 59669"/>
                  <a:gd name="connsiteX4" fmla="*/ 29696 w 59669"/>
                  <a:gd name="connsiteY4" fmla="*/ 59647 h 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9" h="59669">
                    <a:moveTo>
                      <a:pt x="29696" y="59647"/>
                    </a:moveTo>
                    <a:cubicBezTo>
                      <a:pt x="46175" y="59647"/>
                      <a:pt x="59531" y="46289"/>
                      <a:pt x="59531" y="29812"/>
                    </a:cubicBezTo>
                    <a:cubicBezTo>
                      <a:pt x="59531" y="13337"/>
                      <a:pt x="46175" y="-22"/>
                      <a:pt x="29696" y="-22"/>
                    </a:cubicBezTo>
                    <a:cubicBezTo>
                      <a:pt x="13217" y="-22"/>
                      <a:pt x="-139" y="13337"/>
                      <a:pt x="-139" y="29812"/>
                    </a:cubicBezTo>
                    <a:cubicBezTo>
                      <a:pt x="-139" y="46289"/>
                      <a:pt x="13217" y="59647"/>
                      <a:pt x="29696"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0" name="Freeform: Shape 113">
                <a:extLst>
                  <a:ext uri="{FF2B5EF4-FFF2-40B4-BE49-F238E27FC236}">
                    <a16:creationId xmlns:a16="http://schemas.microsoft.com/office/drawing/2014/main" id="{908D2C82-193B-4A02-57A2-B8A159805C9A}"/>
                  </a:ext>
                </a:extLst>
              </p:cNvPr>
              <p:cNvSpPr/>
              <p:nvPr/>
            </p:nvSpPr>
            <p:spPr>
              <a:xfrm>
                <a:off x="11917956" y="6353370"/>
                <a:ext cx="63572" cy="63572"/>
              </a:xfrm>
              <a:custGeom>
                <a:avLst/>
                <a:gdLst>
                  <a:gd name="connsiteX0" fmla="*/ 31647 w 63572"/>
                  <a:gd name="connsiteY0" fmla="*/ 63551 h 63572"/>
                  <a:gd name="connsiteX1" fmla="*/ 63434 w 63572"/>
                  <a:gd name="connsiteY1" fmla="*/ 31764 h 63572"/>
                  <a:gd name="connsiteX2" fmla="*/ 31647 w 63572"/>
                  <a:gd name="connsiteY2" fmla="*/ -22 h 63572"/>
                  <a:gd name="connsiteX3" fmla="*/ -139 w 63572"/>
                  <a:gd name="connsiteY3" fmla="*/ 31764 h 63572"/>
                  <a:gd name="connsiteX4" fmla="*/ 31647 w 63572"/>
                  <a:gd name="connsiteY4" fmla="*/ 63551 h 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2" h="63572">
                    <a:moveTo>
                      <a:pt x="31647" y="63551"/>
                    </a:moveTo>
                    <a:cubicBezTo>
                      <a:pt x="49214" y="63551"/>
                      <a:pt x="63434" y="49319"/>
                      <a:pt x="63434" y="31764"/>
                    </a:cubicBezTo>
                    <a:cubicBezTo>
                      <a:pt x="63434" y="14209"/>
                      <a:pt x="49214" y="-22"/>
                      <a:pt x="31647" y="-22"/>
                    </a:cubicBezTo>
                    <a:cubicBezTo>
                      <a:pt x="14081" y="-22"/>
                      <a:pt x="-139" y="14209"/>
                      <a:pt x="-139" y="31764"/>
                    </a:cubicBezTo>
                    <a:cubicBezTo>
                      <a:pt x="-139" y="49319"/>
                      <a:pt x="14081" y="63551"/>
                      <a:pt x="31647" y="6355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1" name="Freeform: Shape 114">
                <a:extLst>
                  <a:ext uri="{FF2B5EF4-FFF2-40B4-BE49-F238E27FC236}">
                    <a16:creationId xmlns:a16="http://schemas.microsoft.com/office/drawing/2014/main" id="{4A974E9C-E6F1-6B6F-D8C5-2EF882D07D50}"/>
                  </a:ext>
                </a:extLst>
              </p:cNvPr>
              <p:cNvSpPr/>
              <p:nvPr/>
            </p:nvSpPr>
            <p:spPr>
              <a:xfrm>
                <a:off x="12034786" y="6351697"/>
                <a:ext cx="66360" cy="66361"/>
              </a:xfrm>
              <a:custGeom>
                <a:avLst/>
                <a:gdLst>
                  <a:gd name="connsiteX0" fmla="*/ 33042 w 66360"/>
                  <a:gd name="connsiteY0" fmla="*/ 66339 h 66361"/>
                  <a:gd name="connsiteX1" fmla="*/ 66222 w 66360"/>
                  <a:gd name="connsiteY1" fmla="*/ 33159 h 66361"/>
                  <a:gd name="connsiteX2" fmla="*/ 33042 w 66360"/>
                  <a:gd name="connsiteY2" fmla="*/ -22 h 66361"/>
                  <a:gd name="connsiteX3" fmla="*/ -139 w 66360"/>
                  <a:gd name="connsiteY3" fmla="*/ 33159 h 66361"/>
                  <a:gd name="connsiteX4" fmla="*/ -139 w 66360"/>
                  <a:gd name="connsiteY4" fmla="*/ 33437 h 66361"/>
                  <a:gd name="connsiteX5" fmla="*/ 32763 w 66360"/>
                  <a:gd name="connsiteY5" fmla="*/ 66339 h 66361"/>
                  <a:gd name="connsiteX6" fmla="*/ 33042 w 66360"/>
                  <a:gd name="connsiteY6" fmla="*/ 66339 h 6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60" h="66361">
                    <a:moveTo>
                      <a:pt x="33042" y="66339"/>
                    </a:moveTo>
                    <a:cubicBezTo>
                      <a:pt x="51361" y="66339"/>
                      <a:pt x="66222" y="51483"/>
                      <a:pt x="66222" y="33159"/>
                    </a:cubicBezTo>
                    <a:cubicBezTo>
                      <a:pt x="66222" y="14831"/>
                      <a:pt x="51361" y="-22"/>
                      <a:pt x="33042" y="-22"/>
                    </a:cubicBezTo>
                    <a:cubicBezTo>
                      <a:pt x="14722" y="-22"/>
                      <a:pt x="-139" y="14834"/>
                      <a:pt x="-139" y="33159"/>
                    </a:cubicBezTo>
                    <a:cubicBezTo>
                      <a:pt x="-139" y="33253"/>
                      <a:pt x="-139" y="33345"/>
                      <a:pt x="-139" y="33437"/>
                    </a:cubicBezTo>
                    <a:cubicBezTo>
                      <a:pt x="-139" y="51609"/>
                      <a:pt x="14583" y="66339"/>
                      <a:pt x="32763" y="66339"/>
                    </a:cubicBezTo>
                    <a:cubicBezTo>
                      <a:pt x="32846" y="66339"/>
                      <a:pt x="32958" y="66339"/>
                      <a:pt x="33042" y="6633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2" name="Freeform: Shape 115">
                <a:extLst>
                  <a:ext uri="{FF2B5EF4-FFF2-40B4-BE49-F238E27FC236}">
                    <a16:creationId xmlns:a16="http://schemas.microsoft.com/office/drawing/2014/main" id="{192D58F9-77E0-2A22-42AF-81ED3CCB80B1}"/>
                  </a:ext>
                </a:extLst>
              </p:cNvPr>
              <p:cNvSpPr/>
              <p:nvPr/>
            </p:nvSpPr>
            <p:spPr>
              <a:xfrm>
                <a:off x="12152451" y="6351418"/>
                <a:ext cx="67476" cy="67476"/>
              </a:xfrm>
              <a:custGeom>
                <a:avLst/>
                <a:gdLst>
                  <a:gd name="connsiteX0" fmla="*/ 33599 w 67476"/>
                  <a:gd name="connsiteY0" fmla="*/ 67454 h 67476"/>
                  <a:gd name="connsiteX1" fmla="*/ 67337 w 67476"/>
                  <a:gd name="connsiteY1" fmla="*/ 33716 h 67476"/>
                  <a:gd name="connsiteX2" fmla="*/ 33599 w 67476"/>
                  <a:gd name="connsiteY2" fmla="*/ -22 h 67476"/>
                  <a:gd name="connsiteX3" fmla="*/ -139 w 67476"/>
                  <a:gd name="connsiteY3" fmla="*/ 33716 h 67476"/>
                  <a:gd name="connsiteX4" fmla="*/ 33599 w 67476"/>
                  <a:gd name="connsiteY4" fmla="*/ 67454 h 6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6" h="67476">
                    <a:moveTo>
                      <a:pt x="33599" y="67454"/>
                    </a:moveTo>
                    <a:cubicBezTo>
                      <a:pt x="52225" y="67454"/>
                      <a:pt x="67337" y="52350"/>
                      <a:pt x="67337" y="33716"/>
                    </a:cubicBezTo>
                    <a:cubicBezTo>
                      <a:pt x="67337" y="15082"/>
                      <a:pt x="52225" y="-22"/>
                      <a:pt x="33599" y="-22"/>
                    </a:cubicBezTo>
                    <a:cubicBezTo>
                      <a:pt x="14973" y="-22"/>
                      <a:pt x="-139" y="15082"/>
                      <a:pt x="-139" y="33716"/>
                    </a:cubicBezTo>
                    <a:cubicBezTo>
                      <a:pt x="-139" y="52350"/>
                      <a:pt x="14973" y="67454"/>
                      <a:pt x="33599" y="6745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3" name="Freeform: Shape 116">
                <a:extLst>
                  <a:ext uri="{FF2B5EF4-FFF2-40B4-BE49-F238E27FC236}">
                    <a16:creationId xmlns:a16="http://schemas.microsoft.com/office/drawing/2014/main" id="{F2CACF01-90E9-5113-811D-F4AA3008BD9F}"/>
                  </a:ext>
                </a:extLst>
              </p:cNvPr>
              <p:cNvSpPr/>
              <p:nvPr/>
            </p:nvSpPr>
            <p:spPr>
              <a:xfrm>
                <a:off x="10530783" y="6503937"/>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cubicBezTo>
                      <a:pt x="-139" y="-22"/>
                      <a:pt x="-139" y="-22"/>
                      <a:pt x="-139" y="-22"/>
                    </a:cubicBez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4" name="Freeform: Shape 117">
                <a:extLst>
                  <a:ext uri="{FF2B5EF4-FFF2-40B4-BE49-F238E27FC236}">
                    <a16:creationId xmlns:a16="http://schemas.microsoft.com/office/drawing/2014/main" id="{4F1DAFF4-D2B9-4DE6-6177-56A041B09B51}"/>
                  </a:ext>
                </a:extLst>
              </p:cNvPr>
              <p:cNvSpPr/>
              <p:nvPr/>
            </p:nvSpPr>
            <p:spPr>
              <a:xfrm>
                <a:off x="10645381" y="6499755"/>
                <a:ext cx="7249" cy="7249"/>
              </a:xfrm>
              <a:custGeom>
                <a:avLst/>
                <a:gdLst>
                  <a:gd name="connsiteX0" fmla="*/ 3486 w 7249"/>
                  <a:gd name="connsiteY0" fmla="*/ 7227 h 7249"/>
                  <a:gd name="connsiteX1" fmla="*/ 7110 w 7249"/>
                  <a:gd name="connsiteY1" fmla="*/ 3603 h 7249"/>
                  <a:gd name="connsiteX2" fmla="*/ 3486 w 7249"/>
                  <a:gd name="connsiteY2" fmla="*/ -22 h 7249"/>
                  <a:gd name="connsiteX3" fmla="*/ -139 w 7249"/>
                  <a:gd name="connsiteY3" fmla="*/ 3603 h 7249"/>
                  <a:gd name="connsiteX4" fmla="*/ 3486 w 7249"/>
                  <a:gd name="connsiteY4" fmla="*/ 7227 h 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 h="7249">
                    <a:moveTo>
                      <a:pt x="3486" y="7227"/>
                    </a:moveTo>
                    <a:cubicBezTo>
                      <a:pt x="5493" y="7227"/>
                      <a:pt x="7110" y="5605"/>
                      <a:pt x="7110" y="3603"/>
                    </a:cubicBezTo>
                    <a:cubicBezTo>
                      <a:pt x="7110" y="1601"/>
                      <a:pt x="5493" y="-22"/>
                      <a:pt x="3486" y="-22"/>
                    </a:cubicBezTo>
                    <a:cubicBezTo>
                      <a:pt x="1478" y="-22"/>
                      <a:pt x="-139" y="1601"/>
                      <a:pt x="-139" y="3603"/>
                    </a:cubicBezTo>
                    <a:cubicBezTo>
                      <a:pt x="-139" y="5605"/>
                      <a:pt x="1478" y="7227"/>
                      <a:pt x="3486" y="722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5" name="Freeform: Shape 118">
                <a:extLst>
                  <a:ext uri="{FF2B5EF4-FFF2-40B4-BE49-F238E27FC236}">
                    <a16:creationId xmlns:a16="http://schemas.microsoft.com/office/drawing/2014/main" id="{3DD2D972-89DE-2756-FE03-4E59DD7BE8CE}"/>
                  </a:ext>
                </a:extLst>
              </p:cNvPr>
              <p:cNvSpPr/>
              <p:nvPr/>
            </p:nvSpPr>
            <p:spPr>
              <a:xfrm>
                <a:off x="10760817" y="6495851"/>
                <a:ext cx="13104" cy="13111"/>
              </a:xfrm>
              <a:custGeom>
                <a:avLst/>
                <a:gdLst>
                  <a:gd name="connsiteX0" fmla="*/ 6274 w 13104"/>
                  <a:gd name="connsiteY0" fmla="*/ 13083 h 13111"/>
                  <a:gd name="connsiteX1" fmla="*/ 12966 w 13104"/>
                  <a:gd name="connsiteY1" fmla="*/ 6954 h 13111"/>
                  <a:gd name="connsiteX2" fmla="*/ 12966 w 13104"/>
                  <a:gd name="connsiteY2" fmla="*/ 6670 h 13111"/>
                  <a:gd name="connsiteX3" fmla="*/ 6274 w 13104"/>
                  <a:gd name="connsiteY3" fmla="*/ -22 h 13111"/>
                  <a:gd name="connsiteX4" fmla="*/ -139 w 13104"/>
                  <a:gd name="connsiteY4" fmla="*/ 6385 h 13111"/>
                  <a:gd name="connsiteX5" fmla="*/ -139 w 13104"/>
                  <a:gd name="connsiteY5" fmla="*/ 6670 h 13111"/>
                  <a:gd name="connsiteX6" fmla="*/ 6274 w 13104"/>
                  <a:gd name="connsiteY6" fmla="*/ 13083 h 1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4" h="13111">
                    <a:moveTo>
                      <a:pt x="6274" y="13083"/>
                    </a:moveTo>
                    <a:cubicBezTo>
                      <a:pt x="9815" y="13236"/>
                      <a:pt x="12799" y="10492"/>
                      <a:pt x="12966" y="6954"/>
                    </a:cubicBezTo>
                    <a:cubicBezTo>
                      <a:pt x="12966" y="6859"/>
                      <a:pt x="12966" y="6765"/>
                      <a:pt x="12966" y="6670"/>
                    </a:cubicBezTo>
                    <a:cubicBezTo>
                      <a:pt x="12966" y="2975"/>
                      <a:pt x="9982" y="-22"/>
                      <a:pt x="6274" y="-22"/>
                    </a:cubicBezTo>
                    <a:cubicBezTo>
                      <a:pt x="2733" y="-25"/>
                      <a:pt x="-139" y="2844"/>
                      <a:pt x="-139" y="6385"/>
                    </a:cubicBezTo>
                    <a:cubicBezTo>
                      <a:pt x="-139" y="6480"/>
                      <a:pt x="-139" y="6575"/>
                      <a:pt x="-139" y="6670"/>
                    </a:cubicBezTo>
                    <a:cubicBezTo>
                      <a:pt x="-139" y="10211"/>
                      <a:pt x="2733" y="13083"/>
                      <a:pt x="6274" y="1308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6" name="Freeform: Shape 119">
                <a:extLst>
                  <a:ext uri="{FF2B5EF4-FFF2-40B4-BE49-F238E27FC236}">
                    <a16:creationId xmlns:a16="http://schemas.microsoft.com/office/drawing/2014/main" id="{80D21B30-D3A0-08E8-2BC9-E18B19238EE4}"/>
                  </a:ext>
                </a:extLst>
              </p:cNvPr>
              <p:cNvSpPr/>
              <p:nvPr/>
            </p:nvSpPr>
            <p:spPr>
              <a:xfrm>
                <a:off x="10875694" y="6493068"/>
                <a:ext cx="20078" cy="20075"/>
              </a:xfrm>
              <a:custGeom>
                <a:avLst/>
                <a:gdLst>
                  <a:gd name="connsiteX0" fmla="*/ 9620 w 20078"/>
                  <a:gd name="connsiteY0" fmla="*/ 20049 h 20075"/>
                  <a:gd name="connsiteX1" fmla="*/ 19937 w 20078"/>
                  <a:gd name="connsiteY1" fmla="*/ 10290 h 20075"/>
                  <a:gd name="connsiteX2" fmla="*/ 10178 w 20078"/>
                  <a:gd name="connsiteY2" fmla="*/ -18 h 20075"/>
                  <a:gd name="connsiteX3" fmla="*/ -139 w 20078"/>
                  <a:gd name="connsiteY3" fmla="*/ 9741 h 20075"/>
                  <a:gd name="connsiteX4" fmla="*/ -139 w 20078"/>
                  <a:gd name="connsiteY4" fmla="*/ 10290 h 20075"/>
                  <a:gd name="connsiteX5" fmla="*/ 9620 w 20078"/>
                  <a:gd name="connsiteY5" fmla="*/ 20049 h 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5">
                    <a:moveTo>
                      <a:pt x="9620" y="20049"/>
                    </a:moveTo>
                    <a:cubicBezTo>
                      <a:pt x="15169" y="20200"/>
                      <a:pt x="19769" y="15831"/>
                      <a:pt x="19937" y="10290"/>
                    </a:cubicBezTo>
                    <a:cubicBezTo>
                      <a:pt x="20076" y="4750"/>
                      <a:pt x="15699" y="132"/>
                      <a:pt x="10178" y="-18"/>
                    </a:cubicBezTo>
                    <a:cubicBezTo>
                      <a:pt x="4629" y="-172"/>
                      <a:pt x="0" y="4198"/>
                      <a:pt x="-139" y="9741"/>
                    </a:cubicBezTo>
                    <a:cubicBezTo>
                      <a:pt x="-139" y="9922"/>
                      <a:pt x="-139" y="10106"/>
                      <a:pt x="-139" y="10290"/>
                    </a:cubicBezTo>
                    <a:cubicBezTo>
                      <a:pt x="0" y="15618"/>
                      <a:pt x="4294" y="19904"/>
                      <a:pt x="9620" y="2004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7" name="Freeform: Shape 120">
                <a:extLst>
                  <a:ext uri="{FF2B5EF4-FFF2-40B4-BE49-F238E27FC236}">
                    <a16:creationId xmlns:a16="http://schemas.microsoft.com/office/drawing/2014/main" id="{12E11854-E797-C4FB-891A-149BF6C3A5FA}"/>
                  </a:ext>
                </a:extLst>
              </p:cNvPr>
              <p:cNvSpPr/>
              <p:nvPr/>
            </p:nvSpPr>
            <p:spPr>
              <a:xfrm>
                <a:off x="10990572" y="6490275"/>
                <a:ext cx="26209" cy="26209"/>
              </a:xfrm>
              <a:custGeom>
                <a:avLst/>
                <a:gdLst>
                  <a:gd name="connsiteX0" fmla="*/ 12965 w 26209"/>
                  <a:gd name="connsiteY0" fmla="*/ 26188 h 26209"/>
                  <a:gd name="connsiteX1" fmla="*/ 26070 w 26209"/>
                  <a:gd name="connsiteY1" fmla="*/ 13083 h 26209"/>
                  <a:gd name="connsiteX2" fmla="*/ 12965 w 26209"/>
                  <a:gd name="connsiteY2" fmla="*/ -22 h 26209"/>
                  <a:gd name="connsiteX3" fmla="*/ -139 w 26209"/>
                  <a:gd name="connsiteY3" fmla="*/ 13083 h 26209"/>
                  <a:gd name="connsiteX4" fmla="*/ 12965 w 26209"/>
                  <a:gd name="connsiteY4" fmla="*/ 26188 h 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9" h="26209">
                    <a:moveTo>
                      <a:pt x="12965" y="26188"/>
                    </a:moveTo>
                    <a:cubicBezTo>
                      <a:pt x="20215" y="26188"/>
                      <a:pt x="26070" y="20321"/>
                      <a:pt x="26070" y="13083"/>
                    </a:cubicBezTo>
                    <a:cubicBezTo>
                      <a:pt x="26070" y="5844"/>
                      <a:pt x="20215" y="-22"/>
                      <a:pt x="12965" y="-22"/>
                    </a:cubicBezTo>
                    <a:cubicBezTo>
                      <a:pt x="5716" y="-22"/>
                      <a:pt x="-139" y="5844"/>
                      <a:pt x="-139" y="13083"/>
                    </a:cubicBezTo>
                    <a:cubicBezTo>
                      <a:pt x="-139" y="20321"/>
                      <a:pt x="5716" y="26188"/>
                      <a:pt x="12965" y="2618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8" name="Freeform: Shape 121">
                <a:extLst>
                  <a:ext uri="{FF2B5EF4-FFF2-40B4-BE49-F238E27FC236}">
                    <a16:creationId xmlns:a16="http://schemas.microsoft.com/office/drawing/2014/main" id="{1EAE6C24-4A56-8005-177F-E5E59FBFD010}"/>
                  </a:ext>
                </a:extLst>
              </p:cNvPr>
              <p:cNvSpPr/>
              <p:nvPr/>
            </p:nvSpPr>
            <p:spPr>
              <a:xfrm>
                <a:off x="11105860" y="6485087"/>
                <a:ext cx="32353" cy="34188"/>
              </a:xfrm>
              <a:custGeom>
                <a:avLst/>
                <a:gdLst>
                  <a:gd name="connsiteX0" fmla="*/ 15900 w 32353"/>
                  <a:gd name="connsiteY0" fmla="*/ 34164 h 34188"/>
                  <a:gd name="connsiteX1" fmla="*/ 32073 w 32353"/>
                  <a:gd name="connsiteY1" fmla="*/ 18552 h 34188"/>
                  <a:gd name="connsiteX2" fmla="*/ 32073 w 32353"/>
                  <a:gd name="connsiteY2" fmla="*/ 18271 h 34188"/>
                  <a:gd name="connsiteX3" fmla="*/ 18159 w 32353"/>
                  <a:gd name="connsiteY3" fmla="*/ 119 h 34188"/>
                  <a:gd name="connsiteX4" fmla="*/ 7 w 32353"/>
                  <a:gd name="connsiteY4" fmla="*/ 14033 h 34188"/>
                  <a:gd name="connsiteX5" fmla="*/ 7 w 32353"/>
                  <a:gd name="connsiteY5" fmla="*/ 18271 h 34188"/>
                  <a:gd name="connsiteX6" fmla="*/ 15900 w 32353"/>
                  <a:gd name="connsiteY6" fmla="*/ 34164 h 3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3" h="34188">
                    <a:moveTo>
                      <a:pt x="15900" y="34164"/>
                    </a:moveTo>
                    <a:cubicBezTo>
                      <a:pt x="24684" y="34318"/>
                      <a:pt x="31905" y="27327"/>
                      <a:pt x="32073" y="18552"/>
                    </a:cubicBezTo>
                    <a:cubicBezTo>
                      <a:pt x="32073" y="18458"/>
                      <a:pt x="32073" y="18366"/>
                      <a:pt x="32073" y="18271"/>
                    </a:cubicBezTo>
                    <a:cubicBezTo>
                      <a:pt x="33243" y="9415"/>
                      <a:pt x="27026" y="1290"/>
                      <a:pt x="18159" y="119"/>
                    </a:cubicBezTo>
                    <a:cubicBezTo>
                      <a:pt x="9292" y="-1052"/>
                      <a:pt x="1178" y="5180"/>
                      <a:pt x="7" y="14033"/>
                    </a:cubicBezTo>
                    <a:cubicBezTo>
                      <a:pt x="-188" y="15441"/>
                      <a:pt x="-188" y="16866"/>
                      <a:pt x="7" y="18271"/>
                    </a:cubicBezTo>
                    <a:cubicBezTo>
                      <a:pt x="7" y="27048"/>
                      <a:pt x="7117" y="34164"/>
                      <a:pt x="15900" y="341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39" name="Freeform: Shape 122">
                <a:extLst>
                  <a:ext uri="{FF2B5EF4-FFF2-40B4-BE49-F238E27FC236}">
                    <a16:creationId xmlns:a16="http://schemas.microsoft.com/office/drawing/2014/main" id="{C5322672-CF49-504B-91F3-106260DAB5D1}"/>
                  </a:ext>
                </a:extLst>
              </p:cNvPr>
              <p:cNvSpPr/>
              <p:nvPr/>
            </p:nvSpPr>
            <p:spPr>
              <a:xfrm>
                <a:off x="11220884" y="6483583"/>
                <a:ext cx="39035" cy="39038"/>
              </a:xfrm>
              <a:custGeom>
                <a:avLst/>
                <a:gdLst>
                  <a:gd name="connsiteX0" fmla="*/ 19379 w 39035"/>
                  <a:gd name="connsiteY0" fmla="*/ 39014 h 39038"/>
                  <a:gd name="connsiteX1" fmla="*/ 38897 w 39035"/>
                  <a:gd name="connsiteY1" fmla="*/ 19493 h 39038"/>
                  <a:gd name="connsiteX2" fmla="*/ 19379 w 39035"/>
                  <a:gd name="connsiteY2" fmla="*/ -22 h 39038"/>
                  <a:gd name="connsiteX3" fmla="*/ -139 w 39035"/>
                  <a:gd name="connsiteY3" fmla="*/ 19499 h 39038"/>
                  <a:gd name="connsiteX4" fmla="*/ -139 w 39035"/>
                  <a:gd name="connsiteY4" fmla="*/ 19775 h 39038"/>
                  <a:gd name="connsiteX5" fmla="*/ 19100 w 39035"/>
                  <a:gd name="connsiteY5" fmla="*/ 39017 h 39038"/>
                  <a:gd name="connsiteX6" fmla="*/ 19379 w 39035"/>
                  <a:gd name="connsiteY6" fmla="*/ 39014 h 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35" h="39038">
                    <a:moveTo>
                      <a:pt x="19379" y="39014"/>
                    </a:moveTo>
                    <a:cubicBezTo>
                      <a:pt x="30170" y="39014"/>
                      <a:pt x="38897" y="30273"/>
                      <a:pt x="38897" y="19493"/>
                    </a:cubicBezTo>
                    <a:cubicBezTo>
                      <a:pt x="38897" y="8714"/>
                      <a:pt x="30142" y="-22"/>
                      <a:pt x="19379" y="-22"/>
                    </a:cubicBezTo>
                    <a:cubicBezTo>
                      <a:pt x="8588" y="-22"/>
                      <a:pt x="-139" y="8719"/>
                      <a:pt x="-139" y="19499"/>
                    </a:cubicBezTo>
                    <a:cubicBezTo>
                      <a:pt x="-139" y="19591"/>
                      <a:pt x="-139" y="19683"/>
                      <a:pt x="-139" y="19775"/>
                    </a:cubicBezTo>
                    <a:cubicBezTo>
                      <a:pt x="-139" y="30401"/>
                      <a:pt x="8477" y="39014"/>
                      <a:pt x="19100" y="39017"/>
                    </a:cubicBezTo>
                    <a:cubicBezTo>
                      <a:pt x="19184" y="39017"/>
                      <a:pt x="19295" y="39014"/>
                      <a:pt x="19379" y="3901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0" name="Freeform: Shape 123">
                <a:extLst>
                  <a:ext uri="{FF2B5EF4-FFF2-40B4-BE49-F238E27FC236}">
                    <a16:creationId xmlns:a16="http://schemas.microsoft.com/office/drawing/2014/main" id="{10C43623-A05B-CCB1-B986-1FE496BDA47C}"/>
                  </a:ext>
                </a:extLst>
              </p:cNvPr>
              <p:cNvSpPr/>
              <p:nvPr/>
            </p:nvSpPr>
            <p:spPr>
              <a:xfrm>
                <a:off x="11335759" y="6481073"/>
                <a:ext cx="44614" cy="44614"/>
              </a:xfrm>
              <a:custGeom>
                <a:avLst/>
                <a:gdLst>
                  <a:gd name="connsiteX0" fmla="*/ 22169 w 44614"/>
                  <a:gd name="connsiteY0" fmla="*/ 44590 h 44614"/>
                  <a:gd name="connsiteX1" fmla="*/ 44476 w 44614"/>
                  <a:gd name="connsiteY1" fmla="*/ 22284 h 44614"/>
                  <a:gd name="connsiteX2" fmla="*/ 22169 w 44614"/>
                  <a:gd name="connsiteY2" fmla="*/ -22 h 44614"/>
                  <a:gd name="connsiteX3" fmla="*/ -137 w 44614"/>
                  <a:gd name="connsiteY3" fmla="*/ 22284 h 44614"/>
                  <a:gd name="connsiteX4" fmla="*/ 21612 w 44614"/>
                  <a:gd name="connsiteY4" fmla="*/ 44590 h 44614"/>
                  <a:gd name="connsiteX5" fmla="*/ 22169 w 44614"/>
                  <a:gd name="connsiteY5" fmla="*/ 44590 h 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 h="44614">
                    <a:moveTo>
                      <a:pt x="22169" y="44590"/>
                    </a:moveTo>
                    <a:cubicBezTo>
                      <a:pt x="34494" y="44590"/>
                      <a:pt x="44476" y="34603"/>
                      <a:pt x="44476" y="22284"/>
                    </a:cubicBezTo>
                    <a:cubicBezTo>
                      <a:pt x="44476" y="9966"/>
                      <a:pt x="34494" y="-22"/>
                      <a:pt x="22169" y="-22"/>
                    </a:cubicBezTo>
                    <a:cubicBezTo>
                      <a:pt x="9845" y="-22"/>
                      <a:pt x="-137" y="9966"/>
                      <a:pt x="-137" y="22284"/>
                    </a:cubicBezTo>
                    <a:cubicBezTo>
                      <a:pt x="-304" y="34449"/>
                      <a:pt x="9455" y="44434"/>
                      <a:pt x="21612" y="44590"/>
                    </a:cubicBezTo>
                    <a:cubicBezTo>
                      <a:pt x="21807" y="44593"/>
                      <a:pt x="21974" y="44593"/>
                      <a:pt x="22169" y="4459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1" name="Freeform: Shape 124">
                <a:extLst>
                  <a:ext uri="{FF2B5EF4-FFF2-40B4-BE49-F238E27FC236}">
                    <a16:creationId xmlns:a16="http://schemas.microsoft.com/office/drawing/2014/main" id="{8D9219A1-C8CC-B4F2-3709-DFD27B504AA8}"/>
                  </a:ext>
                </a:extLst>
              </p:cNvPr>
              <p:cNvSpPr/>
              <p:nvPr/>
            </p:nvSpPr>
            <p:spPr>
              <a:xfrm>
                <a:off x="11451754" y="6478285"/>
                <a:ext cx="49631" cy="49631"/>
              </a:xfrm>
              <a:custGeom>
                <a:avLst/>
                <a:gdLst>
                  <a:gd name="connsiteX0" fmla="*/ 49632 w 49631"/>
                  <a:gd name="connsiteY0" fmla="*/ 24816 h 49631"/>
                  <a:gd name="connsiteX1" fmla="*/ 24816 w 49631"/>
                  <a:gd name="connsiteY1" fmla="*/ 49632 h 49631"/>
                  <a:gd name="connsiteX2" fmla="*/ 0 w 49631"/>
                  <a:gd name="connsiteY2" fmla="*/ 24816 h 49631"/>
                  <a:gd name="connsiteX3" fmla="*/ 24816 w 49631"/>
                  <a:gd name="connsiteY3" fmla="*/ 0 h 49631"/>
                  <a:gd name="connsiteX4" fmla="*/ 49632 w 49631"/>
                  <a:gd name="connsiteY4" fmla="*/ 24816 h 4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1" h="49631">
                    <a:moveTo>
                      <a:pt x="49632" y="24816"/>
                    </a:moveTo>
                    <a:cubicBezTo>
                      <a:pt x="49632" y="38521"/>
                      <a:pt x="38521" y="49632"/>
                      <a:pt x="24816" y="49632"/>
                    </a:cubicBezTo>
                    <a:cubicBezTo>
                      <a:pt x="11110" y="49632"/>
                      <a:pt x="0" y="38521"/>
                      <a:pt x="0" y="24816"/>
                    </a:cubicBezTo>
                    <a:cubicBezTo>
                      <a:pt x="0" y="11110"/>
                      <a:pt x="11111" y="0"/>
                      <a:pt x="24816" y="0"/>
                    </a:cubicBezTo>
                    <a:cubicBezTo>
                      <a:pt x="38521" y="0"/>
                      <a:pt x="49632" y="11110"/>
                      <a:pt x="49632" y="248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2" name="Freeform: Shape 125">
                <a:extLst>
                  <a:ext uri="{FF2B5EF4-FFF2-40B4-BE49-F238E27FC236}">
                    <a16:creationId xmlns:a16="http://schemas.microsoft.com/office/drawing/2014/main" id="{53F84EB6-F817-3350-14B0-032364957EEC}"/>
                  </a:ext>
                </a:extLst>
              </p:cNvPr>
              <p:cNvSpPr/>
              <p:nvPr/>
            </p:nvSpPr>
            <p:spPr>
              <a:xfrm>
                <a:off x="11567189" y="6475497"/>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3" name="Freeform: Shape 126">
                <a:extLst>
                  <a:ext uri="{FF2B5EF4-FFF2-40B4-BE49-F238E27FC236}">
                    <a16:creationId xmlns:a16="http://schemas.microsoft.com/office/drawing/2014/main" id="{C7D4B197-FA38-FB85-2FBE-059B5A1504A3}"/>
                  </a:ext>
                </a:extLst>
              </p:cNvPr>
              <p:cNvSpPr/>
              <p:nvPr/>
            </p:nvSpPr>
            <p:spPr>
              <a:xfrm>
                <a:off x="11682625" y="6472430"/>
                <a:ext cx="61342" cy="61342"/>
              </a:xfrm>
              <a:custGeom>
                <a:avLst/>
                <a:gdLst>
                  <a:gd name="connsiteX0" fmla="*/ 30532 w 61342"/>
                  <a:gd name="connsiteY0" fmla="*/ 61320 h 61342"/>
                  <a:gd name="connsiteX1" fmla="*/ 61203 w 61342"/>
                  <a:gd name="connsiteY1" fmla="*/ 30649 h 61342"/>
                  <a:gd name="connsiteX2" fmla="*/ 30532 w 61342"/>
                  <a:gd name="connsiteY2" fmla="*/ -22 h 61342"/>
                  <a:gd name="connsiteX3" fmla="*/ -139 w 61342"/>
                  <a:gd name="connsiteY3" fmla="*/ 30649 h 61342"/>
                  <a:gd name="connsiteX4" fmla="*/ -139 w 61342"/>
                  <a:gd name="connsiteY4" fmla="*/ 30928 h 61342"/>
                  <a:gd name="connsiteX5" fmla="*/ 30253 w 61342"/>
                  <a:gd name="connsiteY5" fmla="*/ 61320 h 61342"/>
                  <a:gd name="connsiteX6" fmla="*/ 30532 w 61342"/>
                  <a:gd name="connsiteY6" fmla="*/ 61320 h 6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2" h="61342">
                    <a:moveTo>
                      <a:pt x="30532" y="61320"/>
                    </a:moveTo>
                    <a:cubicBezTo>
                      <a:pt x="47485" y="61320"/>
                      <a:pt x="61203" y="47588"/>
                      <a:pt x="61203" y="30649"/>
                    </a:cubicBezTo>
                    <a:cubicBezTo>
                      <a:pt x="61203" y="13707"/>
                      <a:pt x="47457" y="-22"/>
                      <a:pt x="30532" y="-22"/>
                    </a:cubicBezTo>
                    <a:cubicBezTo>
                      <a:pt x="13579" y="-22"/>
                      <a:pt x="-139" y="13710"/>
                      <a:pt x="-139" y="30649"/>
                    </a:cubicBezTo>
                    <a:cubicBezTo>
                      <a:pt x="-139" y="30744"/>
                      <a:pt x="-139" y="30836"/>
                      <a:pt x="-139" y="30928"/>
                    </a:cubicBezTo>
                    <a:cubicBezTo>
                      <a:pt x="-139" y="47713"/>
                      <a:pt x="13468" y="61320"/>
                      <a:pt x="30253" y="61320"/>
                    </a:cubicBezTo>
                    <a:cubicBezTo>
                      <a:pt x="30337" y="61320"/>
                      <a:pt x="30448" y="61320"/>
                      <a:pt x="30532" y="6132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4" name="Freeform: Shape 127">
                <a:extLst>
                  <a:ext uri="{FF2B5EF4-FFF2-40B4-BE49-F238E27FC236}">
                    <a16:creationId xmlns:a16="http://schemas.microsoft.com/office/drawing/2014/main" id="{54F77D35-FEC0-DE8A-25E6-609B801B6611}"/>
                  </a:ext>
                </a:extLst>
              </p:cNvPr>
              <p:cNvSpPr/>
              <p:nvPr/>
            </p:nvSpPr>
            <p:spPr>
              <a:xfrm>
                <a:off x="11798339" y="6470199"/>
                <a:ext cx="65803" cy="65803"/>
              </a:xfrm>
              <a:custGeom>
                <a:avLst/>
                <a:gdLst>
                  <a:gd name="connsiteX0" fmla="*/ 65804 w 65803"/>
                  <a:gd name="connsiteY0" fmla="*/ 32902 h 65803"/>
                  <a:gd name="connsiteX1" fmla="*/ 32902 w 65803"/>
                  <a:gd name="connsiteY1" fmla="*/ 65804 h 65803"/>
                  <a:gd name="connsiteX2" fmla="*/ 0 w 65803"/>
                  <a:gd name="connsiteY2" fmla="*/ 32902 h 65803"/>
                  <a:gd name="connsiteX3" fmla="*/ 32902 w 65803"/>
                  <a:gd name="connsiteY3" fmla="*/ 0 h 65803"/>
                  <a:gd name="connsiteX4" fmla="*/ 65804 w 65803"/>
                  <a:gd name="connsiteY4" fmla="*/ 32902 h 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3" h="65803">
                    <a:moveTo>
                      <a:pt x="65804" y="32902"/>
                    </a:moveTo>
                    <a:cubicBezTo>
                      <a:pt x="65804" y="51073"/>
                      <a:pt x="51073" y="65804"/>
                      <a:pt x="32902" y="65804"/>
                    </a:cubicBezTo>
                    <a:cubicBezTo>
                      <a:pt x="14731" y="65804"/>
                      <a:pt x="0" y="51073"/>
                      <a:pt x="0" y="32902"/>
                    </a:cubicBezTo>
                    <a:cubicBezTo>
                      <a:pt x="0" y="14731"/>
                      <a:pt x="14731" y="0"/>
                      <a:pt x="32902" y="0"/>
                    </a:cubicBezTo>
                    <a:cubicBezTo>
                      <a:pt x="51073" y="0"/>
                      <a:pt x="65804" y="14731"/>
                      <a:pt x="65804" y="3290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5" name="Freeform: Shape 128">
                <a:extLst>
                  <a:ext uri="{FF2B5EF4-FFF2-40B4-BE49-F238E27FC236}">
                    <a16:creationId xmlns:a16="http://schemas.microsoft.com/office/drawing/2014/main" id="{A2B5022A-958D-84C3-E3D1-81446ABBFD9E}"/>
                  </a:ext>
                </a:extLst>
              </p:cNvPr>
              <p:cNvSpPr/>
              <p:nvPr/>
            </p:nvSpPr>
            <p:spPr>
              <a:xfrm>
                <a:off x="11915697" y="6467142"/>
                <a:ext cx="69716" cy="69706"/>
              </a:xfrm>
              <a:custGeom>
                <a:avLst/>
                <a:gdLst>
                  <a:gd name="connsiteX0" fmla="*/ 33906 w 69716"/>
                  <a:gd name="connsiteY0" fmla="*/ 69675 h 69706"/>
                  <a:gd name="connsiteX1" fmla="*/ 69568 w 69716"/>
                  <a:gd name="connsiteY1" fmla="*/ 35641 h 69706"/>
                  <a:gd name="connsiteX2" fmla="*/ 35523 w 69716"/>
                  <a:gd name="connsiteY2" fmla="*/ -12 h 69706"/>
                  <a:gd name="connsiteX3" fmla="*/ -139 w 69716"/>
                  <a:gd name="connsiteY3" fmla="*/ 34021 h 69706"/>
                  <a:gd name="connsiteX4" fmla="*/ -111 w 69716"/>
                  <a:gd name="connsiteY4" fmla="*/ 36216 h 69706"/>
                  <a:gd name="connsiteX5" fmla="*/ 33906 w 69716"/>
                  <a:gd name="connsiteY5" fmla="*/ 69675 h 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16" h="69706">
                    <a:moveTo>
                      <a:pt x="33906" y="69675"/>
                    </a:moveTo>
                    <a:cubicBezTo>
                      <a:pt x="53145" y="70121"/>
                      <a:pt x="69122" y="54883"/>
                      <a:pt x="69568" y="35641"/>
                    </a:cubicBezTo>
                    <a:cubicBezTo>
                      <a:pt x="70014" y="16397"/>
                      <a:pt x="54763" y="434"/>
                      <a:pt x="35523" y="-12"/>
                    </a:cubicBezTo>
                    <a:cubicBezTo>
                      <a:pt x="16284" y="-462"/>
                      <a:pt x="307" y="14779"/>
                      <a:pt x="-139" y="34021"/>
                    </a:cubicBezTo>
                    <a:cubicBezTo>
                      <a:pt x="-139" y="34752"/>
                      <a:pt x="-139" y="35485"/>
                      <a:pt x="-111" y="36216"/>
                    </a:cubicBezTo>
                    <a:cubicBezTo>
                      <a:pt x="474" y="54660"/>
                      <a:pt x="15448" y="69388"/>
                      <a:pt x="33906" y="6967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6" name="Freeform: Shape 129">
                <a:extLst>
                  <a:ext uri="{FF2B5EF4-FFF2-40B4-BE49-F238E27FC236}">
                    <a16:creationId xmlns:a16="http://schemas.microsoft.com/office/drawing/2014/main" id="{C50A68FA-FDB1-C582-96A0-DE43F5628494}"/>
                  </a:ext>
                </a:extLst>
              </p:cNvPr>
              <p:cNvSpPr/>
              <p:nvPr/>
            </p:nvSpPr>
            <p:spPr>
              <a:xfrm>
                <a:off x="12031718" y="6466853"/>
                <a:ext cx="72495" cy="72495"/>
              </a:xfrm>
              <a:custGeom>
                <a:avLst/>
                <a:gdLst>
                  <a:gd name="connsiteX0" fmla="*/ 36109 w 72495"/>
                  <a:gd name="connsiteY0" fmla="*/ 72473 h 72495"/>
                  <a:gd name="connsiteX1" fmla="*/ 72356 w 72495"/>
                  <a:gd name="connsiteY1" fmla="*/ 36226 h 72495"/>
                  <a:gd name="connsiteX2" fmla="*/ 36109 w 72495"/>
                  <a:gd name="connsiteY2" fmla="*/ -22 h 72495"/>
                  <a:gd name="connsiteX3" fmla="*/ -139 w 72495"/>
                  <a:gd name="connsiteY3" fmla="*/ 36226 h 72495"/>
                  <a:gd name="connsiteX4" fmla="*/ -139 w 72495"/>
                  <a:gd name="connsiteY4" fmla="*/ 36505 h 72495"/>
                  <a:gd name="connsiteX5" fmla="*/ 35830 w 72495"/>
                  <a:gd name="connsiteY5" fmla="*/ 72473 h 72495"/>
                  <a:gd name="connsiteX6" fmla="*/ 36109 w 72495"/>
                  <a:gd name="connsiteY6" fmla="*/ 72473 h 7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95" h="72495">
                    <a:moveTo>
                      <a:pt x="36109" y="72473"/>
                    </a:moveTo>
                    <a:cubicBezTo>
                      <a:pt x="56128" y="72473"/>
                      <a:pt x="72356" y="56243"/>
                      <a:pt x="72356" y="36226"/>
                    </a:cubicBezTo>
                    <a:cubicBezTo>
                      <a:pt x="72356" y="16206"/>
                      <a:pt x="56128" y="-22"/>
                      <a:pt x="36109" y="-22"/>
                    </a:cubicBezTo>
                    <a:cubicBezTo>
                      <a:pt x="16089" y="-22"/>
                      <a:pt x="-139" y="16208"/>
                      <a:pt x="-139" y="36226"/>
                    </a:cubicBezTo>
                    <a:cubicBezTo>
                      <a:pt x="-139" y="36321"/>
                      <a:pt x="-139" y="36412"/>
                      <a:pt x="-139" y="36505"/>
                    </a:cubicBezTo>
                    <a:cubicBezTo>
                      <a:pt x="-139" y="56368"/>
                      <a:pt x="15977" y="72473"/>
                      <a:pt x="35830" y="72473"/>
                    </a:cubicBezTo>
                    <a:cubicBezTo>
                      <a:pt x="35913" y="72473"/>
                      <a:pt x="36025" y="72473"/>
                      <a:pt x="36109" y="724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7" name="Freeform: Shape 130">
                <a:extLst>
                  <a:ext uri="{FF2B5EF4-FFF2-40B4-BE49-F238E27FC236}">
                    <a16:creationId xmlns:a16="http://schemas.microsoft.com/office/drawing/2014/main" id="{81A2B67D-D44D-90A7-7034-60147EF7B699}"/>
                  </a:ext>
                </a:extLst>
              </p:cNvPr>
              <p:cNvSpPr/>
              <p:nvPr/>
            </p:nvSpPr>
            <p:spPr>
              <a:xfrm>
                <a:off x="12148826" y="6466017"/>
                <a:ext cx="74725" cy="74726"/>
              </a:xfrm>
              <a:custGeom>
                <a:avLst/>
                <a:gdLst>
                  <a:gd name="connsiteX0" fmla="*/ 37224 w 74725"/>
                  <a:gd name="connsiteY0" fmla="*/ 74704 h 74726"/>
                  <a:gd name="connsiteX1" fmla="*/ 74587 w 74725"/>
                  <a:gd name="connsiteY1" fmla="*/ 37341 h 74726"/>
                  <a:gd name="connsiteX2" fmla="*/ 37224 w 74725"/>
                  <a:gd name="connsiteY2" fmla="*/ -22 h 74726"/>
                  <a:gd name="connsiteX3" fmla="*/ -139 w 74725"/>
                  <a:gd name="connsiteY3" fmla="*/ 37341 h 74726"/>
                  <a:gd name="connsiteX4" fmla="*/ 37224 w 74725"/>
                  <a:gd name="connsiteY4" fmla="*/ 74704 h 74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25" h="74726">
                    <a:moveTo>
                      <a:pt x="37224" y="74704"/>
                    </a:moveTo>
                    <a:cubicBezTo>
                      <a:pt x="57857" y="74704"/>
                      <a:pt x="74587" y="57977"/>
                      <a:pt x="74587" y="37341"/>
                    </a:cubicBezTo>
                    <a:cubicBezTo>
                      <a:pt x="74587" y="16705"/>
                      <a:pt x="57857" y="-22"/>
                      <a:pt x="37224" y="-22"/>
                    </a:cubicBezTo>
                    <a:cubicBezTo>
                      <a:pt x="16591" y="-22"/>
                      <a:pt x="-139" y="16705"/>
                      <a:pt x="-139" y="37341"/>
                    </a:cubicBezTo>
                    <a:cubicBezTo>
                      <a:pt x="-139" y="57977"/>
                      <a:pt x="16591" y="74704"/>
                      <a:pt x="37224" y="747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8" name="Freeform: Shape 131">
                <a:extLst>
                  <a:ext uri="{FF2B5EF4-FFF2-40B4-BE49-F238E27FC236}">
                    <a16:creationId xmlns:a16="http://schemas.microsoft.com/office/drawing/2014/main" id="{F9B845AA-89EF-C13E-0820-0A1D05E1AE10}"/>
                  </a:ext>
                </a:extLst>
              </p:cNvPr>
              <p:cNvSpPr/>
              <p:nvPr/>
            </p:nvSpPr>
            <p:spPr>
              <a:xfrm>
                <a:off x="10530783" y="6621324"/>
                <a:ext cx="27882" cy="1394"/>
              </a:xfrm>
              <a:custGeom>
                <a:avLst/>
                <a:gdLst>
                  <a:gd name="connsiteX0" fmla="*/ -139 w 27882"/>
                  <a:gd name="connsiteY0" fmla="*/ 1372 h 1394"/>
                  <a:gd name="connsiteX1" fmla="*/ -139 w 27882"/>
                  <a:gd name="connsiteY1" fmla="*/ 1372 h 1394"/>
                  <a:gd name="connsiteX2" fmla="*/ -139 w 27882"/>
                  <a:gd name="connsiteY2" fmla="*/ -22 h 1394"/>
                  <a:gd name="connsiteX3" fmla="*/ -139 w 27882"/>
                  <a:gd name="connsiteY3" fmla="*/ 1372 h 1394"/>
                  <a:gd name="connsiteX4" fmla="*/ -139 w 27882"/>
                  <a:gd name="connsiteY4" fmla="*/ 1372 h 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1394">
                    <a:moveTo>
                      <a:pt x="-139" y="1372"/>
                    </a:moveTo>
                    <a:lnTo>
                      <a:pt x="-139" y="1372"/>
                    </a:lnTo>
                    <a:lnTo>
                      <a:pt x="-139" y="-22"/>
                    </a:lnTo>
                    <a:lnTo>
                      <a:pt x="-139" y="1372"/>
                    </a:lnTo>
                    <a:lnTo>
                      <a:pt x="-139" y="137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49" name="Freeform: Shape 132">
                <a:extLst>
                  <a:ext uri="{FF2B5EF4-FFF2-40B4-BE49-F238E27FC236}">
                    <a16:creationId xmlns:a16="http://schemas.microsoft.com/office/drawing/2014/main" id="{4507BD80-E4FB-F377-62DB-B97053999B8A}"/>
                  </a:ext>
                </a:extLst>
              </p:cNvPr>
              <p:cNvSpPr/>
              <p:nvPr/>
            </p:nvSpPr>
            <p:spPr>
              <a:xfrm>
                <a:off x="10644545" y="6616863"/>
                <a:ext cx="9201" cy="9201"/>
              </a:xfrm>
              <a:custGeom>
                <a:avLst/>
                <a:gdLst>
                  <a:gd name="connsiteX0" fmla="*/ 4322 w 9201"/>
                  <a:gd name="connsiteY0" fmla="*/ 9179 h 9201"/>
                  <a:gd name="connsiteX1" fmla="*/ 9062 w 9201"/>
                  <a:gd name="connsiteY1" fmla="*/ 4718 h 9201"/>
                  <a:gd name="connsiteX2" fmla="*/ 4322 w 9201"/>
                  <a:gd name="connsiteY2" fmla="*/ -22 h 9201"/>
                  <a:gd name="connsiteX3" fmla="*/ -139 w 9201"/>
                  <a:gd name="connsiteY3" fmla="*/ 4718 h 9201"/>
                  <a:gd name="connsiteX4" fmla="*/ 4322 w 9201"/>
                  <a:gd name="connsiteY4" fmla="*/ 9179 h 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 h="9201">
                    <a:moveTo>
                      <a:pt x="4322" y="9179"/>
                    </a:moveTo>
                    <a:cubicBezTo>
                      <a:pt x="6832" y="9182"/>
                      <a:pt x="8923" y="7227"/>
                      <a:pt x="9062" y="4718"/>
                    </a:cubicBezTo>
                    <a:cubicBezTo>
                      <a:pt x="8923" y="2158"/>
                      <a:pt x="6887" y="117"/>
                      <a:pt x="4322" y="-22"/>
                    </a:cubicBezTo>
                    <a:cubicBezTo>
                      <a:pt x="1813" y="125"/>
                      <a:pt x="-139" y="2206"/>
                      <a:pt x="-139" y="4718"/>
                    </a:cubicBezTo>
                    <a:cubicBezTo>
                      <a:pt x="-139" y="7183"/>
                      <a:pt x="1868" y="9179"/>
                      <a:pt x="4322" y="917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0" name="Freeform: Shape 133">
                <a:extLst>
                  <a:ext uri="{FF2B5EF4-FFF2-40B4-BE49-F238E27FC236}">
                    <a16:creationId xmlns:a16="http://schemas.microsoft.com/office/drawing/2014/main" id="{190DD3B4-84B0-CB8F-21CF-9CE8B7BAD61A}"/>
                  </a:ext>
                </a:extLst>
              </p:cNvPr>
              <p:cNvSpPr/>
              <p:nvPr/>
            </p:nvSpPr>
            <p:spPr>
              <a:xfrm>
                <a:off x="10759422" y="6615010"/>
                <a:ext cx="15893" cy="14400"/>
              </a:xfrm>
              <a:custGeom>
                <a:avLst/>
                <a:gdLst>
                  <a:gd name="connsiteX0" fmla="*/ 7668 w 15893"/>
                  <a:gd name="connsiteY0" fmla="*/ 14378 h 14400"/>
                  <a:gd name="connsiteX1" fmla="*/ 15754 w 15893"/>
                  <a:gd name="connsiteY1" fmla="*/ 6571 h 14400"/>
                  <a:gd name="connsiteX2" fmla="*/ 6302 w 15893"/>
                  <a:gd name="connsiteY2" fmla="*/ 119 h 14400"/>
                  <a:gd name="connsiteX3" fmla="*/ -139 w 15893"/>
                  <a:gd name="connsiteY3" fmla="*/ 6571 h 14400"/>
                  <a:gd name="connsiteX4" fmla="*/ 7668 w 15893"/>
                  <a:gd name="connsiteY4" fmla="*/ 14378 h 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3" h="14400">
                    <a:moveTo>
                      <a:pt x="7668" y="14378"/>
                    </a:moveTo>
                    <a:cubicBezTo>
                      <a:pt x="12018" y="14381"/>
                      <a:pt x="15615" y="10926"/>
                      <a:pt x="15754" y="6571"/>
                    </a:cubicBezTo>
                    <a:cubicBezTo>
                      <a:pt x="14918" y="2182"/>
                      <a:pt x="10708" y="-707"/>
                      <a:pt x="6302" y="119"/>
                    </a:cubicBezTo>
                    <a:cubicBezTo>
                      <a:pt x="3040" y="735"/>
                      <a:pt x="474" y="3297"/>
                      <a:pt x="-139" y="6571"/>
                    </a:cubicBezTo>
                    <a:cubicBezTo>
                      <a:pt x="0" y="10820"/>
                      <a:pt x="3430" y="14233"/>
                      <a:pt x="7668" y="1437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1" name="Freeform: Shape 134">
                <a:extLst>
                  <a:ext uri="{FF2B5EF4-FFF2-40B4-BE49-F238E27FC236}">
                    <a16:creationId xmlns:a16="http://schemas.microsoft.com/office/drawing/2014/main" id="{A79DBC5A-99CC-AEBC-D893-D7FE6EA34725}"/>
                  </a:ext>
                </a:extLst>
              </p:cNvPr>
              <p:cNvSpPr/>
              <p:nvPr/>
            </p:nvSpPr>
            <p:spPr>
              <a:xfrm>
                <a:off x="10874300" y="6610450"/>
                <a:ext cx="22306" cy="22306"/>
              </a:xfrm>
              <a:custGeom>
                <a:avLst/>
                <a:gdLst>
                  <a:gd name="connsiteX0" fmla="*/ 11014 w 22306"/>
                  <a:gd name="connsiteY0" fmla="*/ 22284 h 22306"/>
                  <a:gd name="connsiteX1" fmla="*/ 22167 w 22306"/>
                  <a:gd name="connsiteY1" fmla="*/ 11131 h 22306"/>
                  <a:gd name="connsiteX2" fmla="*/ 11014 w 22306"/>
                  <a:gd name="connsiteY2" fmla="*/ -22 h 22306"/>
                  <a:gd name="connsiteX3" fmla="*/ -139 w 22306"/>
                  <a:gd name="connsiteY3" fmla="*/ 11131 h 22306"/>
                  <a:gd name="connsiteX4" fmla="*/ 11014 w 22306"/>
                  <a:gd name="connsiteY4" fmla="*/ 22284 h 2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6" h="22306">
                    <a:moveTo>
                      <a:pt x="11014" y="22284"/>
                    </a:moveTo>
                    <a:cubicBezTo>
                      <a:pt x="17176" y="22284"/>
                      <a:pt x="22167" y="17290"/>
                      <a:pt x="22167" y="11131"/>
                    </a:cubicBezTo>
                    <a:cubicBezTo>
                      <a:pt x="22167" y="4972"/>
                      <a:pt x="17176" y="-22"/>
                      <a:pt x="11014" y="-22"/>
                    </a:cubicBezTo>
                    <a:cubicBezTo>
                      <a:pt x="4852" y="-22"/>
                      <a:pt x="-139" y="4972"/>
                      <a:pt x="-139" y="11131"/>
                    </a:cubicBezTo>
                    <a:cubicBezTo>
                      <a:pt x="-139" y="17290"/>
                      <a:pt x="4852" y="22284"/>
                      <a:pt x="11014" y="2228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2" name="Freeform: Shape 135">
                <a:extLst>
                  <a:ext uri="{FF2B5EF4-FFF2-40B4-BE49-F238E27FC236}">
                    <a16:creationId xmlns:a16="http://schemas.microsoft.com/office/drawing/2014/main" id="{1B7ECF82-8234-82D9-F39A-8E4C3CA0C0A7}"/>
                  </a:ext>
                </a:extLst>
              </p:cNvPr>
              <p:cNvSpPr/>
              <p:nvPr/>
            </p:nvSpPr>
            <p:spPr>
              <a:xfrm>
                <a:off x="10989456" y="6606828"/>
                <a:ext cx="29000" cy="28998"/>
              </a:xfrm>
              <a:custGeom>
                <a:avLst/>
                <a:gdLst>
                  <a:gd name="connsiteX0" fmla="*/ 14081 w 29000"/>
                  <a:gd name="connsiteY0" fmla="*/ 28973 h 28998"/>
                  <a:gd name="connsiteX1" fmla="*/ 28859 w 29000"/>
                  <a:gd name="connsiteY1" fmla="*/ 14753 h 28998"/>
                  <a:gd name="connsiteX2" fmla="*/ 14639 w 29000"/>
                  <a:gd name="connsiteY2" fmla="*/ -19 h 28998"/>
                  <a:gd name="connsiteX3" fmla="*/ -139 w 29000"/>
                  <a:gd name="connsiteY3" fmla="*/ 14201 h 28998"/>
                  <a:gd name="connsiteX4" fmla="*/ -139 w 29000"/>
                  <a:gd name="connsiteY4" fmla="*/ 14753 h 28998"/>
                  <a:gd name="connsiteX5" fmla="*/ 14081 w 29000"/>
                  <a:gd name="connsiteY5" fmla="*/ 28973 h 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0" h="28998">
                    <a:moveTo>
                      <a:pt x="14081" y="28973"/>
                    </a:moveTo>
                    <a:cubicBezTo>
                      <a:pt x="22083" y="29126"/>
                      <a:pt x="28692" y="22758"/>
                      <a:pt x="28859" y="14753"/>
                    </a:cubicBezTo>
                    <a:cubicBezTo>
                      <a:pt x="28998" y="6748"/>
                      <a:pt x="22641" y="134"/>
                      <a:pt x="14639" y="-19"/>
                    </a:cubicBezTo>
                    <a:cubicBezTo>
                      <a:pt x="6636" y="-173"/>
                      <a:pt x="0" y="6196"/>
                      <a:pt x="-139" y="14201"/>
                    </a:cubicBezTo>
                    <a:cubicBezTo>
                      <a:pt x="-139" y="14385"/>
                      <a:pt x="-139" y="14569"/>
                      <a:pt x="-139" y="14753"/>
                    </a:cubicBezTo>
                    <a:cubicBezTo>
                      <a:pt x="-139" y="22608"/>
                      <a:pt x="6218" y="28973"/>
                      <a:pt x="14081" y="289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3" name="Freeform: Shape 136">
                <a:extLst>
                  <a:ext uri="{FF2B5EF4-FFF2-40B4-BE49-F238E27FC236}">
                    <a16:creationId xmlns:a16="http://schemas.microsoft.com/office/drawing/2014/main" id="{0D25FA21-999C-FBCA-A294-CD0EE74D95BB}"/>
                  </a:ext>
                </a:extLst>
              </p:cNvPr>
              <p:cNvSpPr/>
              <p:nvPr/>
            </p:nvSpPr>
            <p:spPr>
              <a:xfrm>
                <a:off x="11104187" y="6601531"/>
                <a:ext cx="35698" cy="37640"/>
              </a:xfrm>
              <a:custGeom>
                <a:avLst/>
                <a:gdLst>
                  <a:gd name="connsiteX0" fmla="*/ 17573 w 35698"/>
                  <a:gd name="connsiteY0" fmla="*/ 37616 h 37640"/>
                  <a:gd name="connsiteX1" fmla="*/ 35418 w 35698"/>
                  <a:gd name="connsiteY1" fmla="*/ 20332 h 37640"/>
                  <a:gd name="connsiteX2" fmla="*/ 35418 w 35698"/>
                  <a:gd name="connsiteY2" fmla="*/ 20050 h 37640"/>
                  <a:gd name="connsiteX3" fmla="*/ 19944 w 35698"/>
                  <a:gd name="connsiteY3" fmla="*/ 119 h 37640"/>
                  <a:gd name="connsiteX4" fmla="*/ 7 w 35698"/>
                  <a:gd name="connsiteY4" fmla="*/ 15597 h 37640"/>
                  <a:gd name="connsiteX5" fmla="*/ 7 w 35698"/>
                  <a:gd name="connsiteY5" fmla="*/ 20050 h 37640"/>
                  <a:gd name="connsiteX6" fmla="*/ 17573 w 35698"/>
                  <a:gd name="connsiteY6" fmla="*/ 37616 h 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98" h="37640">
                    <a:moveTo>
                      <a:pt x="17573" y="37616"/>
                    </a:moveTo>
                    <a:cubicBezTo>
                      <a:pt x="27277" y="37769"/>
                      <a:pt x="35251" y="30032"/>
                      <a:pt x="35418" y="20332"/>
                    </a:cubicBezTo>
                    <a:cubicBezTo>
                      <a:pt x="35418" y="20237"/>
                      <a:pt x="35418" y="20145"/>
                      <a:pt x="35418" y="20050"/>
                    </a:cubicBezTo>
                    <a:cubicBezTo>
                      <a:pt x="36645" y="10271"/>
                      <a:pt x="29730" y="1349"/>
                      <a:pt x="19944" y="119"/>
                    </a:cubicBezTo>
                    <a:cubicBezTo>
                      <a:pt x="10157" y="-1111"/>
                      <a:pt x="1234" y="5818"/>
                      <a:pt x="7" y="15597"/>
                    </a:cubicBezTo>
                    <a:cubicBezTo>
                      <a:pt x="-188" y="17075"/>
                      <a:pt x="-188" y="18572"/>
                      <a:pt x="7" y="20050"/>
                    </a:cubicBezTo>
                    <a:cubicBezTo>
                      <a:pt x="7" y="29750"/>
                      <a:pt x="7870" y="37616"/>
                      <a:pt x="17573" y="376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4" name="Freeform: Shape 137">
                <a:extLst>
                  <a:ext uri="{FF2B5EF4-FFF2-40B4-BE49-F238E27FC236}">
                    <a16:creationId xmlns:a16="http://schemas.microsoft.com/office/drawing/2014/main" id="{859CB43E-8159-47D4-F25E-32B0F62F481C}"/>
                  </a:ext>
                </a:extLst>
              </p:cNvPr>
              <p:cNvSpPr/>
              <p:nvPr/>
            </p:nvSpPr>
            <p:spPr>
              <a:xfrm>
                <a:off x="11218620" y="6601002"/>
                <a:ext cx="41274" cy="41266"/>
              </a:xfrm>
              <a:custGeom>
                <a:avLst/>
                <a:gdLst>
                  <a:gd name="connsiteX0" fmla="*/ 21643 w 41274"/>
                  <a:gd name="connsiteY0" fmla="*/ 41213 h 41266"/>
                  <a:gd name="connsiteX1" fmla="*/ 41105 w 41274"/>
                  <a:gd name="connsiteY1" fmla="*/ 19464 h 41266"/>
                  <a:gd name="connsiteX2" fmla="*/ 19356 w 41274"/>
                  <a:gd name="connsiteY2" fmla="*/ 10 h 41266"/>
                  <a:gd name="connsiteX3" fmla="*/ -106 w 41274"/>
                  <a:gd name="connsiteY3" fmla="*/ 19464 h 41266"/>
                  <a:gd name="connsiteX4" fmla="*/ 19356 w 41274"/>
                  <a:gd name="connsiteY4" fmla="*/ 41213 h 41266"/>
                  <a:gd name="connsiteX5" fmla="*/ 21643 w 41274"/>
                  <a:gd name="connsiteY5" fmla="*/ 41213 h 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4" h="41266">
                    <a:moveTo>
                      <a:pt x="21643" y="41213"/>
                    </a:moveTo>
                    <a:cubicBezTo>
                      <a:pt x="33019" y="40580"/>
                      <a:pt x="41718" y="30843"/>
                      <a:pt x="41105" y="19464"/>
                    </a:cubicBezTo>
                    <a:cubicBezTo>
                      <a:pt x="40464" y="8085"/>
                      <a:pt x="30733" y="-623"/>
                      <a:pt x="19356" y="10"/>
                    </a:cubicBezTo>
                    <a:cubicBezTo>
                      <a:pt x="8844" y="593"/>
                      <a:pt x="480" y="8972"/>
                      <a:pt x="-106" y="19464"/>
                    </a:cubicBezTo>
                    <a:cubicBezTo>
                      <a:pt x="-747" y="30843"/>
                      <a:pt x="7980" y="40580"/>
                      <a:pt x="19356" y="41213"/>
                    </a:cubicBezTo>
                    <a:cubicBezTo>
                      <a:pt x="20109" y="41255"/>
                      <a:pt x="20890" y="41255"/>
                      <a:pt x="21643" y="4121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5" name="Freeform: Shape 138">
                <a:extLst>
                  <a:ext uri="{FF2B5EF4-FFF2-40B4-BE49-F238E27FC236}">
                    <a16:creationId xmlns:a16="http://schemas.microsoft.com/office/drawing/2014/main" id="{DADCD17E-DC94-A9E8-D0DA-740557462615}"/>
                  </a:ext>
                </a:extLst>
              </p:cNvPr>
              <p:cNvSpPr/>
              <p:nvPr/>
            </p:nvSpPr>
            <p:spPr>
              <a:xfrm>
                <a:off x="11334089" y="6597624"/>
                <a:ext cx="47958" cy="47958"/>
              </a:xfrm>
              <a:custGeom>
                <a:avLst/>
                <a:gdLst>
                  <a:gd name="connsiteX0" fmla="*/ 23840 w 47958"/>
                  <a:gd name="connsiteY0" fmla="*/ 47936 h 47958"/>
                  <a:gd name="connsiteX1" fmla="*/ 47820 w 47958"/>
                  <a:gd name="connsiteY1" fmla="*/ 23957 h 47958"/>
                  <a:gd name="connsiteX2" fmla="*/ 23840 w 47958"/>
                  <a:gd name="connsiteY2" fmla="*/ -22 h 47958"/>
                  <a:gd name="connsiteX3" fmla="*/ -139 w 47958"/>
                  <a:gd name="connsiteY3" fmla="*/ 23957 h 47958"/>
                  <a:gd name="connsiteX4" fmla="*/ 23840 w 47958"/>
                  <a:gd name="connsiteY4" fmla="*/ 47936 h 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8" h="47958">
                    <a:moveTo>
                      <a:pt x="23840" y="47936"/>
                    </a:moveTo>
                    <a:cubicBezTo>
                      <a:pt x="37085" y="47936"/>
                      <a:pt x="47820" y="37201"/>
                      <a:pt x="47820" y="23957"/>
                    </a:cubicBezTo>
                    <a:cubicBezTo>
                      <a:pt x="47820" y="10713"/>
                      <a:pt x="37085" y="-22"/>
                      <a:pt x="23840" y="-22"/>
                    </a:cubicBezTo>
                    <a:cubicBezTo>
                      <a:pt x="10596" y="-22"/>
                      <a:pt x="-139" y="10713"/>
                      <a:pt x="-139" y="23957"/>
                    </a:cubicBezTo>
                    <a:cubicBezTo>
                      <a:pt x="-139" y="37201"/>
                      <a:pt x="10596" y="47936"/>
                      <a:pt x="23840" y="479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6" name="Freeform: Shape 139">
                <a:extLst>
                  <a:ext uri="{FF2B5EF4-FFF2-40B4-BE49-F238E27FC236}">
                    <a16:creationId xmlns:a16="http://schemas.microsoft.com/office/drawing/2014/main" id="{3D214F95-2418-0180-1DFB-D915976A8FC8}"/>
                  </a:ext>
                </a:extLst>
              </p:cNvPr>
              <p:cNvSpPr/>
              <p:nvPr/>
            </p:nvSpPr>
            <p:spPr>
              <a:xfrm>
                <a:off x="11441653" y="6593574"/>
                <a:ext cx="55782" cy="55773"/>
              </a:xfrm>
              <a:custGeom>
                <a:avLst/>
                <a:gdLst>
                  <a:gd name="connsiteX0" fmla="*/ 35057 w 55782"/>
                  <a:gd name="connsiteY0" fmla="*/ 54774 h 55773"/>
                  <a:gd name="connsiteX1" fmla="*/ 54659 w 55782"/>
                  <a:gd name="connsiteY1" fmla="*/ 20556 h 55773"/>
                  <a:gd name="connsiteX2" fmla="*/ 35057 w 55782"/>
                  <a:gd name="connsiteY2" fmla="*/ 960 h 55773"/>
                  <a:gd name="connsiteX3" fmla="*/ 845 w 55782"/>
                  <a:gd name="connsiteY3" fmla="*/ 20556 h 55773"/>
                  <a:gd name="connsiteX4" fmla="*/ 20419 w 55782"/>
                  <a:gd name="connsiteY4" fmla="*/ 54774 h 55773"/>
                  <a:gd name="connsiteX5" fmla="*/ 35057 w 55782"/>
                  <a:gd name="connsiteY5" fmla="*/ 54774 h 5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82" h="55773">
                    <a:moveTo>
                      <a:pt x="35057" y="54774"/>
                    </a:moveTo>
                    <a:cubicBezTo>
                      <a:pt x="49919" y="50737"/>
                      <a:pt x="58702" y="35415"/>
                      <a:pt x="54659" y="20556"/>
                    </a:cubicBezTo>
                    <a:cubicBezTo>
                      <a:pt x="52066" y="11009"/>
                      <a:pt x="44593" y="3554"/>
                      <a:pt x="35057" y="960"/>
                    </a:cubicBezTo>
                    <a:cubicBezTo>
                      <a:pt x="20196" y="-3077"/>
                      <a:pt x="4888" y="5695"/>
                      <a:pt x="845" y="20556"/>
                    </a:cubicBezTo>
                    <a:cubicBezTo>
                      <a:pt x="-3198" y="35415"/>
                      <a:pt x="5585" y="50737"/>
                      <a:pt x="20419" y="54774"/>
                    </a:cubicBezTo>
                    <a:cubicBezTo>
                      <a:pt x="25215" y="56076"/>
                      <a:pt x="30261" y="56076"/>
                      <a:pt x="35057" y="5477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7" name="Freeform: Shape 140">
                <a:extLst>
                  <a:ext uri="{FF2B5EF4-FFF2-40B4-BE49-F238E27FC236}">
                    <a16:creationId xmlns:a16="http://schemas.microsoft.com/office/drawing/2014/main" id="{4F31098C-D696-D2F9-B929-316FE73F42D4}"/>
                  </a:ext>
                </a:extLst>
              </p:cNvPr>
              <p:cNvSpPr/>
              <p:nvPr/>
            </p:nvSpPr>
            <p:spPr>
              <a:xfrm>
                <a:off x="11565216" y="6591769"/>
                <a:ext cx="59662" cy="59669"/>
              </a:xfrm>
              <a:custGeom>
                <a:avLst/>
                <a:gdLst>
                  <a:gd name="connsiteX0" fmla="*/ 29717 w 59662"/>
                  <a:gd name="connsiteY0" fmla="*/ 59647 h 59669"/>
                  <a:gd name="connsiteX1" fmla="*/ 59524 w 59662"/>
                  <a:gd name="connsiteY1" fmla="*/ 29793 h 59669"/>
                  <a:gd name="connsiteX2" fmla="*/ 29661 w 59662"/>
                  <a:gd name="connsiteY2" fmla="*/ -22 h 59669"/>
                  <a:gd name="connsiteX3" fmla="*/ -118 w 59662"/>
                  <a:gd name="connsiteY3" fmla="*/ 28697 h 59669"/>
                  <a:gd name="connsiteX4" fmla="*/ 28574 w 59662"/>
                  <a:gd name="connsiteY4" fmla="*/ 59628 h 59669"/>
                  <a:gd name="connsiteX5" fmla="*/ 29717 w 59662"/>
                  <a:gd name="connsiteY5" fmla="*/ 59647 h 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62" h="59669">
                    <a:moveTo>
                      <a:pt x="29717" y="59647"/>
                    </a:moveTo>
                    <a:cubicBezTo>
                      <a:pt x="46196" y="59636"/>
                      <a:pt x="59552" y="46269"/>
                      <a:pt x="59524" y="29793"/>
                    </a:cubicBezTo>
                    <a:cubicBezTo>
                      <a:pt x="59524" y="13314"/>
                      <a:pt x="46140" y="-33"/>
                      <a:pt x="29661" y="-22"/>
                    </a:cubicBezTo>
                    <a:cubicBezTo>
                      <a:pt x="13629" y="-11"/>
                      <a:pt x="468" y="12673"/>
                      <a:pt x="-118" y="28697"/>
                    </a:cubicBezTo>
                    <a:cubicBezTo>
                      <a:pt x="-731" y="45162"/>
                      <a:pt x="12123" y="59011"/>
                      <a:pt x="28574" y="59628"/>
                    </a:cubicBezTo>
                    <a:cubicBezTo>
                      <a:pt x="28964" y="59642"/>
                      <a:pt x="29326" y="59647"/>
                      <a:pt x="29717"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8" name="Freeform: Shape 141">
                <a:extLst>
                  <a:ext uri="{FF2B5EF4-FFF2-40B4-BE49-F238E27FC236}">
                    <a16:creationId xmlns:a16="http://schemas.microsoft.com/office/drawing/2014/main" id="{39430608-38D3-05A7-B301-4B97DCA7CEB7}"/>
                  </a:ext>
                </a:extLst>
              </p:cNvPr>
              <p:cNvSpPr/>
              <p:nvPr/>
            </p:nvSpPr>
            <p:spPr>
              <a:xfrm>
                <a:off x="11677356" y="6588560"/>
                <a:ext cx="65804" cy="65806"/>
              </a:xfrm>
              <a:custGeom>
                <a:avLst/>
                <a:gdLst>
                  <a:gd name="connsiteX0" fmla="*/ 35800 w 65804"/>
                  <a:gd name="connsiteY0" fmla="*/ 65644 h 65806"/>
                  <a:gd name="connsiteX1" fmla="*/ 65523 w 65804"/>
                  <a:gd name="connsiteY1" fmla="*/ 29856 h 65806"/>
                  <a:gd name="connsiteX2" fmla="*/ 35800 w 65804"/>
                  <a:gd name="connsiteY2" fmla="*/ 119 h 65806"/>
                  <a:gd name="connsiteX3" fmla="*/ -2 w 65804"/>
                  <a:gd name="connsiteY3" fmla="*/ 29856 h 65806"/>
                  <a:gd name="connsiteX4" fmla="*/ 29750 w 65804"/>
                  <a:gd name="connsiteY4" fmla="*/ 65644 h 65806"/>
                  <a:gd name="connsiteX5" fmla="*/ 35800 w 65804"/>
                  <a:gd name="connsiteY5" fmla="*/ 65644 h 6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04" h="65806">
                    <a:moveTo>
                      <a:pt x="35800" y="65644"/>
                    </a:moveTo>
                    <a:cubicBezTo>
                      <a:pt x="53896" y="63974"/>
                      <a:pt x="67196" y="47950"/>
                      <a:pt x="65523" y="29856"/>
                    </a:cubicBezTo>
                    <a:cubicBezTo>
                      <a:pt x="64073" y="14075"/>
                      <a:pt x="51582" y="1578"/>
                      <a:pt x="35800" y="119"/>
                    </a:cubicBezTo>
                    <a:cubicBezTo>
                      <a:pt x="17704" y="-1551"/>
                      <a:pt x="1672" y="11760"/>
                      <a:pt x="-2" y="29856"/>
                    </a:cubicBezTo>
                    <a:cubicBezTo>
                      <a:pt x="-1646" y="47950"/>
                      <a:pt x="11653" y="63974"/>
                      <a:pt x="29750" y="65644"/>
                    </a:cubicBezTo>
                    <a:cubicBezTo>
                      <a:pt x="31757" y="65831"/>
                      <a:pt x="33793" y="65831"/>
                      <a:pt x="35800" y="656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59" name="Freeform: Shape 142">
                <a:extLst>
                  <a:ext uri="{FF2B5EF4-FFF2-40B4-BE49-F238E27FC236}">
                    <a16:creationId xmlns:a16="http://schemas.microsoft.com/office/drawing/2014/main" id="{95699CA8-0442-36D7-E80F-C7B034331366}"/>
                  </a:ext>
                </a:extLst>
              </p:cNvPr>
              <p:cNvSpPr/>
              <p:nvPr/>
            </p:nvSpPr>
            <p:spPr>
              <a:xfrm>
                <a:off x="11796090" y="6586196"/>
                <a:ext cx="70817" cy="70823"/>
              </a:xfrm>
              <a:custGeom>
                <a:avLst/>
                <a:gdLst>
                  <a:gd name="connsiteX0" fmla="*/ 35847 w 70817"/>
                  <a:gd name="connsiteY0" fmla="*/ 70797 h 70823"/>
                  <a:gd name="connsiteX1" fmla="*/ 70673 w 70817"/>
                  <a:gd name="connsiteY1" fmla="*/ 34814 h 70823"/>
                  <a:gd name="connsiteX2" fmla="*/ 34704 w 70817"/>
                  <a:gd name="connsiteY2" fmla="*/ -17 h 70823"/>
                  <a:gd name="connsiteX3" fmla="*/ -121 w 70817"/>
                  <a:gd name="connsiteY3" fmla="*/ 34270 h 70823"/>
                  <a:gd name="connsiteX4" fmla="*/ 34146 w 70817"/>
                  <a:gd name="connsiteY4" fmla="*/ 70783 h 70823"/>
                  <a:gd name="connsiteX5" fmla="*/ 35847 w 70817"/>
                  <a:gd name="connsiteY5" fmla="*/ 70797 h 7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17" h="70823">
                    <a:moveTo>
                      <a:pt x="35847" y="70797"/>
                    </a:moveTo>
                    <a:cubicBezTo>
                      <a:pt x="55393" y="70479"/>
                      <a:pt x="71008" y="54368"/>
                      <a:pt x="70673" y="34814"/>
                    </a:cubicBezTo>
                    <a:cubicBezTo>
                      <a:pt x="70367" y="15260"/>
                      <a:pt x="54250" y="-335"/>
                      <a:pt x="34704" y="-17"/>
                    </a:cubicBezTo>
                    <a:cubicBezTo>
                      <a:pt x="15800" y="289"/>
                      <a:pt x="464" y="15382"/>
                      <a:pt x="-121" y="34270"/>
                    </a:cubicBezTo>
                    <a:cubicBezTo>
                      <a:pt x="-735" y="53816"/>
                      <a:pt x="14601" y="70164"/>
                      <a:pt x="34146" y="70783"/>
                    </a:cubicBezTo>
                    <a:cubicBezTo>
                      <a:pt x="34704" y="70802"/>
                      <a:pt x="35290" y="70805"/>
                      <a:pt x="35847" y="7079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0" name="Freeform: Shape 143">
                <a:extLst>
                  <a:ext uri="{FF2B5EF4-FFF2-40B4-BE49-F238E27FC236}">
                    <a16:creationId xmlns:a16="http://schemas.microsoft.com/office/drawing/2014/main" id="{A4007064-96F2-9B51-8098-AA2739179476}"/>
                  </a:ext>
                </a:extLst>
              </p:cNvPr>
              <p:cNvSpPr/>
              <p:nvPr/>
            </p:nvSpPr>
            <p:spPr>
              <a:xfrm>
                <a:off x="11911812" y="6583963"/>
                <a:ext cx="75267" cy="75282"/>
              </a:xfrm>
              <a:custGeom>
                <a:avLst/>
                <a:gdLst>
                  <a:gd name="connsiteX0" fmla="*/ 37792 w 75267"/>
                  <a:gd name="connsiteY0" fmla="*/ 75260 h 75282"/>
                  <a:gd name="connsiteX1" fmla="*/ 75127 w 75267"/>
                  <a:gd name="connsiteY1" fmla="*/ 37323 h 75282"/>
                  <a:gd name="connsiteX2" fmla="*/ 37206 w 75267"/>
                  <a:gd name="connsiteY2" fmla="*/ -21 h 75282"/>
                  <a:gd name="connsiteX3" fmla="*/ -129 w 75267"/>
                  <a:gd name="connsiteY3" fmla="*/ 36503 h 75282"/>
                  <a:gd name="connsiteX4" fmla="*/ 36955 w 75267"/>
                  <a:gd name="connsiteY4" fmla="*/ 75252 h 75282"/>
                  <a:gd name="connsiteX5" fmla="*/ 37792 w 75267"/>
                  <a:gd name="connsiteY5" fmla="*/ 75260 h 7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67" h="75282">
                    <a:moveTo>
                      <a:pt x="37792" y="75260"/>
                    </a:moveTo>
                    <a:cubicBezTo>
                      <a:pt x="58592" y="75096"/>
                      <a:pt x="75294" y="58112"/>
                      <a:pt x="75127" y="37323"/>
                    </a:cubicBezTo>
                    <a:cubicBezTo>
                      <a:pt x="74987" y="16536"/>
                      <a:pt x="57979" y="-186"/>
                      <a:pt x="37206" y="-21"/>
                    </a:cubicBezTo>
                    <a:cubicBezTo>
                      <a:pt x="16963" y="138"/>
                      <a:pt x="484" y="16271"/>
                      <a:pt x="-129" y="36503"/>
                    </a:cubicBezTo>
                    <a:cubicBezTo>
                      <a:pt x="-603" y="57440"/>
                      <a:pt x="16015" y="74789"/>
                      <a:pt x="36955" y="75252"/>
                    </a:cubicBezTo>
                    <a:cubicBezTo>
                      <a:pt x="37234" y="75257"/>
                      <a:pt x="37513" y="75260"/>
                      <a:pt x="37792" y="7526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1" name="Freeform: Shape 144">
                <a:extLst>
                  <a:ext uri="{FF2B5EF4-FFF2-40B4-BE49-F238E27FC236}">
                    <a16:creationId xmlns:a16="http://schemas.microsoft.com/office/drawing/2014/main" id="{6349659D-E72A-5745-01A9-0C424BA9F181}"/>
                  </a:ext>
                </a:extLst>
              </p:cNvPr>
              <p:cNvSpPr/>
              <p:nvPr/>
            </p:nvSpPr>
            <p:spPr>
              <a:xfrm>
                <a:off x="12028635" y="6582288"/>
                <a:ext cx="78617" cy="78629"/>
              </a:xfrm>
              <a:custGeom>
                <a:avLst/>
                <a:gdLst>
                  <a:gd name="connsiteX0" fmla="*/ 39192 w 78617"/>
                  <a:gd name="connsiteY0" fmla="*/ 78608 h 78629"/>
                  <a:gd name="connsiteX1" fmla="*/ 78479 w 78617"/>
                  <a:gd name="connsiteY1" fmla="*/ 39276 h 78629"/>
                  <a:gd name="connsiteX2" fmla="*/ 39164 w 78617"/>
                  <a:gd name="connsiteY2" fmla="*/ -22 h 78629"/>
                  <a:gd name="connsiteX3" fmla="*/ -123 w 78617"/>
                  <a:gd name="connsiteY3" fmla="*/ 38177 h 78629"/>
                  <a:gd name="connsiteX4" fmla="*/ 38049 w 78617"/>
                  <a:gd name="connsiteY4" fmla="*/ 78591 h 78629"/>
                  <a:gd name="connsiteX5" fmla="*/ 39192 w 78617"/>
                  <a:gd name="connsiteY5" fmla="*/ 78608 h 7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17" h="78629">
                    <a:moveTo>
                      <a:pt x="39192" y="78608"/>
                    </a:moveTo>
                    <a:cubicBezTo>
                      <a:pt x="60912" y="78599"/>
                      <a:pt x="78506" y="60991"/>
                      <a:pt x="78479" y="39276"/>
                    </a:cubicBezTo>
                    <a:cubicBezTo>
                      <a:pt x="78479" y="17564"/>
                      <a:pt x="60885" y="-30"/>
                      <a:pt x="39164" y="-22"/>
                    </a:cubicBezTo>
                    <a:cubicBezTo>
                      <a:pt x="17889" y="-14"/>
                      <a:pt x="490" y="16914"/>
                      <a:pt x="-123" y="38177"/>
                    </a:cubicBezTo>
                    <a:cubicBezTo>
                      <a:pt x="-737" y="59881"/>
                      <a:pt x="16356" y="77975"/>
                      <a:pt x="38049" y="78591"/>
                    </a:cubicBezTo>
                    <a:cubicBezTo>
                      <a:pt x="38439" y="78602"/>
                      <a:pt x="38801" y="78608"/>
                      <a:pt x="39192" y="7860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2" name="Freeform: Shape 145">
                <a:extLst>
                  <a:ext uri="{FF2B5EF4-FFF2-40B4-BE49-F238E27FC236}">
                    <a16:creationId xmlns:a16="http://schemas.microsoft.com/office/drawing/2014/main" id="{0A987518-A8ED-F8F3-6E8E-EAFA6AA23C99}"/>
                  </a:ext>
                </a:extLst>
              </p:cNvPr>
              <p:cNvSpPr/>
              <p:nvPr/>
            </p:nvSpPr>
            <p:spPr>
              <a:xfrm>
                <a:off x="12145465" y="6580894"/>
                <a:ext cx="81405" cy="81417"/>
              </a:xfrm>
              <a:custGeom>
                <a:avLst/>
                <a:gdLst>
                  <a:gd name="connsiteX0" fmla="*/ 40585 w 81405"/>
                  <a:gd name="connsiteY0" fmla="*/ 81396 h 81417"/>
                  <a:gd name="connsiteX1" fmla="*/ 81266 w 81405"/>
                  <a:gd name="connsiteY1" fmla="*/ 40673 h 81417"/>
                  <a:gd name="connsiteX2" fmla="*/ 40558 w 81405"/>
                  <a:gd name="connsiteY2" fmla="*/ -22 h 81417"/>
                  <a:gd name="connsiteX3" fmla="*/ -124 w 81405"/>
                  <a:gd name="connsiteY3" fmla="*/ 39572 h 81417"/>
                  <a:gd name="connsiteX4" fmla="*/ 39442 w 81405"/>
                  <a:gd name="connsiteY4" fmla="*/ 81382 h 81417"/>
                  <a:gd name="connsiteX5" fmla="*/ 40585 w 81405"/>
                  <a:gd name="connsiteY5" fmla="*/ 81396 h 8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5" h="81417">
                    <a:moveTo>
                      <a:pt x="40585" y="81396"/>
                    </a:moveTo>
                    <a:cubicBezTo>
                      <a:pt x="63059" y="81388"/>
                      <a:pt x="81294" y="63155"/>
                      <a:pt x="81266" y="40673"/>
                    </a:cubicBezTo>
                    <a:cubicBezTo>
                      <a:pt x="81266" y="18188"/>
                      <a:pt x="63031" y="-31"/>
                      <a:pt x="40558" y="-22"/>
                    </a:cubicBezTo>
                    <a:cubicBezTo>
                      <a:pt x="18502" y="-14"/>
                      <a:pt x="489" y="17538"/>
                      <a:pt x="-124" y="39572"/>
                    </a:cubicBezTo>
                    <a:cubicBezTo>
                      <a:pt x="-737" y="62045"/>
                      <a:pt x="16968" y="80766"/>
                      <a:pt x="39442" y="81382"/>
                    </a:cubicBezTo>
                    <a:cubicBezTo>
                      <a:pt x="39833" y="81390"/>
                      <a:pt x="40195" y="81396"/>
                      <a:pt x="40585" y="8139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3" name="Freeform: Shape 146">
                <a:extLst>
                  <a:ext uri="{FF2B5EF4-FFF2-40B4-BE49-F238E27FC236}">
                    <a16:creationId xmlns:a16="http://schemas.microsoft.com/office/drawing/2014/main" id="{6A3CBC98-DE81-3C13-7B95-7FC1362A5206}"/>
                  </a:ext>
                </a:extLst>
              </p:cNvPr>
              <p:cNvSpPr/>
              <p:nvPr/>
            </p:nvSpPr>
            <p:spPr>
              <a:xfrm>
                <a:off x="10528831" y="6737875"/>
                <a:ext cx="3903" cy="3903"/>
              </a:xfrm>
              <a:custGeom>
                <a:avLst/>
                <a:gdLst>
                  <a:gd name="connsiteX0" fmla="*/ 1813 w 3903"/>
                  <a:gd name="connsiteY0" fmla="*/ 3881 h 3903"/>
                  <a:gd name="connsiteX1" fmla="*/ 3765 w 3903"/>
                  <a:gd name="connsiteY1" fmla="*/ 1930 h 3903"/>
                  <a:gd name="connsiteX2" fmla="*/ 1813 w 3903"/>
                  <a:gd name="connsiteY2" fmla="*/ -22 h 3903"/>
                  <a:gd name="connsiteX3" fmla="*/ -139 w 3903"/>
                  <a:gd name="connsiteY3" fmla="*/ 1930 h 3903"/>
                  <a:gd name="connsiteX4" fmla="*/ 1813 w 3903"/>
                  <a:gd name="connsiteY4" fmla="*/ 3881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 h="3903">
                    <a:moveTo>
                      <a:pt x="1813" y="3881"/>
                    </a:moveTo>
                    <a:cubicBezTo>
                      <a:pt x="2900" y="3881"/>
                      <a:pt x="3765" y="3009"/>
                      <a:pt x="3765" y="1930"/>
                    </a:cubicBezTo>
                    <a:cubicBezTo>
                      <a:pt x="3765" y="851"/>
                      <a:pt x="2900" y="-22"/>
                      <a:pt x="1813" y="-22"/>
                    </a:cubicBezTo>
                    <a:cubicBezTo>
                      <a:pt x="725" y="-22"/>
                      <a:pt x="-139" y="851"/>
                      <a:pt x="-139" y="1930"/>
                    </a:cubicBezTo>
                    <a:cubicBezTo>
                      <a:pt x="-139" y="3009"/>
                      <a:pt x="725" y="3881"/>
                      <a:pt x="1813" y="388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4" name="Freeform: Shape 147">
                <a:extLst>
                  <a:ext uri="{FF2B5EF4-FFF2-40B4-BE49-F238E27FC236}">
                    <a16:creationId xmlns:a16="http://schemas.microsoft.com/office/drawing/2014/main" id="{09BC729D-C84E-A312-30D7-4DA19759F4B9}"/>
                  </a:ext>
                </a:extLst>
              </p:cNvPr>
              <p:cNvSpPr/>
              <p:nvPr/>
            </p:nvSpPr>
            <p:spPr>
              <a:xfrm>
                <a:off x="10643987" y="6734520"/>
                <a:ext cx="10325" cy="10603"/>
              </a:xfrm>
              <a:custGeom>
                <a:avLst/>
                <a:gdLst>
                  <a:gd name="connsiteX0" fmla="*/ 4880 w 10325"/>
                  <a:gd name="connsiteY0" fmla="*/ 10582 h 10603"/>
                  <a:gd name="connsiteX1" fmla="*/ 10177 w 10325"/>
                  <a:gd name="connsiteY1" fmla="*/ 5284 h 10603"/>
                  <a:gd name="connsiteX2" fmla="*/ 5465 w 10325"/>
                  <a:gd name="connsiteY2" fmla="*/ -14 h 10603"/>
                  <a:gd name="connsiteX3" fmla="*/ 4880 w 10325"/>
                  <a:gd name="connsiteY3" fmla="*/ -14 h 10603"/>
                  <a:gd name="connsiteX4" fmla="*/ -139 w 10325"/>
                  <a:gd name="connsiteY4" fmla="*/ 4997 h 10603"/>
                  <a:gd name="connsiteX5" fmla="*/ -139 w 10325"/>
                  <a:gd name="connsiteY5" fmla="*/ 5284 h 10603"/>
                  <a:gd name="connsiteX6" fmla="*/ 4880 w 10325"/>
                  <a:gd name="connsiteY6" fmla="*/ 10582 h 1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5" h="10603">
                    <a:moveTo>
                      <a:pt x="4880" y="10582"/>
                    </a:moveTo>
                    <a:cubicBezTo>
                      <a:pt x="7808" y="10582"/>
                      <a:pt x="10177" y="8209"/>
                      <a:pt x="10177" y="5284"/>
                    </a:cubicBezTo>
                    <a:cubicBezTo>
                      <a:pt x="10345" y="2515"/>
                      <a:pt x="8226" y="145"/>
                      <a:pt x="5465" y="-14"/>
                    </a:cubicBezTo>
                    <a:cubicBezTo>
                      <a:pt x="5270" y="-25"/>
                      <a:pt x="5075" y="-25"/>
                      <a:pt x="4880" y="-14"/>
                    </a:cubicBezTo>
                    <a:cubicBezTo>
                      <a:pt x="2119" y="-19"/>
                      <a:pt x="-139" y="2225"/>
                      <a:pt x="-139" y="4997"/>
                    </a:cubicBezTo>
                    <a:cubicBezTo>
                      <a:pt x="-139" y="5092"/>
                      <a:pt x="-139" y="5189"/>
                      <a:pt x="-139" y="5284"/>
                    </a:cubicBezTo>
                    <a:cubicBezTo>
                      <a:pt x="-139" y="8103"/>
                      <a:pt x="2064" y="10434"/>
                      <a:pt x="4880" y="105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5" name="Freeform: Shape 148">
                <a:extLst>
                  <a:ext uri="{FF2B5EF4-FFF2-40B4-BE49-F238E27FC236}">
                    <a16:creationId xmlns:a16="http://schemas.microsoft.com/office/drawing/2014/main" id="{C663A24C-68BA-CEF8-C501-C2F3ABA63BAC}"/>
                  </a:ext>
                </a:extLst>
              </p:cNvPr>
              <p:cNvSpPr/>
              <p:nvPr/>
            </p:nvSpPr>
            <p:spPr>
              <a:xfrm>
                <a:off x="10758439" y="6729332"/>
                <a:ext cx="17852" cy="19416"/>
              </a:xfrm>
              <a:custGeom>
                <a:avLst/>
                <a:gdLst>
                  <a:gd name="connsiteX0" fmla="*/ 8651 w 17852"/>
                  <a:gd name="connsiteY0" fmla="*/ 19395 h 19416"/>
                  <a:gd name="connsiteX1" fmla="*/ 17574 w 17852"/>
                  <a:gd name="connsiteY1" fmla="*/ 10472 h 19416"/>
                  <a:gd name="connsiteX2" fmla="*/ 10352 w 17852"/>
                  <a:gd name="connsiteY2" fmla="*/ 119 h 19416"/>
                  <a:gd name="connsiteX3" fmla="*/ 7 w 17852"/>
                  <a:gd name="connsiteY3" fmla="*/ 7330 h 19416"/>
                  <a:gd name="connsiteX4" fmla="*/ 7 w 17852"/>
                  <a:gd name="connsiteY4" fmla="*/ 10472 h 19416"/>
                  <a:gd name="connsiteX5" fmla="*/ 8651 w 17852"/>
                  <a:gd name="connsiteY5" fmla="*/ 19395 h 1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2" h="19416">
                    <a:moveTo>
                      <a:pt x="8651" y="19395"/>
                    </a:moveTo>
                    <a:cubicBezTo>
                      <a:pt x="13586" y="19395"/>
                      <a:pt x="17574" y="15399"/>
                      <a:pt x="17574" y="10472"/>
                    </a:cubicBezTo>
                    <a:cubicBezTo>
                      <a:pt x="18438" y="5621"/>
                      <a:pt x="15204" y="987"/>
                      <a:pt x="10352" y="119"/>
                    </a:cubicBezTo>
                    <a:cubicBezTo>
                      <a:pt x="5500" y="-750"/>
                      <a:pt x="872" y="2478"/>
                      <a:pt x="7" y="7330"/>
                    </a:cubicBezTo>
                    <a:cubicBezTo>
                      <a:pt x="-188" y="8370"/>
                      <a:pt x="-188" y="9432"/>
                      <a:pt x="7" y="10472"/>
                    </a:cubicBezTo>
                    <a:cubicBezTo>
                      <a:pt x="7" y="15293"/>
                      <a:pt x="3827" y="19244"/>
                      <a:pt x="8651" y="1939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6" name="Freeform: Shape 149">
                <a:extLst>
                  <a:ext uri="{FF2B5EF4-FFF2-40B4-BE49-F238E27FC236}">
                    <a16:creationId xmlns:a16="http://schemas.microsoft.com/office/drawing/2014/main" id="{46FD27AE-2E3D-5215-BBB7-30093BA7923A}"/>
                  </a:ext>
                </a:extLst>
              </p:cNvPr>
              <p:cNvSpPr/>
              <p:nvPr/>
            </p:nvSpPr>
            <p:spPr>
              <a:xfrm>
                <a:off x="10873463" y="6727558"/>
                <a:ext cx="24258" cy="24258"/>
              </a:xfrm>
              <a:custGeom>
                <a:avLst/>
                <a:gdLst>
                  <a:gd name="connsiteX0" fmla="*/ 11851 w 24258"/>
                  <a:gd name="connsiteY0" fmla="*/ 24236 h 24258"/>
                  <a:gd name="connsiteX1" fmla="*/ 24119 w 24258"/>
                  <a:gd name="connsiteY1" fmla="*/ 12246 h 24258"/>
                  <a:gd name="connsiteX2" fmla="*/ 11851 w 24258"/>
                  <a:gd name="connsiteY2" fmla="*/ -22 h 24258"/>
                  <a:gd name="connsiteX3" fmla="*/ -139 w 24258"/>
                  <a:gd name="connsiteY3" fmla="*/ 12246 h 24258"/>
                  <a:gd name="connsiteX4" fmla="*/ 11851 w 24258"/>
                  <a:gd name="connsiteY4" fmla="*/ 24236 h 2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 h="24258">
                    <a:moveTo>
                      <a:pt x="11851" y="24236"/>
                    </a:moveTo>
                    <a:cubicBezTo>
                      <a:pt x="18515" y="24239"/>
                      <a:pt x="23980" y="18913"/>
                      <a:pt x="24119" y="12246"/>
                    </a:cubicBezTo>
                    <a:cubicBezTo>
                      <a:pt x="24119" y="5471"/>
                      <a:pt x="18626" y="-22"/>
                      <a:pt x="11851" y="-22"/>
                    </a:cubicBezTo>
                    <a:cubicBezTo>
                      <a:pt x="5187" y="128"/>
                      <a:pt x="-139" y="5577"/>
                      <a:pt x="-139" y="12246"/>
                    </a:cubicBezTo>
                    <a:cubicBezTo>
                      <a:pt x="-139" y="18869"/>
                      <a:pt x="5243" y="24236"/>
                      <a:pt x="11851" y="242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7" name="Freeform: Shape 150">
                <a:extLst>
                  <a:ext uri="{FF2B5EF4-FFF2-40B4-BE49-F238E27FC236}">
                    <a16:creationId xmlns:a16="http://schemas.microsoft.com/office/drawing/2014/main" id="{1E9F3D73-942B-16AE-F3C1-8D005DB2E8F1}"/>
                  </a:ext>
                </a:extLst>
              </p:cNvPr>
              <p:cNvSpPr/>
              <p:nvPr/>
            </p:nvSpPr>
            <p:spPr>
              <a:xfrm>
                <a:off x="10988060" y="6723934"/>
                <a:ext cx="31234" cy="31228"/>
              </a:xfrm>
              <a:custGeom>
                <a:avLst/>
                <a:gdLst>
                  <a:gd name="connsiteX0" fmla="*/ 15477 w 31234"/>
                  <a:gd name="connsiteY0" fmla="*/ 31207 h 31228"/>
                  <a:gd name="connsiteX1" fmla="*/ 31092 w 31234"/>
                  <a:gd name="connsiteY1" fmla="*/ 15871 h 31228"/>
                  <a:gd name="connsiteX2" fmla="*/ 15756 w 31234"/>
                  <a:gd name="connsiteY2" fmla="*/ -20 h 31228"/>
                  <a:gd name="connsiteX3" fmla="*/ -137 w 31234"/>
                  <a:gd name="connsiteY3" fmla="*/ 15313 h 31228"/>
                  <a:gd name="connsiteX4" fmla="*/ 15199 w 31234"/>
                  <a:gd name="connsiteY4" fmla="*/ 31204 h 31228"/>
                  <a:gd name="connsiteX5" fmla="*/ 15477 w 31234"/>
                  <a:gd name="connsiteY5" fmla="*/ 31207 h 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4" h="31228">
                    <a:moveTo>
                      <a:pt x="15477" y="31207"/>
                    </a:moveTo>
                    <a:cubicBezTo>
                      <a:pt x="23982" y="31207"/>
                      <a:pt x="30953" y="24386"/>
                      <a:pt x="31092" y="15871"/>
                    </a:cubicBezTo>
                    <a:cubicBezTo>
                      <a:pt x="31259" y="7250"/>
                      <a:pt x="24372" y="134"/>
                      <a:pt x="15756" y="-20"/>
                    </a:cubicBezTo>
                    <a:cubicBezTo>
                      <a:pt x="7140" y="-173"/>
                      <a:pt x="30" y="6692"/>
                      <a:pt x="-137" y="15313"/>
                    </a:cubicBezTo>
                    <a:cubicBezTo>
                      <a:pt x="-276" y="23935"/>
                      <a:pt x="6583" y="31050"/>
                      <a:pt x="15199" y="31204"/>
                    </a:cubicBezTo>
                    <a:cubicBezTo>
                      <a:pt x="15282" y="31207"/>
                      <a:pt x="15394" y="31207"/>
                      <a:pt x="15477" y="312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8" name="Freeform: Shape 151">
                <a:extLst>
                  <a:ext uri="{FF2B5EF4-FFF2-40B4-BE49-F238E27FC236}">
                    <a16:creationId xmlns:a16="http://schemas.microsoft.com/office/drawing/2014/main" id="{F749DF76-521B-620A-C142-1A1FCDF1FC90}"/>
                  </a:ext>
                </a:extLst>
              </p:cNvPr>
              <p:cNvSpPr/>
              <p:nvPr/>
            </p:nvSpPr>
            <p:spPr>
              <a:xfrm>
                <a:off x="11103218" y="6722539"/>
                <a:ext cx="37362" cy="37362"/>
              </a:xfrm>
              <a:custGeom>
                <a:avLst/>
                <a:gdLst>
                  <a:gd name="connsiteX0" fmla="*/ 18542 w 37362"/>
                  <a:gd name="connsiteY0" fmla="*/ 37341 h 37362"/>
                  <a:gd name="connsiteX1" fmla="*/ 37224 w 37362"/>
                  <a:gd name="connsiteY1" fmla="*/ 18659 h 37362"/>
                  <a:gd name="connsiteX2" fmla="*/ 18542 w 37362"/>
                  <a:gd name="connsiteY2" fmla="*/ -22 h 37362"/>
                  <a:gd name="connsiteX3" fmla="*/ -139 w 37362"/>
                  <a:gd name="connsiteY3" fmla="*/ 18659 h 37362"/>
                  <a:gd name="connsiteX4" fmla="*/ 18542 w 37362"/>
                  <a:gd name="connsiteY4" fmla="*/ 37341 h 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2" h="37362">
                    <a:moveTo>
                      <a:pt x="18542" y="37341"/>
                    </a:moveTo>
                    <a:cubicBezTo>
                      <a:pt x="28859" y="37341"/>
                      <a:pt x="37224" y="28976"/>
                      <a:pt x="37224" y="18659"/>
                    </a:cubicBezTo>
                    <a:cubicBezTo>
                      <a:pt x="37224" y="8343"/>
                      <a:pt x="28859" y="-22"/>
                      <a:pt x="18542" y="-22"/>
                    </a:cubicBezTo>
                    <a:cubicBezTo>
                      <a:pt x="8226" y="-22"/>
                      <a:pt x="-139" y="8343"/>
                      <a:pt x="-139" y="18659"/>
                    </a:cubicBezTo>
                    <a:cubicBezTo>
                      <a:pt x="-139" y="28976"/>
                      <a:pt x="8226" y="37341"/>
                      <a:pt x="18542" y="3734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69" name="Freeform: Shape 152">
                <a:extLst>
                  <a:ext uri="{FF2B5EF4-FFF2-40B4-BE49-F238E27FC236}">
                    <a16:creationId xmlns:a16="http://schemas.microsoft.com/office/drawing/2014/main" id="{EDCD03CA-C9BE-F153-D1FB-7C9E2FA268FB}"/>
                  </a:ext>
                </a:extLst>
              </p:cNvPr>
              <p:cNvSpPr/>
              <p:nvPr/>
            </p:nvSpPr>
            <p:spPr>
              <a:xfrm>
                <a:off x="11218375" y="6717799"/>
                <a:ext cx="44055" cy="44055"/>
              </a:xfrm>
              <a:custGeom>
                <a:avLst/>
                <a:gdLst>
                  <a:gd name="connsiteX0" fmla="*/ 21888 w 44055"/>
                  <a:gd name="connsiteY0" fmla="*/ 44033 h 44055"/>
                  <a:gd name="connsiteX1" fmla="*/ 43916 w 44055"/>
                  <a:gd name="connsiteY1" fmla="*/ 22005 h 44055"/>
                  <a:gd name="connsiteX2" fmla="*/ 21888 w 44055"/>
                  <a:gd name="connsiteY2" fmla="*/ -22 h 44055"/>
                  <a:gd name="connsiteX3" fmla="*/ -139 w 44055"/>
                  <a:gd name="connsiteY3" fmla="*/ 22005 h 44055"/>
                  <a:gd name="connsiteX4" fmla="*/ 21888 w 44055"/>
                  <a:gd name="connsiteY4" fmla="*/ 44033 h 44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5" h="44055">
                    <a:moveTo>
                      <a:pt x="21888" y="44033"/>
                    </a:moveTo>
                    <a:cubicBezTo>
                      <a:pt x="34045" y="44033"/>
                      <a:pt x="43916" y="34171"/>
                      <a:pt x="43916" y="22005"/>
                    </a:cubicBezTo>
                    <a:cubicBezTo>
                      <a:pt x="43916" y="9840"/>
                      <a:pt x="34045" y="-22"/>
                      <a:pt x="21888" y="-22"/>
                    </a:cubicBezTo>
                    <a:cubicBezTo>
                      <a:pt x="9731" y="-22"/>
                      <a:pt x="-139" y="9840"/>
                      <a:pt x="-139" y="22005"/>
                    </a:cubicBezTo>
                    <a:cubicBezTo>
                      <a:pt x="-139" y="34171"/>
                      <a:pt x="9731" y="44033"/>
                      <a:pt x="21888" y="4403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0" name="Freeform: Shape 153">
                <a:extLst>
                  <a:ext uri="{FF2B5EF4-FFF2-40B4-BE49-F238E27FC236}">
                    <a16:creationId xmlns:a16="http://schemas.microsoft.com/office/drawing/2014/main" id="{7DD231EC-5BD2-9AA9-C49D-8EED462EC42D}"/>
                  </a:ext>
                </a:extLst>
              </p:cNvPr>
              <p:cNvSpPr/>
              <p:nvPr/>
            </p:nvSpPr>
            <p:spPr>
              <a:xfrm>
                <a:off x="11330042" y="6714312"/>
                <a:ext cx="50749" cy="50749"/>
              </a:xfrm>
              <a:custGeom>
                <a:avLst/>
                <a:gdLst>
                  <a:gd name="connsiteX0" fmla="*/ 27887 w 50749"/>
                  <a:gd name="connsiteY0" fmla="*/ 50587 h 50749"/>
                  <a:gd name="connsiteX1" fmla="*/ 50472 w 50749"/>
                  <a:gd name="connsiteY1" fmla="*/ 22696 h 50749"/>
                  <a:gd name="connsiteX2" fmla="*/ 27887 w 50749"/>
                  <a:gd name="connsiteY2" fmla="*/ 119 h 50749"/>
                  <a:gd name="connsiteX3" fmla="*/ 4 w 50749"/>
                  <a:gd name="connsiteY3" fmla="*/ 22696 h 50749"/>
                  <a:gd name="connsiteX4" fmla="*/ 22562 w 50749"/>
                  <a:gd name="connsiteY4" fmla="*/ 50587 h 50749"/>
                  <a:gd name="connsiteX5" fmla="*/ 27887 w 50749"/>
                  <a:gd name="connsiteY5" fmla="*/ 50587 h 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9" h="50749">
                    <a:moveTo>
                      <a:pt x="27887" y="50587"/>
                    </a:moveTo>
                    <a:cubicBezTo>
                      <a:pt x="41829" y="49121"/>
                      <a:pt x="51922" y="36635"/>
                      <a:pt x="50472" y="22696"/>
                    </a:cubicBezTo>
                    <a:cubicBezTo>
                      <a:pt x="49217" y="10784"/>
                      <a:pt x="39793" y="1374"/>
                      <a:pt x="27887" y="119"/>
                    </a:cubicBezTo>
                    <a:cubicBezTo>
                      <a:pt x="13946" y="-1347"/>
                      <a:pt x="1454" y="8760"/>
                      <a:pt x="4" y="22696"/>
                    </a:cubicBezTo>
                    <a:cubicBezTo>
                      <a:pt x="-1473" y="36635"/>
                      <a:pt x="8648" y="49121"/>
                      <a:pt x="22562" y="50587"/>
                    </a:cubicBezTo>
                    <a:cubicBezTo>
                      <a:pt x="24346" y="50774"/>
                      <a:pt x="26130" y="50774"/>
                      <a:pt x="27887" y="5058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1" name="Freeform: Shape 154">
                <a:extLst>
                  <a:ext uri="{FF2B5EF4-FFF2-40B4-BE49-F238E27FC236}">
                    <a16:creationId xmlns:a16="http://schemas.microsoft.com/office/drawing/2014/main" id="{664265AD-0A3A-58C8-D65D-41A3C016EDBE}"/>
                  </a:ext>
                </a:extLst>
              </p:cNvPr>
              <p:cNvSpPr/>
              <p:nvPr/>
            </p:nvSpPr>
            <p:spPr>
              <a:xfrm>
                <a:off x="11448966" y="6712501"/>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2" name="Freeform: Shape 155">
                <a:extLst>
                  <a:ext uri="{FF2B5EF4-FFF2-40B4-BE49-F238E27FC236}">
                    <a16:creationId xmlns:a16="http://schemas.microsoft.com/office/drawing/2014/main" id="{9225AE18-83BF-5FB0-5302-2FA956844BC4}"/>
                  </a:ext>
                </a:extLst>
              </p:cNvPr>
              <p:cNvSpPr/>
              <p:nvPr/>
            </p:nvSpPr>
            <p:spPr>
              <a:xfrm>
                <a:off x="11563286" y="6708040"/>
                <a:ext cx="63572" cy="63572"/>
              </a:xfrm>
              <a:custGeom>
                <a:avLst/>
                <a:gdLst>
                  <a:gd name="connsiteX0" fmla="*/ 31647 w 63572"/>
                  <a:gd name="connsiteY0" fmla="*/ 63551 h 63572"/>
                  <a:gd name="connsiteX1" fmla="*/ 63434 w 63572"/>
                  <a:gd name="connsiteY1" fmla="*/ 31764 h 63572"/>
                  <a:gd name="connsiteX2" fmla="*/ 31647 w 63572"/>
                  <a:gd name="connsiteY2" fmla="*/ -22 h 63572"/>
                  <a:gd name="connsiteX3" fmla="*/ -139 w 63572"/>
                  <a:gd name="connsiteY3" fmla="*/ 31764 h 63572"/>
                  <a:gd name="connsiteX4" fmla="*/ 31647 w 63572"/>
                  <a:gd name="connsiteY4" fmla="*/ 63551 h 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2" h="63572">
                    <a:moveTo>
                      <a:pt x="31647" y="63551"/>
                    </a:moveTo>
                    <a:cubicBezTo>
                      <a:pt x="49214" y="63551"/>
                      <a:pt x="63434" y="49319"/>
                      <a:pt x="63434" y="31764"/>
                    </a:cubicBezTo>
                    <a:cubicBezTo>
                      <a:pt x="63434" y="14209"/>
                      <a:pt x="49214" y="-22"/>
                      <a:pt x="31647" y="-22"/>
                    </a:cubicBezTo>
                    <a:cubicBezTo>
                      <a:pt x="14081" y="-22"/>
                      <a:pt x="-139" y="14209"/>
                      <a:pt x="-139" y="31764"/>
                    </a:cubicBezTo>
                    <a:cubicBezTo>
                      <a:pt x="-139" y="49319"/>
                      <a:pt x="14081" y="63551"/>
                      <a:pt x="31647" y="6355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3" name="Freeform: Shape 156">
                <a:extLst>
                  <a:ext uri="{FF2B5EF4-FFF2-40B4-BE49-F238E27FC236}">
                    <a16:creationId xmlns:a16="http://schemas.microsoft.com/office/drawing/2014/main" id="{A4BDB319-D2D6-54A1-02ED-B5C9E409BC22}"/>
                  </a:ext>
                </a:extLst>
              </p:cNvPr>
              <p:cNvSpPr/>
              <p:nvPr/>
            </p:nvSpPr>
            <p:spPr>
              <a:xfrm>
                <a:off x="11678442" y="6704694"/>
                <a:ext cx="69707" cy="69707"/>
              </a:xfrm>
              <a:custGeom>
                <a:avLst/>
                <a:gdLst>
                  <a:gd name="connsiteX0" fmla="*/ 34715 w 69707"/>
                  <a:gd name="connsiteY0" fmla="*/ 69685 h 69707"/>
                  <a:gd name="connsiteX1" fmla="*/ 69568 w 69707"/>
                  <a:gd name="connsiteY1" fmla="*/ 34831 h 69707"/>
                  <a:gd name="connsiteX2" fmla="*/ 34715 w 69707"/>
                  <a:gd name="connsiteY2" fmla="*/ -22 h 69707"/>
                  <a:gd name="connsiteX3" fmla="*/ -139 w 69707"/>
                  <a:gd name="connsiteY3" fmla="*/ 34831 h 69707"/>
                  <a:gd name="connsiteX4" fmla="*/ -139 w 69707"/>
                  <a:gd name="connsiteY4" fmla="*/ 35110 h 69707"/>
                  <a:gd name="connsiteX5" fmla="*/ 34435 w 69707"/>
                  <a:gd name="connsiteY5" fmla="*/ 69685 h 69707"/>
                  <a:gd name="connsiteX6" fmla="*/ 34715 w 69707"/>
                  <a:gd name="connsiteY6" fmla="*/ 69685 h 6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07" h="69707">
                    <a:moveTo>
                      <a:pt x="34715" y="69685"/>
                    </a:moveTo>
                    <a:cubicBezTo>
                      <a:pt x="53953" y="69685"/>
                      <a:pt x="69568" y="54079"/>
                      <a:pt x="69568" y="34831"/>
                    </a:cubicBezTo>
                    <a:cubicBezTo>
                      <a:pt x="69568" y="15581"/>
                      <a:pt x="53953" y="-22"/>
                      <a:pt x="34715" y="-22"/>
                    </a:cubicBezTo>
                    <a:cubicBezTo>
                      <a:pt x="15475" y="-22"/>
                      <a:pt x="-139" y="15584"/>
                      <a:pt x="-139" y="34831"/>
                    </a:cubicBezTo>
                    <a:cubicBezTo>
                      <a:pt x="-139" y="34926"/>
                      <a:pt x="-139" y="35018"/>
                      <a:pt x="-139" y="35110"/>
                    </a:cubicBezTo>
                    <a:cubicBezTo>
                      <a:pt x="-139" y="54205"/>
                      <a:pt x="15336" y="69685"/>
                      <a:pt x="34435" y="69685"/>
                    </a:cubicBezTo>
                    <a:cubicBezTo>
                      <a:pt x="34519" y="69685"/>
                      <a:pt x="34631" y="69685"/>
                      <a:pt x="34715" y="696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4" name="Freeform: Shape 157">
                <a:extLst>
                  <a:ext uri="{FF2B5EF4-FFF2-40B4-BE49-F238E27FC236}">
                    <a16:creationId xmlns:a16="http://schemas.microsoft.com/office/drawing/2014/main" id="{997A23D8-8464-31FD-72EA-0C28F905C974}"/>
                  </a:ext>
                </a:extLst>
              </p:cNvPr>
              <p:cNvSpPr/>
              <p:nvPr/>
            </p:nvSpPr>
            <p:spPr>
              <a:xfrm>
                <a:off x="11794156" y="6702186"/>
                <a:ext cx="75284" cy="75282"/>
              </a:xfrm>
              <a:custGeom>
                <a:avLst/>
                <a:gdLst>
                  <a:gd name="connsiteX0" fmla="*/ 37782 w 75284"/>
                  <a:gd name="connsiteY0" fmla="*/ 75260 h 75282"/>
                  <a:gd name="connsiteX1" fmla="*/ 75145 w 75284"/>
                  <a:gd name="connsiteY1" fmla="*/ 37339 h 75282"/>
                  <a:gd name="connsiteX2" fmla="*/ 37224 w 75284"/>
                  <a:gd name="connsiteY2" fmla="*/ -21 h 75282"/>
                  <a:gd name="connsiteX3" fmla="*/ -139 w 75284"/>
                  <a:gd name="connsiteY3" fmla="*/ 37618 h 75282"/>
                  <a:gd name="connsiteX4" fmla="*/ 37782 w 75284"/>
                  <a:gd name="connsiteY4" fmla="*/ 75260 h 7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84" h="75282">
                    <a:moveTo>
                      <a:pt x="37782" y="75260"/>
                    </a:moveTo>
                    <a:cubicBezTo>
                      <a:pt x="58582" y="75107"/>
                      <a:pt x="75284" y="58129"/>
                      <a:pt x="75145" y="37339"/>
                    </a:cubicBezTo>
                    <a:cubicBezTo>
                      <a:pt x="74977" y="16552"/>
                      <a:pt x="58025" y="-177"/>
                      <a:pt x="37224" y="-21"/>
                    </a:cubicBezTo>
                    <a:cubicBezTo>
                      <a:pt x="16535" y="132"/>
                      <a:pt x="-139" y="16937"/>
                      <a:pt x="-139" y="37618"/>
                    </a:cubicBezTo>
                    <a:cubicBezTo>
                      <a:pt x="0" y="58452"/>
                      <a:pt x="16953" y="75260"/>
                      <a:pt x="37782" y="7526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5" name="Freeform: Shape 158">
                <a:extLst>
                  <a:ext uri="{FF2B5EF4-FFF2-40B4-BE49-F238E27FC236}">
                    <a16:creationId xmlns:a16="http://schemas.microsoft.com/office/drawing/2014/main" id="{3A07265D-43A2-0549-6140-7F3DCE7073A3}"/>
                  </a:ext>
                </a:extLst>
              </p:cNvPr>
              <p:cNvSpPr/>
              <p:nvPr/>
            </p:nvSpPr>
            <p:spPr>
              <a:xfrm>
                <a:off x="11909591" y="6699397"/>
                <a:ext cx="80302" cy="80302"/>
              </a:xfrm>
              <a:custGeom>
                <a:avLst/>
                <a:gdLst>
                  <a:gd name="connsiteX0" fmla="*/ 40012 w 80302"/>
                  <a:gd name="connsiteY0" fmla="*/ 80280 h 80302"/>
                  <a:gd name="connsiteX1" fmla="*/ 80164 w 80302"/>
                  <a:gd name="connsiteY1" fmla="*/ 40129 h 80302"/>
                  <a:gd name="connsiteX2" fmla="*/ 40012 w 80302"/>
                  <a:gd name="connsiteY2" fmla="*/ -22 h 80302"/>
                  <a:gd name="connsiteX3" fmla="*/ -139 w 80302"/>
                  <a:gd name="connsiteY3" fmla="*/ 40129 h 80302"/>
                  <a:gd name="connsiteX4" fmla="*/ -139 w 80302"/>
                  <a:gd name="connsiteY4" fmla="*/ 40408 h 80302"/>
                  <a:gd name="connsiteX5" fmla="*/ 39734 w 80302"/>
                  <a:gd name="connsiteY5" fmla="*/ 80280 h 80302"/>
                  <a:gd name="connsiteX6" fmla="*/ 40012 w 80302"/>
                  <a:gd name="connsiteY6" fmla="*/ 80280 h 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02" h="80302">
                    <a:moveTo>
                      <a:pt x="40012" y="80280"/>
                    </a:moveTo>
                    <a:cubicBezTo>
                      <a:pt x="62179" y="80280"/>
                      <a:pt x="80164" y="62304"/>
                      <a:pt x="80164" y="40129"/>
                    </a:cubicBezTo>
                    <a:cubicBezTo>
                      <a:pt x="80164" y="17954"/>
                      <a:pt x="62179" y="-22"/>
                      <a:pt x="40012" y="-22"/>
                    </a:cubicBezTo>
                    <a:cubicBezTo>
                      <a:pt x="17845" y="-22"/>
                      <a:pt x="-139" y="17954"/>
                      <a:pt x="-139" y="40129"/>
                    </a:cubicBezTo>
                    <a:cubicBezTo>
                      <a:pt x="-139" y="40224"/>
                      <a:pt x="-139" y="40316"/>
                      <a:pt x="-139" y="40408"/>
                    </a:cubicBezTo>
                    <a:cubicBezTo>
                      <a:pt x="-139" y="62430"/>
                      <a:pt x="17706" y="80280"/>
                      <a:pt x="39734" y="80280"/>
                    </a:cubicBezTo>
                    <a:cubicBezTo>
                      <a:pt x="39817" y="80280"/>
                      <a:pt x="39929" y="80280"/>
                      <a:pt x="40012" y="8028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6" name="Freeform: Shape 159">
                <a:extLst>
                  <a:ext uri="{FF2B5EF4-FFF2-40B4-BE49-F238E27FC236}">
                    <a16:creationId xmlns:a16="http://schemas.microsoft.com/office/drawing/2014/main" id="{D8DA753E-9DD2-602C-5515-8A3BE0BE4543}"/>
                  </a:ext>
                </a:extLst>
              </p:cNvPr>
              <p:cNvSpPr/>
              <p:nvPr/>
            </p:nvSpPr>
            <p:spPr>
              <a:xfrm>
                <a:off x="12025584" y="6697166"/>
                <a:ext cx="84763" cy="84763"/>
              </a:xfrm>
              <a:custGeom>
                <a:avLst/>
                <a:gdLst>
                  <a:gd name="connsiteX0" fmla="*/ 42243 w 84763"/>
                  <a:gd name="connsiteY0" fmla="*/ 84742 h 84763"/>
                  <a:gd name="connsiteX1" fmla="*/ 84625 w 84763"/>
                  <a:gd name="connsiteY1" fmla="*/ 42360 h 84763"/>
                  <a:gd name="connsiteX2" fmla="*/ 42243 w 84763"/>
                  <a:gd name="connsiteY2" fmla="*/ -22 h 84763"/>
                  <a:gd name="connsiteX3" fmla="*/ -139 w 84763"/>
                  <a:gd name="connsiteY3" fmla="*/ 42360 h 84763"/>
                  <a:gd name="connsiteX4" fmla="*/ -139 w 84763"/>
                  <a:gd name="connsiteY4" fmla="*/ 42639 h 84763"/>
                  <a:gd name="connsiteX5" fmla="*/ 41964 w 84763"/>
                  <a:gd name="connsiteY5" fmla="*/ 84742 h 84763"/>
                  <a:gd name="connsiteX6" fmla="*/ 42243 w 84763"/>
                  <a:gd name="connsiteY6" fmla="*/ 84742 h 8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63" h="84763">
                    <a:moveTo>
                      <a:pt x="42243" y="84742"/>
                    </a:moveTo>
                    <a:cubicBezTo>
                      <a:pt x="65636" y="84742"/>
                      <a:pt x="84625" y="65765"/>
                      <a:pt x="84625" y="42360"/>
                    </a:cubicBezTo>
                    <a:cubicBezTo>
                      <a:pt x="84625" y="18952"/>
                      <a:pt x="65636" y="-22"/>
                      <a:pt x="42243" y="-22"/>
                    </a:cubicBezTo>
                    <a:cubicBezTo>
                      <a:pt x="18821" y="-22"/>
                      <a:pt x="-139" y="18955"/>
                      <a:pt x="-139" y="42360"/>
                    </a:cubicBezTo>
                    <a:cubicBezTo>
                      <a:pt x="-139" y="42455"/>
                      <a:pt x="-139" y="42547"/>
                      <a:pt x="-139" y="42639"/>
                    </a:cubicBezTo>
                    <a:cubicBezTo>
                      <a:pt x="-139" y="65890"/>
                      <a:pt x="18710" y="84742"/>
                      <a:pt x="41964" y="84742"/>
                    </a:cubicBezTo>
                    <a:cubicBezTo>
                      <a:pt x="42048" y="84742"/>
                      <a:pt x="42159" y="84742"/>
                      <a:pt x="42243" y="8474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7" name="Freeform: Shape 160">
                <a:extLst>
                  <a:ext uri="{FF2B5EF4-FFF2-40B4-BE49-F238E27FC236}">
                    <a16:creationId xmlns:a16="http://schemas.microsoft.com/office/drawing/2014/main" id="{6C14BAB0-CF08-BD1E-1733-3EA39A998C27}"/>
                  </a:ext>
                </a:extLst>
              </p:cNvPr>
              <p:cNvSpPr/>
              <p:nvPr/>
            </p:nvSpPr>
            <p:spPr>
              <a:xfrm>
                <a:off x="12138620" y="6695630"/>
                <a:ext cx="88115" cy="88113"/>
              </a:xfrm>
              <a:custGeom>
                <a:avLst/>
                <a:gdLst>
                  <a:gd name="connsiteX0" fmla="*/ 47430 w 88115"/>
                  <a:gd name="connsiteY0" fmla="*/ 87951 h 88113"/>
                  <a:gd name="connsiteX1" fmla="*/ 87833 w 88115"/>
                  <a:gd name="connsiteY1" fmla="*/ 40533 h 88113"/>
                  <a:gd name="connsiteX2" fmla="*/ 47430 w 88115"/>
                  <a:gd name="connsiteY2" fmla="*/ 120 h 88113"/>
                  <a:gd name="connsiteX3" fmla="*/ 1 w 88115"/>
                  <a:gd name="connsiteY3" fmla="*/ 40533 h 88113"/>
                  <a:gd name="connsiteX4" fmla="*/ 40432 w 88115"/>
                  <a:gd name="connsiteY4" fmla="*/ 87951 h 88113"/>
                  <a:gd name="connsiteX5" fmla="*/ 47430 w 88115"/>
                  <a:gd name="connsiteY5" fmla="*/ 87951 h 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15" h="88113">
                    <a:moveTo>
                      <a:pt x="47430" y="87951"/>
                    </a:moveTo>
                    <a:cubicBezTo>
                      <a:pt x="71688" y="86016"/>
                      <a:pt x="89784" y="64786"/>
                      <a:pt x="87833" y="40533"/>
                    </a:cubicBezTo>
                    <a:cubicBezTo>
                      <a:pt x="86132" y="18966"/>
                      <a:pt x="68984" y="1840"/>
                      <a:pt x="47430" y="120"/>
                    </a:cubicBezTo>
                    <a:cubicBezTo>
                      <a:pt x="23172" y="-1815"/>
                      <a:pt x="1953" y="16278"/>
                      <a:pt x="1" y="40533"/>
                    </a:cubicBezTo>
                    <a:cubicBezTo>
                      <a:pt x="-1923" y="64786"/>
                      <a:pt x="16173" y="86016"/>
                      <a:pt x="40432" y="87951"/>
                    </a:cubicBezTo>
                    <a:cubicBezTo>
                      <a:pt x="42746" y="88138"/>
                      <a:pt x="45088" y="88138"/>
                      <a:pt x="47430" y="8795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8" name="Freeform: Shape 161">
                <a:extLst>
                  <a:ext uri="{FF2B5EF4-FFF2-40B4-BE49-F238E27FC236}">
                    <a16:creationId xmlns:a16="http://schemas.microsoft.com/office/drawing/2014/main" id="{0A63F9D3-429C-009C-D914-708E97A4762F}"/>
                  </a:ext>
                </a:extLst>
              </p:cNvPr>
              <p:cNvSpPr/>
              <p:nvPr/>
            </p:nvSpPr>
            <p:spPr>
              <a:xfrm>
                <a:off x="10528273" y="6855262"/>
                <a:ext cx="5297" cy="5313"/>
              </a:xfrm>
              <a:custGeom>
                <a:avLst/>
                <a:gdLst>
                  <a:gd name="connsiteX0" fmla="*/ 2370 w 5297"/>
                  <a:gd name="connsiteY0" fmla="*/ 5276 h 5313"/>
                  <a:gd name="connsiteX1" fmla="*/ 5131 w 5297"/>
                  <a:gd name="connsiteY1" fmla="*/ 3062 h 5313"/>
                  <a:gd name="connsiteX2" fmla="*/ 5158 w 5297"/>
                  <a:gd name="connsiteY2" fmla="*/ 2766 h 5313"/>
                  <a:gd name="connsiteX3" fmla="*/ 2370 w 5297"/>
                  <a:gd name="connsiteY3" fmla="*/ -22 h 5313"/>
                  <a:gd name="connsiteX4" fmla="*/ -139 w 5297"/>
                  <a:gd name="connsiteY4" fmla="*/ 2766 h 5313"/>
                  <a:gd name="connsiteX5" fmla="*/ 2370 w 5297"/>
                  <a:gd name="connsiteY5" fmla="*/ 5276 h 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7" h="5313">
                    <a:moveTo>
                      <a:pt x="2370" y="5276"/>
                    </a:moveTo>
                    <a:cubicBezTo>
                      <a:pt x="3736" y="5429"/>
                      <a:pt x="4991" y="4439"/>
                      <a:pt x="5131" y="3062"/>
                    </a:cubicBezTo>
                    <a:cubicBezTo>
                      <a:pt x="5158" y="2964"/>
                      <a:pt x="5158" y="2864"/>
                      <a:pt x="5158" y="2766"/>
                    </a:cubicBezTo>
                    <a:cubicBezTo>
                      <a:pt x="5158" y="1227"/>
                      <a:pt x="3904" y="-22"/>
                      <a:pt x="2370" y="-22"/>
                    </a:cubicBezTo>
                    <a:cubicBezTo>
                      <a:pt x="948" y="123"/>
                      <a:pt x="-139" y="1330"/>
                      <a:pt x="-139" y="2766"/>
                    </a:cubicBezTo>
                    <a:cubicBezTo>
                      <a:pt x="-139" y="4152"/>
                      <a:pt x="976" y="5276"/>
                      <a:pt x="2370" y="527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79" name="Freeform: Shape 162">
                <a:extLst>
                  <a:ext uri="{FF2B5EF4-FFF2-40B4-BE49-F238E27FC236}">
                    <a16:creationId xmlns:a16="http://schemas.microsoft.com/office/drawing/2014/main" id="{8AB514CB-8960-5E13-FFD4-F9674BC01E23}"/>
                  </a:ext>
                </a:extLst>
              </p:cNvPr>
              <p:cNvSpPr/>
              <p:nvPr/>
            </p:nvSpPr>
            <p:spPr>
              <a:xfrm>
                <a:off x="10643151" y="6852189"/>
                <a:ext cx="11989" cy="11716"/>
              </a:xfrm>
              <a:custGeom>
                <a:avLst/>
                <a:gdLst>
                  <a:gd name="connsiteX0" fmla="*/ 5717 w 11989"/>
                  <a:gd name="connsiteY0" fmla="*/ 11694 h 11716"/>
                  <a:gd name="connsiteX1" fmla="*/ 11850 w 11989"/>
                  <a:gd name="connsiteY1" fmla="*/ 5839 h 11716"/>
                  <a:gd name="connsiteX2" fmla="*/ 5995 w 11989"/>
                  <a:gd name="connsiteY2" fmla="*/ -22 h 11716"/>
                  <a:gd name="connsiteX3" fmla="*/ 5717 w 11989"/>
                  <a:gd name="connsiteY3" fmla="*/ -17 h 11716"/>
                  <a:gd name="connsiteX4" fmla="*/ -139 w 11989"/>
                  <a:gd name="connsiteY4" fmla="*/ 5839 h 11716"/>
                  <a:gd name="connsiteX5" fmla="*/ 5717 w 11989"/>
                  <a:gd name="connsiteY5" fmla="*/ 11694 h 1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9" h="11716">
                    <a:moveTo>
                      <a:pt x="5717" y="11694"/>
                    </a:moveTo>
                    <a:cubicBezTo>
                      <a:pt x="9007" y="11697"/>
                      <a:pt x="11711" y="9118"/>
                      <a:pt x="11850" y="5839"/>
                    </a:cubicBezTo>
                    <a:cubicBezTo>
                      <a:pt x="11850" y="2604"/>
                      <a:pt x="9230" y="-19"/>
                      <a:pt x="5995" y="-22"/>
                    </a:cubicBezTo>
                    <a:cubicBezTo>
                      <a:pt x="5911" y="-22"/>
                      <a:pt x="5800" y="-22"/>
                      <a:pt x="5717" y="-17"/>
                    </a:cubicBezTo>
                    <a:cubicBezTo>
                      <a:pt x="2482" y="-17"/>
                      <a:pt x="-139" y="2604"/>
                      <a:pt x="-139" y="5839"/>
                    </a:cubicBezTo>
                    <a:cubicBezTo>
                      <a:pt x="0" y="9012"/>
                      <a:pt x="2537" y="11552"/>
                      <a:pt x="5717" y="1169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0" name="Freeform: Shape 163">
                <a:extLst>
                  <a:ext uri="{FF2B5EF4-FFF2-40B4-BE49-F238E27FC236}">
                    <a16:creationId xmlns:a16="http://schemas.microsoft.com/office/drawing/2014/main" id="{DC26C0FD-7829-5945-EB18-67550DB3DA9A}"/>
                  </a:ext>
                </a:extLst>
              </p:cNvPr>
              <p:cNvSpPr/>
              <p:nvPr/>
            </p:nvSpPr>
            <p:spPr>
              <a:xfrm>
                <a:off x="10757749" y="6848570"/>
                <a:ext cx="18960" cy="18960"/>
              </a:xfrm>
              <a:custGeom>
                <a:avLst/>
                <a:gdLst>
                  <a:gd name="connsiteX0" fmla="*/ 9341 w 18960"/>
                  <a:gd name="connsiteY0" fmla="*/ 18938 h 18960"/>
                  <a:gd name="connsiteX1" fmla="*/ 18821 w 18960"/>
                  <a:gd name="connsiteY1" fmla="*/ 9458 h 18960"/>
                  <a:gd name="connsiteX2" fmla="*/ 9341 w 18960"/>
                  <a:gd name="connsiteY2" fmla="*/ -22 h 18960"/>
                  <a:gd name="connsiteX3" fmla="*/ -139 w 18960"/>
                  <a:gd name="connsiteY3" fmla="*/ 9458 h 18960"/>
                  <a:gd name="connsiteX4" fmla="*/ 9341 w 18960"/>
                  <a:gd name="connsiteY4" fmla="*/ 18938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0" h="18960">
                    <a:moveTo>
                      <a:pt x="9341" y="18938"/>
                    </a:moveTo>
                    <a:cubicBezTo>
                      <a:pt x="14583" y="18938"/>
                      <a:pt x="18821" y="14694"/>
                      <a:pt x="18821" y="9458"/>
                    </a:cubicBezTo>
                    <a:cubicBezTo>
                      <a:pt x="18821" y="4222"/>
                      <a:pt x="14583" y="-22"/>
                      <a:pt x="9341" y="-22"/>
                    </a:cubicBezTo>
                    <a:cubicBezTo>
                      <a:pt x="4099" y="-22"/>
                      <a:pt x="-139" y="4222"/>
                      <a:pt x="-139" y="9458"/>
                    </a:cubicBezTo>
                    <a:cubicBezTo>
                      <a:pt x="0" y="14633"/>
                      <a:pt x="4155" y="18793"/>
                      <a:pt x="9341" y="1893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1" name="Freeform: Shape 164">
                <a:extLst>
                  <a:ext uri="{FF2B5EF4-FFF2-40B4-BE49-F238E27FC236}">
                    <a16:creationId xmlns:a16="http://schemas.microsoft.com/office/drawing/2014/main" id="{95964654-3FF0-C1CC-3013-6761A389D3D3}"/>
                  </a:ext>
                </a:extLst>
              </p:cNvPr>
              <p:cNvSpPr/>
              <p:nvPr/>
            </p:nvSpPr>
            <p:spPr>
              <a:xfrm>
                <a:off x="10872627" y="6845782"/>
                <a:ext cx="25652" cy="25652"/>
              </a:xfrm>
              <a:custGeom>
                <a:avLst/>
                <a:gdLst>
                  <a:gd name="connsiteX0" fmla="*/ 12687 w 25652"/>
                  <a:gd name="connsiteY0" fmla="*/ 25630 h 25652"/>
                  <a:gd name="connsiteX1" fmla="*/ 25513 w 25652"/>
                  <a:gd name="connsiteY1" fmla="*/ 12804 h 25652"/>
                  <a:gd name="connsiteX2" fmla="*/ 12687 w 25652"/>
                  <a:gd name="connsiteY2" fmla="*/ -22 h 25652"/>
                  <a:gd name="connsiteX3" fmla="*/ -139 w 25652"/>
                  <a:gd name="connsiteY3" fmla="*/ 12804 h 25652"/>
                  <a:gd name="connsiteX4" fmla="*/ 12687 w 25652"/>
                  <a:gd name="connsiteY4" fmla="*/ 25630 h 2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2" h="25652">
                    <a:moveTo>
                      <a:pt x="12687" y="25630"/>
                    </a:moveTo>
                    <a:cubicBezTo>
                      <a:pt x="19769" y="25630"/>
                      <a:pt x="25513" y="19889"/>
                      <a:pt x="25513" y="12804"/>
                    </a:cubicBezTo>
                    <a:cubicBezTo>
                      <a:pt x="25513" y="5719"/>
                      <a:pt x="19769" y="-22"/>
                      <a:pt x="12687" y="-22"/>
                    </a:cubicBezTo>
                    <a:cubicBezTo>
                      <a:pt x="5605" y="-22"/>
                      <a:pt x="-139" y="5719"/>
                      <a:pt x="-139" y="12804"/>
                    </a:cubicBezTo>
                    <a:cubicBezTo>
                      <a:pt x="-139" y="19889"/>
                      <a:pt x="5605" y="25630"/>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2" name="Freeform: Shape 165">
                <a:extLst>
                  <a:ext uri="{FF2B5EF4-FFF2-40B4-BE49-F238E27FC236}">
                    <a16:creationId xmlns:a16="http://schemas.microsoft.com/office/drawing/2014/main" id="{07EDF966-8BB7-91E3-EE27-73C887D1732F}"/>
                  </a:ext>
                </a:extLst>
              </p:cNvPr>
              <p:cNvSpPr/>
              <p:nvPr/>
            </p:nvSpPr>
            <p:spPr>
              <a:xfrm>
                <a:off x="10987637" y="6839757"/>
                <a:ext cx="32353" cy="34188"/>
              </a:xfrm>
              <a:custGeom>
                <a:avLst/>
                <a:gdLst>
                  <a:gd name="connsiteX0" fmla="*/ 15900 w 32353"/>
                  <a:gd name="connsiteY0" fmla="*/ 34164 h 34188"/>
                  <a:gd name="connsiteX1" fmla="*/ 32073 w 32353"/>
                  <a:gd name="connsiteY1" fmla="*/ 18553 h 34188"/>
                  <a:gd name="connsiteX2" fmla="*/ 32073 w 32353"/>
                  <a:gd name="connsiteY2" fmla="*/ 18271 h 34188"/>
                  <a:gd name="connsiteX3" fmla="*/ 18159 w 32353"/>
                  <a:gd name="connsiteY3" fmla="*/ 119 h 34188"/>
                  <a:gd name="connsiteX4" fmla="*/ 7 w 32353"/>
                  <a:gd name="connsiteY4" fmla="*/ 14033 h 34188"/>
                  <a:gd name="connsiteX5" fmla="*/ 7 w 32353"/>
                  <a:gd name="connsiteY5" fmla="*/ 18271 h 34188"/>
                  <a:gd name="connsiteX6" fmla="*/ 15900 w 32353"/>
                  <a:gd name="connsiteY6" fmla="*/ 34164 h 3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3" h="34188">
                    <a:moveTo>
                      <a:pt x="15900" y="34164"/>
                    </a:moveTo>
                    <a:cubicBezTo>
                      <a:pt x="24684" y="34318"/>
                      <a:pt x="31905" y="27327"/>
                      <a:pt x="32073" y="18553"/>
                    </a:cubicBezTo>
                    <a:cubicBezTo>
                      <a:pt x="32073" y="18458"/>
                      <a:pt x="32073" y="18366"/>
                      <a:pt x="32073" y="18271"/>
                    </a:cubicBezTo>
                    <a:cubicBezTo>
                      <a:pt x="33244" y="9415"/>
                      <a:pt x="27026" y="1290"/>
                      <a:pt x="18159" y="119"/>
                    </a:cubicBezTo>
                    <a:cubicBezTo>
                      <a:pt x="9292" y="-1052"/>
                      <a:pt x="1178" y="5177"/>
                      <a:pt x="7" y="14033"/>
                    </a:cubicBezTo>
                    <a:cubicBezTo>
                      <a:pt x="-188" y="15441"/>
                      <a:pt x="-188" y="16866"/>
                      <a:pt x="7" y="18271"/>
                    </a:cubicBezTo>
                    <a:cubicBezTo>
                      <a:pt x="7" y="27049"/>
                      <a:pt x="7118" y="34164"/>
                      <a:pt x="15900" y="341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3" name="Freeform: Shape 166">
                <a:extLst>
                  <a:ext uri="{FF2B5EF4-FFF2-40B4-BE49-F238E27FC236}">
                    <a16:creationId xmlns:a16="http://schemas.microsoft.com/office/drawing/2014/main" id="{27500FBA-44A1-D9CC-37C5-56B71646A236}"/>
                  </a:ext>
                </a:extLst>
              </p:cNvPr>
              <p:cNvSpPr/>
              <p:nvPr/>
            </p:nvSpPr>
            <p:spPr>
              <a:xfrm>
                <a:off x="11102235" y="6835906"/>
                <a:ext cx="39600" cy="41663"/>
              </a:xfrm>
              <a:custGeom>
                <a:avLst/>
                <a:gdLst>
                  <a:gd name="connsiteX0" fmla="*/ 19525 w 39600"/>
                  <a:gd name="connsiteY0" fmla="*/ 41640 h 41663"/>
                  <a:gd name="connsiteX1" fmla="*/ 39322 w 39600"/>
                  <a:gd name="connsiteY1" fmla="*/ 22403 h 41663"/>
                  <a:gd name="connsiteX2" fmla="*/ 39322 w 39600"/>
                  <a:gd name="connsiteY2" fmla="*/ 22122 h 41663"/>
                  <a:gd name="connsiteX3" fmla="*/ 22007 w 39600"/>
                  <a:gd name="connsiteY3" fmla="*/ 119 h 41663"/>
                  <a:gd name="connsiteX4" fmla="*/ 7 w 39600"/>
                  <a:gd name="connsiteY4" fmla="*/ 17432 h 41663"/>
                  <a:gd name="connsiteX5" fmla="*/ 7 w 39600"/>
                  <a:gd name="connsiteY5" fmla="*/ 22122 h 41663"/>
                  <a:gd name="connsiteX6" fmla="*/ 19525 w 39600"/>
                  <a:gd name="connsiteY6" fmla="*/ 41640 h 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0" h="41663">
                    <a:moveTo>
                      <a:pt x="19525" y="41640"/>
                    </a:moveTo>
                    <a:cubicBezTo>
                      <a:pt x="30316" y="41793"/>
                      <a:pt x="39155" y="33180"/>
                      <a:pt x="39322" y="22403"/>
                    </a:cubicBezTo>
                    <a:cubicBezTo>
                      <a:pt x="39322" y="22309"/>
                      <a:pt x="39322" y="22217"/>
                      <a:pt x="39322" y="22122"/>
                    </a:cubicBezTo>
                    <a:cubicBezTo>
                      <a:pt x="40605" y="11264"/>
                      <a:pt x="32853" y="1413"/>
                      <a:pt x="22007" y="119"/>
                    </a:cubicBezTo>
                    <a:cubicBezTo>
                      <a:pt x="11160" y="-1177"/>
                      <a:pt x="1290" y="6574"/>
                      <a:pt x="7" y="17432"/>
                    </a:cubicBezTo>
                    <a:cubicBezTo>
                      <a:pt x="-188" y="18991"/>
                      <a:pt x="-188" y="20563"/>
                      <a:pt x="7" y="22122"/>
                    </a:cubicBezTo>
                    <a:cubicBezTo>
                      <a:pt x="7" y="32901"/>
                      <a:pt x="8735" y="41640"/>
                      <a:pt x="19525" y="4164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4" name="Freeform: Shape 167">
                <a:extLst>
                  <a:ext uri="{FF2B5EF4-FFF2-40B4-BE49-F238E27FC236}">
                    <a16:creationId xmlns:a16="http://schemas.microsoft.com/office/drawing/2014/main" id="{B004F14E-FD59-1600-A8A2-E51F5A97E0A3}"/>
                  </a:ext>
                </a:extLst>
              </p:cNvPr>
              <p:cNvSpPr/>
              <p:nvPr/>
            </p:nvSpPr>
            <p:spPr>
              <a:xfrm>
                <a:off x="11217259" y="6834628"/>
                <a:ext cx="46285" cy="46288"/>
              </a:xfrm>
              <a:custGeom>
                <a:avLst/>
                <a:gdLst>
                  <a:gd name="connsiteX0" fmla="*/ 23004 w 46285"/>
                  <a:gd name="connsiteY0" fmla="*/ 46263 h 46288"/>
                  <a:gd name="connsiteX1" fmla="*/ 46147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7" y="35899"/>
                      <a:pt x="46147" y="23118"/>
                    </a:cubicBezTo>
                    <a:cubicBezTo>
                      <a:pt x="46147"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8"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5" name="Freeform: Shape 168">
                <a:extLst>
                  <a:ext uri="{FF2B5EF4-FFF2-40B4-BE49-F238E27FC236}">
                    <a16:creationId xmlns:a16="http://schemas.microsoft.com/office/drawing/2014/main" id="{25EEEFFF-808C-CEE6-BC5C-C1B820155B47}"/>
                  </a:ext>
                </a:extLst>
              </p:cNvPr>
              <p:cNvSpPr/>
              <p:nvPr/>
            </p:nvSpPr>
            <p:spPr>
              <a:xfrm>
                <a:off x="11330185" y="6831892"/>
                <a:ext cx="52418" cy="52405"/>
              </a:xfrm>
              <a:custGeom>
                <a:avLst/>
                <a:gdLst>
                  <a:gd name="connsiteX0" fmla="*/ 27744 w 52418"/>
                  <a:gd name="connsiteY0" fmla="*/ 52346 h 52405"/>
                  <a:gd name="connsiteX1" fmla="*/ 52225 w 52418"/>
                  <a:gd name="connsiteY1" fmla="*/ 24516 h 52405"/>
                  <a:gd name="connsiteX2" fmla="*/ 24398 w 52418"/>
                  <a:gd name="connsiteY2" fmla="*/ 32 h 52405"/>
                  <a:gd name="connsiteX3" fmla="*/ -139 w 52418"/>
                  <a:gd name="connsiteY3" fmla="*/ 26136 h 52405"/>
                  <a:gd name="connsiteX4" fmla="*/ 26601 w 52418"/>
                  <a:gd name="connsiteY4" fmla="*/ 52382 h 52405"/>
                  <a:gd name="connsiteX5" fmla="*/ 27744 w 52418"/>
                  <a:gd name="connsiteY5" fmla="*/ 52346 h 5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8" h="52405">
                    <a:moveTo>
                      <a:pt x="27744" y="52346"/>
                    </a:moveTo>
                    <a:cubicBezTo>
                      <a:pt x="42187" y="51423"/>
                      <a:pt x="53145" y="38962"/>
                      <a:pt x="52225" y="24516"/>
                    </a:cubicBezTo>
                    <a:cubicBezTo>
                      <a:pt x="51305" y="10070"/>
                      <a:pt x="38841" y="-891"/>
                      <a:pt x="24398" y="32"/>
                    </a:cubicBezTo>
                    <a:cubicBezTo>
                      <a:pt x="10624" y="913"/>
                      <a:pt x="-111" y="12331"/>
                      <a:pt x="-139" y="26136"/>
                    </a:cubicBezTo>
                    <a:cubicBezTo>
                      <a:pt x="0" y="40763"/>
                      <a:pt x="11962" y="52516"/>
                      <a:pt x="26601" y="52382"/>
                    </a:cubicBezTo>
                    <a:cubicBezTo>
                      <a:pt x="26963" y="52377"/>
                      <a:pt x="27353" y="52366"/>
                      <a:pt x="27744" y="5234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6" name="Freeform: Shape 169">
                <a:extLst>
                  <a:ext uri="{FF2B5EF4-FFF2-40B4-BE49-F238E27FC236}">
                    <a16:creationId xmlns:a16="http://schemas.microsoft.com/office/drawing/2014/main" id="{0C282F34-8E9F-64CC-1DB4-0FF548246815}"/>
                  </a:ext>
                </a:extLst>
              </p:cNvPr>
              <p:cNvSpPr/>
              <p:nvPr/>
            </p:nvSpPr>
            <p:spPr>
              <a:xfrm>
                <a:off x="11447014" y="6828215"/>
                <a:ext cx="59669" cy="59669"/>
              </a:xfrm>
              <a:custGeom>
                <a:avLst/>
                <a:gdLst>
                  <a:gd name="connsiteX0" fmla="*/ 29695 w 59669"/>
                  <a:gd name="connsiteY0" fmla="*/ 59647 h 59669"/>
                  <a:gd name="connsiteX1" fmla="*/ 59530 w 59669"/>
                  <a:gd name="connsiteY1" fmla="*/ 29813 h 59669"/>
                  <a:gd name="connsiteX2" fmla="*/ 29695 w 59669"/>
                  <a:gd name="connsiteY2" fmla="*/ -22 h 59669"/>
                  <a:gd name="connsiteX3" fmla="*/ -139 w 59669"/>
                  <a:gd name="connsiteY3" fmla="*/ 29813 h 59669"/>
                  <a:gd name="connsiteX4" fmla="*/ 29695 w 59669"/>
                  <a:gd name="connsiteY4" fmla="*/ 59647 h 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9" h="59669">
                    <a:moveTo>
                      <a:pt x="29695" y="59647"/>
                    </a:moveTo>
                    <a:cubicBezTo>
                      <a:pt x="46174" y="59647"/>
                      <a:pt x="59530" y="46289"/>
                      <a:pt x="59530" y="29813"/>
                    </a:cubicBezTo>
                    <a:cubicBezTo>
                      <a:pt x="59530" y="13337"/>
                      <a:pt x="46174" y="-22"/>
                      <a:pt x="29695" y="-22"/>
                    </a:cubicBezTo>
                    <a:cubicBezTo>
                      <a:pt x="13217" y="-22"/>
                      <a:pt x="-139" y="13337"/>
                      <a:pt x="-139" y="29813"/>
                    </a:cubicBezTo>
                    <a:cubicBezTo>
                      <a:pt x="-139" y="46289"/>
                      <a:pt x="13217" y="59647"/>
                      <a:pt x="29695"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7" name="Freeform: Shape 170">
                <a:extLst>
                  <a:ext uri="{FF2B5EF4-FFF2-40B4-BE49-F238E27FC236}">
                    <a16:creationId xmlns:a16="http://schemas.microsoft.com/office/drawing/2014/main" id="{E7B98CD3-159D-BB55-9E51-E223221141DB}"/>
                  </a:ext>
                </a:extLst>
              </p:cNvPr>
              <p:cNvSpPr/>
              <p:nvPr/>
            </p:nvSpPr>
            <p:spPr>
              <a:xfrm>
                <a:off x="11561892" y="6824869"/>
                <a:ext cx="66361" cy="66361"/>
              </a:xfrm>
              <a:custGeom>
                <a:avLst/>
                <a:gdLst>
                  <a:gd name="connsiteX0" fmla="*/ 33042 w 66361"/>
                  <a:gd name="connsiteY0" fmla="*/ 66339 h 66361"/>
                  <a:gd name="connsiteX1" fmla="*/ 66222 w 66361"/>
                  <a:gd name="connsiteY1" fmla="*/ 33158 h 66361"/>
                  <a:gd name="connsiteX2" fmla="*/ 33042 w 66361"/>
                  <a:gd name="connsiteY2" fmla="*/ -22 h 66361"/>
                  <a:gd name="connsiteX3" fmla="*/ -139 w 66361"/>
                  <a:gd name="connsiteY3" fmla="*/ 33158 h 66361"/>
                  <a:gd name="connsiteX4" fmla="*/ 33042 w 66361"/>
                  <a:gd name="connsiteY4" fmla="*/ 66339 h 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1" h="66361">
                    <a:moveTo>
                      <a:pt x="33042" y="66339"/>
                    </a:moveTo>
                    <a:cubicBezTo>
                      <a:pt x="51361" y="66339"/>
                      <a:pt x="66222" y="51483"/>
                      <a:pt x="66222" y="33158"/>
                    </a:cubicBezTo>
                    <a:cubicBezTo>
                      <a:pt x="66222" y="14834"/>
                      <a:pt x="51361" y="-22"/>
                      <a:pt x="33042" y="-22"/>
                    </a:cubicBezTo>
                    <a:cubicBezTo>
                      <a:pt x="14723" y="-22"/>
                      <a:pt x="-139" y="14834"/>
                      <a:pt x="-139" y="33158"/>
                    </a:cubicBezTo>
                    <a:cubicBezTo>
                      <a:pt x="-139" y="51483"/>
                      <a:pt x="14723" y="66339"/>
                      <a:pt x="33042" y="6633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8" name="Freeform: Shape 171">
                <a:extLst>
                  <a:ext uri="{FF2B5EF4-FFF2-40B4-BE49-F238E27FC236}">
                    <a16:creationId xmlns:a16="http://schemas.microsoft.com/office/drawing/2014/main" id="{776F9E19-ECE4-D854-DE41-A1906820EA47}"/>
                  </a:ext>
                </a:extLst>
              </p:cNvPr>
              <p:cNvSpPr/>
              <p:nvPr/>
            </p:nvSpPr>
            <p:spPr>
              <a:xfrm>
                <a:off x="11677048" y="6821523"/>
                <a:ext cx="72495" cy="72495"/>
              </a:xfrm>
              <a:custGeom>
                <a:avLst/>
                <a:gdLst>
                  <a:gd name="connsiteX0" fmla="*/ 36109 w 72495"/>
                  <a:gd name="connsiteY0" fmla="*/ 72473 h 72495"/>
                  <a:gd name="connsiteX1" fmla="*/ 72356 w 72495"/>
                  <a:gd name="connsiteY1" fmla="*/ 36226 h 72495"/>
                  <a:gd name="connsiteX2" fmla="*/ 36109 w 72495"/>
                  <a:gd name="connsiteY2" fmla="*/ -22 h 72495"/>
                  <a:gd name="connsiteX3" fmla="*/ -139 w 72495"/>
                  <a:gd name="connsiteY3" fmla="*/ 36226 h 72495"/>
                  <a:gd name="connsiteX4" fmla="*/ -139 w 72495"/>
                  <a:gd name="connsiteY4" fmla="*/ 36504 h 72495"/>
                  <a:gd name="connsiteX5" fmla="*/ 35830 w 72495"/>
                  <a:gd name="connsiteY5" fmla="*/ 72473 h 72495"/>
                  <a:gd name="connsiteX6" fmla="*/ 36109 w 72495"/>
                  <a:gd name="connsiteY6" fmla="*/ 72473 h 7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95" h="72495">
                    <a:moveTo>
                      <a:pt x="36109" y="72473"/>
                    </a:moveTo>
                    <a:cubicBezTo>
                      <a:pt x="56128" y="72473"/>
                      <a:pt x="72356" y="56243"/>
                      <a:pt x="72356" y="36226"/>
                    </a:cubicBezTo>
                    <a:cubicBezTo>
                      <a:pt x="72356" y="16206"/>
                      <a:pt x="56128" y="-22"/>
                      <a:pt x="36109" y="-22"/>
                    </a:cubicBezTo>
                    <a:cubicBezTo>
                      <a:pt x="16089" y="-22"/>
                      <a:pt x="-139" y="16208"/>
                      <a:pt x="-139" y="36226"/>
                    </a:cubicBezTo>
                    <a:cubicBezTo>
                      <a:pt x="-139" y="36320"/>
                      <a:pt x="-139" y="36412"/>
                      <a:pt x="-139" y="36504"/>
                    </a:cubicBezTo>
                    <a:cubicBezTo>
                      <a:pt x="-139" y="56368"/>
                      <a:pt x="15977" y="72473"/>
                      <a:pt x="35830" y="72473"/>
                    </a:cubicBezTo>
                    <a:cubicBezTo>
                      <a:pt x="35913" y="72473"/>
                      <a:pt x="36025" y="72473"/>
                      <a:pt x="36109" y="724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89" name="Freeform: Shape 172">
                <a:extLst>
                  <a:ext uri="{FF2B5EF4-FFF2-40B4-BE49-F238E27FC236}">
                    <a16:creationId xmlns:a16="http://schemas.microsoft.com/office/drawing/2014/main" id="{4C046299-DDA2-CAC5-2AC7-38F217B81841}"/>
                  </a:ext>
                </a:extLst>
              </p:cNvPr>
              <p:cNvSpPr/>
              <p:nvPr/>
            </p:nvSpPr>
            <p:spPr>
              <a:xfrm>
                <a:off x="11792762" y="6818735"/>
                <a:ext cx="78629" cy="78629"/>
              </a:xfrm>
              <a:custGeom>
                <a:avLst/>
                <a:gdLst>
                  <a:gd name="connsiteX0" fmla="*/ 39176 w 78629"/>
                  <a:gd name="connsiteY0" fmla="*/ 78608 h 78629"/>
                  <a:gd name="connsiteX1" fmla="*/ 78491 w 78629"/>
                  <a:gd name="connsiteY1" fmla="*/ 39293 h 78629"/>
                  <a:gd name="connsiteX2" fmla="*/ 39176 w 78629"/>
                  <a:gd name="connsiteY2" fmla="*/ -22 h 78629"/>
                  <a:gd name="connsiteX3" fmla="*/ -139 w 78629"/>
                  <a:gd name="connsiteY3" fmla="*/ 39293 h 78629"/>
                  <a:gd name="connsiteX4" fmla="*/ 39176 w 78629"/>
                  <a:gd name="connsiteY4" fmla="*/ 78608 h 7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29" h="78629">
                    <a:moveTo>
                      <a:pt x="39176" y="78608"/>
                    </a:moveTo>
                    <a:cubicBezTo>
                      <a:pt x="60897" y="78608"/>
                      <a:pt x="78491" y="61005"/>
                      <a:pt x="78491" y="39293"/>
                    </a:cubicBezTo>
                    <a:cubicBezTo>
                      <a:pt x="78491" y="17580"/>
                      <a:pt x="60897" y="-22"/>
                      <a:pt x="39176" y="-22"/>
                    </a:cubicBezTo>
                    <a:cubicBezTo>
                      <a:pt x="17455" y="-22"/>
                      <a:pt x="-139" y="17580"/>
                      <a:pt x="-139" y="39293"/>
                    </a:cubicBezTo>
                    <a:cubicBezTo>
                      <a:pt x="-139" y="61005"/>
                      <a:pt x="17455" y="78608"/>
                      <a:pt x="39176" y="7860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0" name="Freeform: Shape 173">
                <a:extLst>
                  <a:ext uri="{FF2B5EF4-FFF2-40B4-BE49-F238E27FC236}">
                    <a16:creationId xmlns:a16="http://schemas.microsoft.com/office/drawing/2014/main" id="{E7235F34-F97D-0484-B0B3-BEC8ADFA1DC7}"/>
                  </a:ext>
                </a:extLst>
              </p:cNvPr>
              <p:cNvSpPr/>
              <p:nvPr/>
            </p:nvSpPr>
            <p:spPr>
              <a:xfrm>
                <a:off x="11907361" y="6814553"/>
                <a:ext cx="84764" cy="84763"/>
              </a:xfrm>
              <a:custGeom>
                <a:avLst/>
                <a:gdLst>
                  <a:gd name="connsiteX0" fmla="*/ 42243 w 84764"/>
                  <a:gd name="connsiteY0" fmla="*/ 84742 h 84763"/>
                  <a:gd name="connsiteX1" fmla="*/ 84625 w 84764"/>
                  <a:gd name="connsiteY1" fmla="*/ 42360 h 84763"/>
                  <a:gd name="connsiteX2" fmla="*/ 42243 w 84764"/>
                  <a:gd name="connsiteY2" fmla="*/ -22 h 84763"/>
                  <a:gd name="connsiteX3" fmla="*/ -139 w 84764"/>
                  <a:gd name="connsiteY3" fmla="*/ 42360 h 84763"/>
                  <a:gd name="connsiteX4" fmla="*/ -139 w 84764"/>
                  <a:gd name="connsiteY4" fmla="*/ 42639 h 84763"/>
                  <a:gd name="connsiteX5" fmla="*/ 41964 w 84764"/>
                  <a:gd name="connsiteY5" fmla="*/ 84742 h 84763"/>
                  <a:gd name="connsiteX6" fmla="*/ 42243 w 84764"/>
                  <a:gd name="connsiteY6" fmla="*/ 84742 h 8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64" h="84763">
                    <a:moveTo>
                      <a:pt x="42243" y="84742"/>
                    </a:moveTo>
                    <a:cubicBezTo>
                      <a:pt x="65637" y="84742"/>
                      <a:pt x="84625" y="65765"/>
                      <a:pt x="84625" y="42360"/>
                    </a:cubicBezTo>
                    <a:cubicBezTo>
                      <a:pt x="84625" y="18952"/>
                      <a:pt x="65637" y="-22"/>
                      <a:pt x="42243" y="-22"/>
                    </a:cubicBezTo>
                    <a:cubicBezTo>
                      <a:pt x="18822" y="-22"/>
                      <a:pt x="-139" y="18955"/>
                      <a:pt x="-139" y="42360"/>
                    </a:cubicBezTo>
                    <a:cubicBezTo>
                      <a:pt x="-139" y="42455"/>
                      <a:pt x="-139" y="42547"/>
                      <a:pt x="-139" y="42639"/>
                    </a:cubicBezTo>
                    <a:cubicBezTo>
                      <a:pt x="-139" y="65890"/>
                      <a:pt x="18710" y="84742"/>
                      <a:pt x="41964" y="84742"/>
                    </a:cubicBezTo>
                    <a:cubicBezTo>
                      <a:pt x="42048" y="84742"/>
                      <a:pt x="42159" y="84742"/>
                      <a:pt x="42243" y="8474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1" name="Freeform: Shape 174">
                <a:extLst>
                  <a:ext uri="{FF2B5EF4-FFF2-40B4-BE49-F238E27FC236}">
                    <a16:creationId xmlns:a16="http://schemas.microsoft.com/office/drawing/2014/main" id="{76B1626F-10A3-457A-6821-F46BA43B46B6}"/>
                  </a:ext>
                </a:extLst>
              </p:cNvPr>
              <p:cNvSpPr/>
              <p:nvPr/>
            </p:nvSpPr>
            <p:spPr>
              <a:xfrm>
                <a:off x="12023075" y="6813159"/>
                <a:ext cx="89782" cy="89782"/>
              </a:xfrm>
              <a:custGeom>
                <a:avLst/>
                <a:gdLst>
                  <a:gd name="connsiteX0" fmla="*/ 44752 w 89782"/>
                  <a:gd name="connsiteY0" fmla="*/ 89761 h 89782"/>
                  <a:gd name="connsiteX1" fmla="*/ 89644 w 89782"/>
                  <a:gd name="connsiteY1" fmla="*/ 44869 h 89782"/>
                  <a:gd name="connsiteX2" fmla="*/ 44752 w 89782"/>
                  <a:gd name="connsiteY2" fmla="*/ -22 h 89782"/>
                  <a:gd name="connsiteX3" fmla="*/ -139 w 89782"/>
                  <a:gd name="connsiteY3" fmla="*/ 44869 h 89782"/>
                  <a:gd name="connsiteX4" fmla="*/ 44752 w 89782"/>
                  <a:gd name="connsiteY4" fmla="*/ 89761 h 8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82" h="89782">
                    <a:moveTo>
                      <a:pt x="44752" y="89761"/>
                    </a:moveTo>
                    <a:cubicBezTo>
                      <a:pt x="69540" y="89761"/>
                      <a:pt x="89644" y="69663"/>
                      <a:pt x="89644" y="44869"/>
                    </a:cubicBezTo>
                    <a:cubicBezTo>
                      <a:pt x="89644" y="20076"/>
                      <a:pt x="69540" y="-22"/>
                      <a:pt x="44752" y="-22"/>
                    </a:cubicBezTo>
                    <a:cubicBezTo>
                      <a:pt x="19964" y="-22"/>
                      <a:pt x="-139" y="20076"/>
                      <a:pt x="-139" y="44869"/>
                    </a:cubicBezTo>
                    <a:cubicBezTo>
                      <a:pt x="-139" y="69663"/>
                      <a:pt x="19964" y="89761"/>
                      <a:pt x="44752" y="8976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2" name="Freeform: Shape 175">
                <a:extLst>
                  <a:ext uri="{FF2B5EF4-FFF2-40B4-BE49-F238E27FC236}">
                    <a16:creationId xmlns:a16="http://schemas.microsoft.com/office/drawing/2014/main" id="{818029FA-2C6B-D88F-8E3A-B23B58D7EE75}"/>
                  </a:ext>
                </a:extLst>
              </p:cNvPr>
              <p:cNvSpPr/>
              <p:nvPr/>
            </p:nvSpPr>
            <p:spPr>
              <a:xfrm>
                <a:off x="12138789" y="6810370"/>
                <a:ext cx="94801" cy="94801"/>
              </a:xfrm>
              <a:custGeom>
                <a:avLst/>
                <a:gdLst>
                  <a:gd name="connsiteX0" fmla="*/ 47262 w 94801"/>
                  <a:gd name="connsiteY0" fmla="*/ 94780 h 94801"/>
                  <a:gd name="connsiteX1" fmla="*/ 94663 w 94801"/>
                  <a:gd name="connsiteY1" fmla="*/ 47379 h 94801"/>
                  <a:gd name="connsiteX2" fmla="*/ 47262 w 94801"/>
                  <a:gd name="connsiteY2" fmla="*/ -22 h 94801"/>
                  <a:gd name="connsiteX3" fmla="*/ -139 w 94801"/>
                  <a:gd name="connsiteY3" fmla="*/ 47379 h 94801"/>
                  <a:gd name="connsiteX4" fmla="*/ -139 w 94801"/>
                  <a:gd name="connsiteY4" fmla="*/ 47658 h 94801"/>
                  <a:gd name="connsiteX5" fmla="*/ 46983 w 94801"/>
                  <a:gd name="connsiteY5" fmla="*/ 94780 h 94801"/>
                  <a:gd name="connsiteX6" fmla="*/ 47262 w 94801"/>
                  <a:gd name="connsiteY6" fmla="*/ 94780 h 9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01" h="94801">
                    <a:moveTo>
                      <a:pt x="47262" y="94780"/>
                    </a:moveTo>
                    <a:cubicBezTo>
                      <a:pt x="73444" y="94780"/>
                      <a:pt x="94663" y="73558"/>
                      <a:pt x="94663" y="47379"/>
                    </a:cubicBezTo>
                    <a:cubicBezTo>
                      <a:pt x="94663" y="21200"/>
                      <a:pt x="73444" y="-22"/>
                      <a:pt x="47262" y="-22"/>
                    </a:cubicBezTo>
                    <a:cubicBezTo>
                      <a:pt x="21080" y="-22"/>
                      <a:pt x="-139" y="21200"/>
                      <a:pt x="-139" y="47379"/>
                    </a:cubicBezTo>
                    <a:cubicBezTo>
                      <a:pt x="-139" y="47474"/>
                      <a:pt x="-139" y="47566"/>
                      <a:pt x="-139" y="47658"/>
                    </a:cubicBezTo>
                    <a:cubicBezTo>
                      <a:pt x="-139" y="73684"/>
                      <a:pt x="20968" y="94780"/>
                      <a:pt x="46983" y="94780"/>
                    </a:cubicBezTo>
                    <a:cubicBezTo>
                      <a:pt x="47066" y="94780"/>
                      <a:pt x="47178" y="94780"/>
                      <a:pt x="47262" y="9478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grpSp>
        <p:grpSp>
          <p:nvGrpSpPr>
            <p:cNvPr id="193" name="Group 192">
              <a:extLst>
                <a:ext uri="{FF2B5EF4-FFF2-40B4-BE49-F238E27FC236}">
                  <a16:creationId xmlns:a16="http://schemas.microsoft.com/office/drawing/2014/main" id="{F28E3320-76CF-53F7-595B-D719DAA6AFBE}"/>
                </a:ext>
              </a:extLst>
            </p:cNvPr>
            <p:cNvGrpSpPr/>
            <p:nvPr/>
          </p:nvGrpSpPr>
          <p:grpSpPr>
            <a:xfrm rot="10800000" flipH="1" flipV="1">
              <a:off x="10736511" y="3729325"/>
              <a:ext cx="1455410" cy="1452543"/>
              <a:chOff x="10528273" y="5203201"/>
              <a:chExt cx="1705317" cy="1701970"/>
            </a:xfrm>
            <a:solidFill>
              <a:schemeClr val="bg1"/>
            </a:solidFill>
          </p:grpSpPr>
          <p:sp>
            <p:nvSpPr>
              <p:cNvPr id="194" name="Freeform: Shape 7">
                <a:extLst>
                  <a:ext uri="{FF2B5EF4-FFF2-40B4-BE49-F238E27FC236}">
                    <a16:creationId xmlns:a16="http://schemas.microsoft.com/office/drawing/2014/main" id="{CE246485-9628-4583-5672-F2059B3B93D2}"/>
                  </a:ext>
                </a:extLst>
              </p:cNvPr>
              <p:cNvSpPr/>
              <p:nvPr/>
            </p:nvSpPr>
            <p:spPr>
              <a:xfrm>
                <a:off x="12186189" y="5203201"/>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Lst>
                <a:ahLst/>
                <a:cxnLst>
                  <a:cxn ang="0">
                    <a:pos x="connsiteX0" y="connsiteY0"/>
                  </a:cxn>
                  <a:cxn ang="0">
                    <a:pos x="connsiteX1" y="connsiteY1"/>
                  </a:cxn>
                  <a:cxn ang="0">
                    <a:pos x="connsiteX2" y="connsiteY2"/>
                  </a:cxn>
                  <a:cxn ang="0">
                    <a:pos x="connsiteX3" y="connsiteY3"/>
                  </a:cxn>
                </a:cxnLst>
                <a:rect l="l" t="t" r="r" b="b"/>
                <a:pathLst>
                  <a:path w="27882" h="27882">
                    <a:moveTo>
                      <a:pt x="-139" y="-22"/>
                    </a:move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5" name="Freeform: Shape 8">
                <a:extLst>
                  <a:ext uri="{FF2B5EF4-FFF2-40B4-BE49-F238E27FC236}">
                    <a16:creationId xmlns:a16="http://schemas.microsoft.com/office/drawing/2014/main" id="{6D6F4856-1DA0-A7C4-0959-A8010F9F1C71}"/>
                  </a:ext>
                </a:extLst>
              </p:cNvPr>
              <p:cNvSpPr/>
              <p:nvPr/>
            </p:nvSpPr>
            <p:spPr>
              <a:xfrm>
                <a:off x="11712459" y="5320309"/>
                <a:ext cx="1115" cy="1115"/>
              </a:xfrm>
              <a:custGeom>
                <a:avLst/>
                <a:gdLst>
                  <a:gd name="connsiteX0" fmla="*/ 1115 w 1115"/>
                  <a:gd name="connsiteY0" fmla="*/ 558 h 1115"/>
                  <a:gd name="connsiteX1" fmla="*/ 558 w 1115"/>
                  <a:gd name="connsiteY1" fmla="*/ 1115 h 1115"/>
                  <a:gd name="connsiteX2" fmla="*/ 0 w 1115"/>
                  <a:gd name="connsiteY2" fmla="*/ 558 h 1115"/>
                  <a:gd name="connsiteX3" fmla="*/ 558 w 1115"/>
                  <a:gd name="connsiteY3" fmla="*/ 0 h 1115"/>
                  <a:gd name="connsiteX4" fmla="*/ 1115 w 1115"/>
                  <a:gd name="connsiteY4" fmla="*/ 558 h 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 h="1115">
                    <a:moveTo>
                      <a:pt x="1115" y="558"/>
                    </a:moveTo>
                    <a:cubicBezTo>
                      <a:pt x="1115" y="866"/>
                      <a:pt x="866" y="1115"/>
                      <a:pt x="558" y="1115"/>
                    </a:cubicBezTo>
                    <a:cubicBezTo>
                      <a:pt x="250" y="1115"/>
                      <a:pt x="0" y="866"/>
                      <a:pt x="0" y="558"/>
                    </a:cubicBezTo>
                    <a:cubicBezTo>
                      <a:pt x="0" y="250"/>
                      <a:pt x="250" y="0"/>
                      <a:pt x="558" y="0"/>
                    </a:cubicBezTo>
                    <a:cubicBezTo>
                      <a:pt x="866" y="0"/>
                      <a:pt x="1115" y="250"/>
                      <a:pt x="1115" y="55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6" name="Freeform: Shape 9">
                <a:extLst>
                  <a:ext uri="{FF2B5EF4-FFF2-40B4-BE49-F238E27FC236}">
                    <a16:creationId xmlns:a16="http://schemas.microsoft.com/office/drawing/2014/main" id="{202FF79F-A5C8-B52C-3CED-D63BEDD6A9D2}"/>
                  </a:ext>
                </a:extLst>
              </p:cNvPr>
              <p:cNvSpPr/>
              <p:nvPr/>
            </p:nvSpPr>
            <p:spPr>
              <a:xfrm>
                <a:off x="11832077" y="5322261"/>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lnTo>
                      <a:pt x="-139" y="-22"/>
                    </a:ln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7" name="Freeform: Shape 10">
                <a:extLst>
                  <a:ext uri="{FF2B5EF4-FFF2-40B4-BE49-F238E27FC236}">
                    <a16:creationId xmlns:a16="http://schemas.microsoft.com/office/drawing/2014/main" id="{820373F4-E0E7-BC71-414D-87ED46F3C923}"/>
                  </a:ext>
                </a:extLst>
              </p:cNvPr>
              <p:cNvSpPr/>
              <p:nvPr/>
            </p:nvSpPr>
            <p:spPr>
              <a:xfrm>
                <a:off x="11947791" y="5319194"/>
                <a:ext cx="3903" cy="3903"/>
              </a:xfrm>
              <a:custGeom>
                <a:avLst/>
                <a:gdLst>
                  <a:gd name="connsiteX0" fmla="*/ 1813 w 3903"/>
                  <a:gd name="connsiteY0" fmla="*/ 3881 h 3903"/>
                  <a:gd name="connsiteX1" fmla="*/ 3765 w 3903"/>
                  <a:gd name="connsiteY1" fmla="*/ 1930 h 3903"/>
                  <a:gd name="connsiteX2" fmla="*/ 1813 w 3903"/>
                  <a:gd name="connsiteY2" fmla="*/ -22 h 3903"/>
                  <a:gd name="connsiteX3" fmla="*/ -139 w 3903"/>
                  <a:gd name="connsiteY3" fmla="*/ 1930 h 3903"/>
                  <a:gd name="connsiteX4" fmla="*/ 1813 w 3903"/>
                  <a:gd name="connsiteY4" fmla="*/ 3881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 h="3903">
                    <a:moveTo>
                      <a:pt x="1813" y="3881"/>
                    </a:moveTo>
                    <a:cubicBezTo>
                      <a:pt x="2845" y="3759"/>
                      <a:pt x="3653" y="2953"/>
                      <a:pt x="3765" y="1930"/>
                    </a:cubicBezTo>
                    <a:cubicBezTo>
                      <a:pt x="3765" y="851"/>
                      <a:pt x="2900" y="-22"/>
                      <a:pt x="1813" y="-22"/>
                    </a:cubicBezTo>
                    <a:cubicBezTo>
                      <a:pt x="725" y="-22"/>
                      <a:pt x="-139" y="851"/>
                      <a:pt x="-139" y="1930"/>
                    </a:cubicBezTo>
                    <a:cubicBezTo>
                      <a:pt x="-27" y="2953"/>
                      <a:pt x="781" y="3759"/>
                      <a:pt x="1813" y="388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8" name="Freeform: Shape 11">
                <a:extLst>
                  <a:ext uri="{FF2B5EF4-FFF2-40B4-BE49-F238E27FC236}">
                    <a16:creationId xmlns:a16="http://schemas.microsoft.com/office/drawing/2014/main" id="{111C2FA0-2AE1-CA7F-5906-5A8A283517C5}"/>
                  </a:ext>
                </a:extLst>
              </p:cNvPr>
              <p:cNvSpPr/>
              <p:nvPr/>
            </p:nvSpPr>
            <p:spPr>
              <a:xfrm>
                <a:off x="12065157" y="5318339"/>
                <a:ext cx="5337" cy="5332"/>
              </a:xfrm>
              <a:custGeom>
                <a:avLst/>
                <a:gdLst>
                  <a:gd name="connsiteX0" fmla="*/ 2670 w 5337"/>
                  <a:gd name="connsiteY0" fmla="*/ 5294 h 5332"/>
                  <a:gd name="connsiteX1" fmla="*/ 5180 w 5337"/>
                  <a:gd name="connsiteY1" fmla="*/ 2784 h 5332"/>
                  <a:gd name="connsiteX2" fmla="*/ 2977 w 5337"/>
                  <a:gd name="connsiteY2" fmla="*/ 13 h 5332"/>
                  <a:gd name="connsiteX3" fmla="*/ 2670 w 5337"/>
                  <a:gd name="connsiteY3" fmla="*/ -4 h 5332"/>
                  <a:gd name="connsiteX4" fmla="*/ -118 w 5337"/>
                  <a:gd name="connsiteY4" fmla="*/ 2190 h 5332"/>
                  <a:gd name="connsiteX5" fmla="*/ -118 w 5337"/>
                  <a:gd name="connsiteY5" fmla="*/ 2784 h 5332"/>
                  <a:gd name="connsiteX6" fmla="*/ 2364 w 5337"/>
                  <a:gd name="connsiteY6" fmla="*/ 5310 h 5332"/>
                  <a:gd name="connsiteX7" fmla="*/ 2670 w 5337"/>
                  <a:gd name="connsiteY7" fmla="*/ 5294 h 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 h="5332">
                    <a:moveTo>
                      <a:pt x="2670" y="5294"/>
                    </a:moveTo>
                    <a:cubicBezTo>
                      <a:pt x="4064" y="5294"/>
                      <a:pt x="5180" y="4170"/>
                      <a:pt x="5180" y="2784"/>
                    </a:cubicBezTo>
                    <a:cubicBezTo>
                      <a:pt x="5347" y="1407"/>
                      <a:pt x="4343" y="166"/>
                      <a:pt x="2977" y="13"/>
                    </a:cubicBezTo>
                    <a:cubicBezTo>
                      <a:pt x="2865" y="1"/>
                      <a:pt x="2782" y="-4"/>
                      <a:pt x="2670" y="-4"/>
                    </a:cubicBezTo>
                    <a:cubicBezTo>
                      <a:pt x="1304" y="-169"/>
                      <a:pt x="49" y="816"/>
                      <a:pt x="-118" y="2190"/>
                    </a:cubicBezTo>
                    <a:cubicBezTo>
                      <a:pt x="-146" y="2388"/>
                      <a:pt x="-146" y="2586"/>
                      <a:pt x="-118" y="2784"/>
                    </a:cubicBezTo>
                    <a:cubicBezTo>
                      <a:pt x="-118" y="4170"/>
                      <a:pt x="997" y="5299"/>
                      <a:pt x="2364" y="5310"/>
                    </a:cubicBezTo>
                    <a:cubicBezTo>
                      <a:pt x="2475" y="5310"/>
                      <a:pt x="2559" y="5305"/>
                      <a:pt x="2670" y="529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199" name="Freeform: Shape 12">
                <a:extLst>
                  <a:ext uri="{FF2B5EF4-FFF2-40B4-BE49-F238E27FC236}">
                    <a16:creationId xmlns:a16="http://schemas.microsoft.com/office/drawing/2014/main" id="{82602D21-FFD3-5F58-D789-3B1BD69119EF}"/>
                  </a:ext>
                </a:extLst>
              </p:cNvPr>
              <p:cNvSpPr/>
              <p:nvPr/>
            </p:nvSpPr>
            <p:spPr>
              <a:xfrm>
                <a:off x="12182844" y="5317800"/>
                <a:ext cx="6134" cy="6134"/>
              </a:xfrm>
              <a:custGeom>
                <a:avLst/>
                <a:gdLst>
                  <a:gd name="connsiteX0" fmla="*/ 6134 w 6134"/>
                  <a:gd name="connsiteY0" fmla="*/ 3067 h 6134"/>
                  <a:gd name="connsiteX1" fmla="*/ 3067 w 6134"/>
                  <a:gd name="connsiteY1" fmla="*/ 6134 h 6134"/>
                  <a:gd name="connsiteX2" fmla="*/ 0 w 6134"/>
                  <a:gd name="connsiteY2" fmla="*/ 3067 h 6134"/>
                  <a:gd name="connsiteX3" fmla="*/ 3067 w 6134"/>
                  <a:gd name="connsiteY3" fmla="*/ 0 h 6134"/>
                  <a:gd name="connsiteX4" fmla="*/ 6134 w 6134"/>
                  <a:gd name="connsiteY4" fmla="*/ 3067 h 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 h="6134">
                    <a:moveTo>
                      <a:pt x="6134" y="3067"/>
                    </a:moveTo>
                    <a:cubicBezTo>
                      <a:pt x="6134" y="4761"/>
                      <a:pt x="4761" y="6134"/>
                      <a:pt x="3067" y="6134"/>
                    </a:cubicBezTo>
                    <a:cubicBezTo>
                      <a:pt x="1373" y="6134"/>
                      <a:pt x="0" y="4761"/>
                      <a:pt x="0" y="3067"/>
                    </a:cubicBezTo>
                    <a:cubicBezTo>
                      <a:pt x="0" y="1373"/>
                      <a:pt x="1373" y="0"/>
                      <a:pt x="3067" y="0"/>
                    </a:cubicBezTo>
                    <a:cubicBezTo>
                      <a:pt x="4761" y="0"/>
                      <a:pt x="6134" y="1373"/>
                      <a:pt x="6134" y="306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0" name="Freeform: Shape 13">
                <a:extLst>
                  <a:ext uri="{FF2B5EF4-FFF2-40B4-BE49-F238E27FC236}">
                    <a16:creationId xmlns:a16="http://schemas.microsoft.com/office/drawing/2014/main" id="{5372BE24-C3B6-5A70-CD4C-AEFA4A77BE4C}"/>
                  </a:ext>
                </a:extLst>
              </p:cNvPr>
              <p:cNvSpPr/>
              <p:nvPr/>
            </p:nvSpPr>
            <p:spPr>
              <a:xfrm>
                <a:off x="11476849" y="5438254"/>
                <a:ext cx="27882" cy="1951"/>
              </a:xfrm>
              <a:custGeom>
                <a:avLst/>
                <a:gdLst>
                  <a:gd name="connsiteX0" fmla="*/ -139 w 27882"/>
                  <a:gd name="connsiteY0" fmla="*/ 1930 h 1951"/>
                  <a:gd name="connsiteX1" fmla="*/ -139 w 27882"/>
                  <a:gd name="connsiteY1" fmla="*/ -22 h 1951"/>
                  <a:gd name="connsiteX2" fmla="*/ -139 w 27882"/>
                  <a:gd name="connsiteY2" fmla="*/ -22 h 1951"/>
                  <a:gd name="connsiteX3" fmla="*/ -139 w 27882"/>
                  <a:gd name="connsiteY3" fmla="*/ 1930 h 1951"/>
                </a:gdLst>
                <a:ahLst/>
                <a:cxnLst>
                  <a:cxn ang="0">
                    <a:pos x="connsiteX0" y="connsiteY0"/>
                  </a:cxn>
                  <a:cxn ang="0">
                    <a:pos x="connsiteX1" y="connsiteY1"/>
                  </a:cxn>
                  <a:cxn ang="0">
                    <a:pos x="connsiteX2" y="connsiteY2"/>
                  </a:cxn>
                  <a:cxn ang="0">
                    <a:pos x="connsiteX3" y="connsiteY3"/>
                  </a:cxn>
                </a:cxnLst>
                <a:rect l="l" t="t" r="r" b="b"/>
                <a:pathLst>
                  <a:path w="27882" h="1951">
                    <a:moveTo>
                      <a:pt x="-139" y="1930"/>
                    </a:moveTo>
                    <a:lnTo>
                      <a:pt x="-139" y="-22"/>
                    </a:lnTo>
                    <a:lnTo>
                      <a:pt x="-139" y="-22"/>
                    </a:lnTo>
                    <a:lnTo>
                      <a:pt x="-139" y="1930"/>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1" name="Freeform: Shape 14">
                <a:extLst>
                  <a:ext uri="{FF2B5EF4-FFF2-40B4-BE49-F238E27FC236}">
                    <a16:creationId xmlns:a16="http://schemas.microsoft.com/office/drawing/2014/main" id="{0F1C0D36-1BD5-6BD1-0A3C-E3745F2B6FAF}"/>
                  </a:ext>
                </a:extLst>
              </p:cNvPr>
              <p:cNvSpPr/>
              <p:nvPr/>
            </p:nvSpPr>
            <p:spPr>
              <a:xfrm>
                <a:off x="11592563" y="5436860"/>
                <a:ext cx="4461" cy="4461"/>
              </a:xfrm>
              <a:custGeom>
                <a:avLst/>
                <a:gdLst>
                  <a:gd name="connsiteX0" fmla="*/ 4461 w 4461"/>
                  <a:gd name="connsiteY0" fmla="*/ 2231 h 4461"/>
                  <a:gd name="connsiteX1" fmla="*/ 2231 w 4461"/>
                  <a:gd name="connsiteY1" fmla="*/ 4461 h 4461"/>
                  <a:gd name="connsiteX2" fmla="*/ 0 w 4461"/>
                  <a:gd name="connsiteY2" fmla="*/ 2231 h 4461"/>
                  <a:gd name="connsiteX3" fmla="*/ 2231 w 4461"/>
                  <a:gd name="connsiteY3" fmla="*/ 0 h 4461"/>
                  <a:gd name="connsiteX4" fmla="*/ 4461 w 4461"/>
                  <a:gd name="connsiteY4" fmla="*/ 2231 h 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 h="4461">
                    <a:moveTo>
                      <a:pt x="4461" y="2231"/>
                    </a:moveTo>
                    <a:cubicBezTo>
                      <a:pt x="4461" y="3463"/>
                      <a:pt x="3463" y="4461"/>
                      <a:pt x="2231" y="4461"/>
                    </a:cubicBezTo>
                    <a:cubicBezTo>
                      <a:pt x="999" y="4461"/>
                      <a:pt x="0" y="3463"/>
                      <a:pt x="0" y="2231"/>
                    </a:cubicBezTo>
                    <a:cubicBezTo>
                      <a:pt x="0" y="999"/>
                      <a:pt x="999" y="0"/>
                      <a:pt x="2231" y="0"/>
                    </a:cubicBezTo>
                    <a:cubicBezTo>
                      <a:pt x="3463" y="0"/>
                      <a:pt x="4461" y="999"/>
                      <a:pt x="4461" y="22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2" name="Freeform: Shape 15">
                <a:extLst>
                  <a:ext uri="{FF2B5EF4-FFF2-40B4-BE49-F238E27FC236}">
                    <a16:creationId xmlns:a16="http://schemas.microsoft.com/office/drawing/2014/main" id="{4126F128-A79F-4465-D653-15C388D92320}"/>
                  </a:ext>
                </a:extLst>
              </p:cNvPr>
              <p:cNvSpPr/>
              <p:nvPr/>
            </p:nvSpPr>
            <p:spPr>
              <a:xfrm>
                <a:off x="11709650" y="5435731"/>
                <a:ext cx="7270" cy="6995"/>
              </a:xfrm>
              <a:custGeom>
                <a:avLst/>
                <a:gdLst>
                  <a:gd name="connsiteX0" fmla="*/ 3507 w 7270"/>
                  <a:gd name="connsiteY0" fmla="*/ 6962 h 6995"/>
                  <a:gd name="connsiteX1" fmla="*/ 7131 w 7270"/>
                  <a:gd name="connsiteY1" fmla="*/ 3906 h 6995"/>
                  <a:gd name="connsiteX2" fmla="*/ 7131 w 7270"/>
                  <a:gd name="connsiteY2" fmla="*/ 3616 h 6995"/>
                  <a:gd name="connsiteX3" fmla="*/ 3507 w 7270"/>
                  <a:gd name="connsiteY3" fmla="*/ -9 h 6995"/>
                  <a:gd name="connsiteX4" fmla="*/ -118 w 7270"/>
                  <a:gd name="connsiteY4" fmla="*/ 3033 h 6995"/>
                  <a:gd name="connsiteX5" fmla="*/ -118 w 7270"/>
                  <a:gd name="connsiteY5" fmla="*/ 3616 h 6995"/>
                  <a:gd name="connsiteX6" fmla="*/ 3228 w 7270"/>
                  <a:gd name="connsiteY6" fmla="*/ 6973 h 6995"/>
                  <a:gd name="connsiteX7" fmla="*/ 3507 w 7270"/>
                  <a:gd name="connsiteY7" fmla="*/ 6962 h 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0" h="6995">
                    <a:moveTo>
                      <a:pt x="3507" y="6962"/>
                    </a:moveTo>
                    <a:cubicBezTo>
                      <a:pt x="5347" y="7115"/>
                      <a:pt x="6964" y="5749"/>
                      <a:pt x="7131" y="3906"/>
                    </a:cubicBezTo>
                    <a:cubicBezTo>
                      <a:pt x="7131" y="3811"/>
                      <a:pt x="7131" y="3713"/>
                      <a:pt x="7131" y="3616"/>
                    </a:cubicBezTo>
                    <a:cubicBezTo>
                      <a:pt x="7131" y="1614"/>
                      <a:pt x="5514" y="-9"/>
                      <a:pt x="3507" y="-9"/>
                    </a:cubicBezTo>
                    <a:cubicBezTo>
                      <a:pt x="1666" y="-171"/>
                      <a:pt x="49" y="1193"/>
                      <a:pt x="-118" y="3033"/>
                    </a:cubicBezTo>
                    <a:cubicBezTo>
                      <a:pt x="-146" y="3225"/>
                      <a:pt x="-146" y="3420"/>
                      <a:pt x="-118" y="3616"/>
                    </a:cubicBezTo>
                    <a:cubicBezTo>
                      <a:pt x="-118" y="5464"/>
                      <a:pt x="1360" y="6967"/>
                      <a:pt x="3228" y="6973"/>
                    </a:cubicBezTo>
                    <a:cubicBezTo>
                      <a:pt x="3312" y="6973"/>
                      <a:pt x="3423" y="6970"/>
                      <a:pt x="3507" y="696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3" name="Freeform: Shape 16">
                <a:extLst>
                  <a:ext uri="{FF2B5EF4-FFF2-40B4-BE49-F238E27FC236}">
                    <a16:creationId xmlns:a16="http://schemas.microsoft.com/office/drawing/2014/main" id="{FB167CA2-AD55-A283-E18F-D1DD2ABAD64A}"/>
                  </a:ext>
                </a:extLst>
              </p:cNvPr>
              <p:cNvSpPr/>
              <p:nvPr/>
            </p:nvSpPr>
            <p:spPr>
              <a:xfrm>
                <a:off x="11826779" y="5434629"/>
                <a:ext cx="8922" cy="8922"/>
              </a:xfrm>
              <a:custGeom>
                <a:avLst/>
                <a:gdLst>
                  <a:gd name="connsiteX0" fmla="*/ 8923 w 8922"/>
                  <a:gd name="connsiteY0" fmla="*/ 4461 h 8922"/>
                  <a:gd name="connsiteX1" fmla="*/ 4461 w 8922"/>
                  <a:gd name="connsiteY1" fmla="*/ 8923 h 8922"/>
                  <a:gd name="connsiteX2" fmla="*/ 0 w 8922"/>
                  <a:gd name="connsiteY2" fmla="*/ 4461 h 8922"/>
                  <a:gd name="connsiteX3" fmla="*/ 4461 w 8922"/>
                  <a:gd name="connsiteY3" fmla="*/ 0 h 8922"/>
                  <a:gd name="connsiteX4" fmla="*/ 8923 w 8922"/>
                  <a:gd name="connsiteY4" fmla="*/ 4461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2" h="8922">
                    <a:moveTo>
                      <a:pt x="8923" y="4461"/>
                    </a:moveTo>
                    <a:cubicBezTo>
                      <a:pt x="8923" y="6925"/>
                      <a:pt x="6925" y="8923"/>
                      <a:pt x="4461" y="8923"/>
                    </a:cubicBezTo>
                    <a:cubicBezTo>
                      <a:pt x="1997" y="8923"/>
                      <a:pt x="0" y="6925"/>
                      <a:pt x="0" y="4461"/>
                    </a:cubicBezTo>
                    <a:cubicBezTo>
                      <a:pt x="0" y="1997"/>
                      <a:pt x="1997" y="0"/>
                      <a:pt x="4461" y="0"/>
                    </a:cubicBezTo>
                    <a:cubicBezTo>
                      <a:pt x="6925" y="0"/>
                      <a:pt x="8923" y="1997"/>
                      <a:pt x="8923" y="446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4" name="Freeform: Shape 17">
                <a:extLst>
                  <a:ext uri="{FF2B5EF4-FFF2-40B4-BE49-F238E27FC236}">
                    <a16:creationId xmlns:a16="http://schemas.microsoft.com/office/drawing/2014/main" id="{5AD0D762-1C16-98C0-02D3-5B5770DF64FF}"/>
                  </a:ext>
                </a:extLst>
              </p:cNvPr>
              <p:cNvSpPr/>
              <p:nvPr/>
            </p:nvSpPr>
            <p:spPr>
              <a:xfrm>
                <a:off x="11944445" y="5434063"/>
                <a:ext cx="10325" cy="10333"/>
              </a:xfrm>
              <a:custGeom>
                <a:avLst/>
                <a:gdLst>
                  <a:gd name="connsiteX0" fmla="*/ 5159 w 10325"/>
                  <a:gd name="connsiteY0" fmla="*/ 10303 h 10333"/>
                  <a:gd name="connsiteX1" fmla="*/ 10177 w 10325"/>
                  <a:gd name="connsiteY1" fmla="*/ 5284 h 10333"/>
                  <a:gd name="connsiteX2" fmla="*/ 5437 w 10325"/>
                  <a:gd name="connsiteY2" fmla="*/ -5 h 10333"/>
                  <a:gd name="connsiteX3" fmla="*/ 5159 w 10325"/>
                  <a:gd name="connsiteY3" fmla="*/ -14 h 10333"/>
                  <a:gd name="connsiteX4" fmla="*/ -139 w 10325"/>
                  <a:gd name="connsiteY4" fmla="*/ 4710 h 10333"/>
                  <a:gd name="connsiteX5" fmla="*/ -139 w 10325"/>
                  <a:gd name="connsiteY5" fmla="*/ 5284 h 10333"/>
                  <a:gd name="connsiteX6" fmla="*/ 4880 w 10325"/>
                  <a:gd name="connsiteY6" fmla="*/ 10311 h 10333"/>
                  <a:gd name="connsiteX7" fmla="*/ 5159 w 10325"/>
                  <a:gd name="connsiteY7" fmla="*/ 10303 h 1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5" h="10333">
                    <a:moveTo>
                      <a:pt x="5159" y="10303"/>
                    </a:moveTo>
                    <a:cubicBezTo>
                      <a:pt x="7919" y="10303"/>
                      <a:pt x="10177" y="8056"/>
                      <a:pt x="10177" y="5284"/>
                    </a:cubicBezTo>
                    <a:cubicBezTo>
                      <a:pt x="10345" y="2515"/>
                      <a:pt x="8226" y="148"/>
                      <a:pt x="5437" y="-5"/>
                    </a:cubicBezTo>
                    <a:cubicBezTo>
                      <a:pt x="5354" y="-11"/>
                      <a:pt x="5243" y="-14"/>
                      <a:pt x="5159" y="-14"/>
                    </a:cubicBezTo>
                    <a:cubicBezTo>
                      <a:pt x="2398" y="-173"/>
                      <a:pt x="28" y="1944"/>
                      <a:pt x="-139" y="4710"/>
                    </a:cubicBezTo>
                    <a:cubicBezTo>
                      <a:pt x="-139" y="4902"/>
                      <a:pt x="-139" y="5092"/>
                      <a:pt x="-139" y="5284"/>
                    </a:cubicBezTo>
                    <a:cubicBezTo>
                      <a:pt x="-139" y="8056"/>
                      <a:pt x="2092" y="10306"/>
                      <a:pt x="4880" y="10311"/>
                    </a:cubicBezTo>
                    <a:cubicBezTo>
                      <a:pt x="4963" y="10311"/>
                      <a:pt x="5075" y="10308"/>
                      <a:pt x="5159" y="1030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5" name="Freeform: Shape 18">
                <a:extLst>
                  <a:ext uri="{FF2B5EF4-FFF2-40B4-BE49-F238E27FC236}">
                    <a16:creationId xmlns:a16="http://schemas.microsoft.com/office/drawing/2014/main" id="{E897CA2D-C965-C5E4-DA3B-0035CD1769F1}"/>
                  </a:ext>
                </a:extLst>
              </p:cNvPr>
              <p:cNvSpPr/>
              <p:nvPr/>
            </p:nvSpPr>
            <p:spPr>
              <a:xfrm>
                <a:off x="12060527" y="5433094"/>
                <a:ext cx="12267" cy="12270"/>
              </a:xfrm>
              <a:custGeom>
                <a:avLst/>
                <a:gdLst>
                  <a:gd name="connsiteX0" fmla="*/ 7300 w 12267"/>
                  <a:gd name="connsiteY0" fmla="*/ 12109 h 12270"/>
                  <a:gd name="connsiteX1" fmla="*/ 11985 w 12267"/>
                  <a:gd name="connsiteY1" fmla="*/ 4814 h 12270"/>
                  <a:gd name="connsiteX2" fmla="*/ 7300 w 12267"/>
                  <a:gd name="connsiteY2" fmla="*/ 119 h 12270"/>
                  <a:gd name="connsiteX3" fmla="*/ -5 w 12267"/>
                  <a:gd name="connsiteY3" fmla="*/ 4814 h 12270"/>
                  <a:gd name="connsiteX4" fmla="*/ 4707 w 12267"/>
                  <a:gd name="connsiteY4" fmla="*/ 12109 h 12270"/>
                  <a:gd name="connsiteX5" fmla="*/ 7300 w 12267"/>
                  <a:gd name="connsiteY5" fmla="*/ 12109 h 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7" h="12270">
                    <a:moveTo>
                      <a:pt x="7300" y="12109"/>
                    </a:moveTo>
                    <a:cubicBezTo>
                      <a:pt x="10618" y="11389"/>
                      <a:pt x="12710" y="8124"/>
                      <a:pt x="11985" y="4814"/>
                    </a:cubicBezTo>
                    <a:cubicBezTo>
                      <a:pt x="11483" y="2464"/>
                      <a:pt x="9642" y="629"/>
                      <a:pt x="7300" y="119"/>
                    </a:cubicBezTo>
                    <a:cubicBezTo>
                      <a:pt x="3982" y="-600"/>
                      <a:pt x="720" y="1502"/>
                      <a:pt x="-5" y="4814"/>
                    </a:cubicBezTo>
                    <a:cubicBezTo>
                      <a:pt x="-702" y="8124"/>
                      <a:pt x="1389" y="11389"/>
                      <a:pt x="4707" y="12109"/>
                    </a:cubicBezTo>
                    <a:cubicBezTo>
                      <a:pt x="5544" y="12295"/>
                      <a:pt x="6436" y="12295"/>
                      <a:pt x="7300" y="1210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6" name="Freeform: Shape 19">
                <a:extLst>
                  <a:ext uri="{FF2B5EF4-FFF2-40B4-BE49-F238E27FC236}">
                    <a16:creationId xmlns:a16="http://schemas.microsoft.com/office/drawing/2014/main" id="{8E866F8F-6DA2-84C9-DCC5-DD4B402B9ED1}"/>
                  </a:ext>
                </a:extLst>
              </p:cNvPr>
              <p:cNvSpPr/>
              <p:nvPr/>
            </p:nvSpPr>
            <p:spPr>
              <a:xfrm>
                <a:off x="12179776" y="5432956"/>
                <a:ext cx="12268" cy="12268"/>
              </a:xfrm>
              <a:custGeom>
                <a:avLst/>
                <a:gdLst>
                  <a:gd name="connsiteX0" fmla="*/ 12269 w 12268"/>
                  <a:gd name="connsiteY0" fmla="*/ 6134 h 12268"/>
                  <a:gd name="connsiteX1" fmla="*/ 6134 w 12268"/>
                  <a:gd name="connsiteY1" fmla="*/ 12268 h 12268"/>
                  <a:gd name="connsiteX2" fmla="*/ 0 w 12268"/>
                  <a:gd name="connsiteY2" fmla="*/ 6134 h 12268"/>
                  <a:gd name="connsiteX3" fmla="*/ 6134 w 12268"/>
                  <a:gd name="connsiteY3" fmla="*/ 0 h 12268"/>
                  <a:gd name="connsiteX4" fmla="*/ 12269 w 12268"/>
                  <a:gd name="connsiteY4" fmla="*/ 6134 h 12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8" h="12268">
                    <a:moveTo>
                      <a:pt x="12269" y="6134"/>
                    </a:moveTo>
                    <a:cubicBezTo>
                      <a:pt x="12269" y="9522"/>
                      <a:pt x="9522" y="12268"/>
                      <a:pt x="6134" y="12268"/>
                    </a:cubicBezTo>
                    <a:cubicBezTo>
                      <a:pt x="2746" y="12268"/>
                      <a:pt x="0" y="9522"/>
                      <a:pt x="0" y="6134"/>
                    </a:cubicBezTo>
                    <a:cubicBezTo>
                      <a:pt x="0" y="2746"/>
                      <a:pt x="2746" y="0"/>
                      <a:pt x="6134" y="0"/>
                    </a:cubicBezTo>
                    <a:cubicBezTo>
                      <a:pt x="9522" y="0"/>
                      <a:pt x="12269" y="2746"/>
                      <a:pt x="12269" y="613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7" name="Freeform: Shape 20">
                <a:extLst>
                  <a:ext uri="{FF2B5EF4-FFF2-40B4-BE49-F238E27FC236}">
                    <a16:creationId xmlns:a16="http://schemas.microsoft.com/office/drawing/2014/main" id="{A47AFBAB-5F98-8463-EB5E-105BDD5B52BA}"/>
                  </a:ext>
                </a:extLst>
              </p:cNvPr>
              <p:cNvSpPr/>
              <p:nvPr/>
            </p:nvSpPr>
            <p:spPr>
              <a:xfrm>
                <a:off x="11240154" y="5558150"/>
                <a:ext cx="247" cy="27882"/>
              </a:xfrm>
              <a:custGeom>
                <a:avLst/>
                <a:gdLst>
                  <a:gd name="connsiteX0" fmla="*/ 109 w 247"/>
                  <a:gd name="connsiteY0" fmla="*/ -22 h 27882"/>
                  <a:gd name="connsiteX1" fmla="*/ 109 w 247"/>
                  <a:gd name="connsiteY1" fmla="*/ -22 h 27882"/>
                  <a:gd name="connsiteX2" fmla="*/ 109 w 247"/>
                  <a:gd name="connsiteY2" fmla="*/ -22 h 27882"/>
                  <a:gd name="connsiteX3" fmla="*/ 109 w 247"/>
                  <a:gd name="connsiteY3" fmla="*/ -22 h 27882"/>
                  <a:gd name="connsiteX4" fmla="*/ 109 w 247"/>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 h="27882">
                    <a:moveTo>
                      <a:pt x="109" y="-22"/>
                    </a:moveTo>
                    <a:lnTo>
                      <a:pt x="109" y="-22"/>
                    </a:lnTo>
                    <a:cubicBezTo>
                      <a:pt x="109" y="-22"/>
                      <a:pt x="109" y="-22"/>
                      <a:pt x="109" y="-22"/>
                    </a:cubicBezTo>
                    <a:lnTo>
                      <a:pt x="109" y="-22"/>
                    </a:lnTo>
                    <a:cubicBezTo>
                      <a:pt x="109" y="-22"/>
                      <a:pt x="-449" y="-22"/>
                      <a:pt x="109" y="-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8" name="Freeform: Shape 21">
                <a:extLst>
                  <a:ext uri="{FF2B5EF4-FFF2-40B4-BE49-F238E27FC236}">
                    <a16:creationId xmlns:a16="http://schemas.microsoft.com/office/drawing/2014/main" id="{A4861E80-3CF7-38C5-684B-016A33C4180A}"/>
                  </a:ext>
                </a:extLst>
              </p:cNvPr>
              <p:cNvSpPr/>
              <p:nvPr/>
            </p:nvSpPr>
            <p:spPr>
              <a:xfrm>
                <a:off x="11355837" y="5557035"/>
                <a:ext cx="4182" cy="3903"/>
              </a:xfrm>
              <a:custGeom>
                <a:avLst/>
                <a:gdLst>
                  <a:gd name="connsiteX0" fmla="*/ 2092 w 4182"/>
                  <a:gd name="connsiteY0" fmla="*/ 3882 h 3903"/>
                  <a:gd name="connsiteX1" fmla="*/ 4044 w 4182"/>
                  <a:gd name="connsiteY1" fmla="*/ 1930 h 3903"/>
                  <a:gd name="connsiteX2" fmla="*/ 2092 w 4182"/>
                  <a:gd name="connsiteY2" fmla="*/ -22 h 3903"/>
                  <a:gd name="connsiteX3" fmla="*/ -139 w 4182"/>
                  <a:gd name="connsiteY3" fmla="*/ 1930 h 3903"/>
                  <a:gd name="connsiteX4" fmla="*/ 2092 w 4182"/>
                  <a:gd name="connsiteY4" fmla="*/ 3882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 h="3903">
                    <a:moveTo>
                      <a:pt x="2092" y="3882"/>
                    </a:moveTo>
                    <a:cubicBezTo>
                      <a:pt x="3123" y="3759"/>
                      <a:pt x="3932" y="2953"/>
                      <a:pt x="4044" y="1930"/>
                    </a:cubicBezTo>
                    <a:cubicBezTo>
                      <a:pt x="3932" y="906"/>
                      <a:pt x="3123" y="101"/>
                      <a:pt x="2092" y="-22"/>
                    </a:cubicBezTo>
                    <a:cubicBezTo>
                      <a:pt x="948" y="-30"/>
                      <a:pt x="0" y="809"/>
                      <a:pt x="-139" y="1930"/>
                    </a:cubicBezTo>
                    <a:cubicBezTo>
                      <a:pt x="112" y="2998"/>
                      <a:pt x="1004" y="3787"/>
                      <a:pt x="2092" y="38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09" name="Freeform: Shape 22">
                <a:extLst>
                  <a:ext uri="{FF2B5EF4-FFF2-40B4-BE49-F238E27FC236}">
                    <a16:creationId xmlns:a16="http://schemas.microsoft.com/office/drawing/2014/main" id="{FFD25C35-D872-058F-50FF-3CFB249B4A67}"/>
                  </a:ext>
                </a:extLst>
              </p:cNvPr>
              <p:cNvSpPr/>
              <p:nvPr/>
            </p:nvSpPr>
            <p:spPr>
              <a:xfrm>
                <a:off x="11472667" y="5553410"/>
                <a:ext cx="7807" cy="7807"/>
              </a:xfrm>
              <a:custGeom>
                <a:avLst/>
                <a:gdLst>
                  <a:gd name="connsiteX0" fmla="*/ 7807 w 7807"/>
                  <a:gd name="connsiteY0" fmla="*/ 3904 h 7807"/>
                  <a:gd name="connsiteX1" fmla="*/ 3904 w 7807"/>
                  <a:gd name="connsiteY1" fmla="*/ 7807 h 7807"/>
                  <a:gd name="connsiteX2" fmla="*/ 0 w 7807"/>
                  <a:gd name="connsiteY2" fmla="*/ 3904 h 7807"/>
                  <a:gd name="connsiteX3" fmla="*/ 3904 w 7807"/>
                  <a:gd name="connsiteY3" fmla="*/ 0 h 7807"/>
                  <a:gd name="connsiteX4" fmla="*/ 7807 w 7807"/>
                  <a:gd name="connsiteY4" fmla="*/ 3904 h 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 h="7807">
                    <a:moveTo>
                      <a:pt x="7807" y="3904"/>
                    </a:moveTo>
                    <a:cubicBezTo>
                      <a:pt x="7807" y="6059"/>
                      <a:pt x="6060" y="7807"/>
                      <a:pt x="3904" y="7807"/>
                    </a:cubicBezTo>
                    <a:cubicBezTo>
                      <a:pt x="1748" y="7807"/>
                      <a:pt x="0" y="6059"/>
                      <a:pt x="0" y="3904"/>
                    </a:cubicBezTo>
                    <a:cubicBezTo>
                      <a:pt x="0" y="1748"/>
                      <a:pt x="1748" y="0"/>
                      <a:pt x="3904" y="0"/>
                    </a:cubicBezTo>
                    <a:cubicBezTo>
                      <a:pt x="6060" y="0"/>
                      <a:pt x="7807" y="1748"/>
                      <a:pt x="7807" y="39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0" name="Freeform: Shape 23">
                <a:extLst>
                  <a:ext uri="{FF2B5EF4-FFF2-40B4-BE49-F238E27FC236}">
                    <a16:creationId xmlns:a16="http://schemas.microsoft.com/office/drawing/2014/main" id="{1536B782-9AE2-B637-B225-D0D6A2DAF451}"/>
                  </a:ext>
                </a:extLst>
              </p:cNvPr>
              <p:cNvSpPr/>
              <p:nvPr/>
            </p:nvSpPr>
            <p:spPr>
              <a:xfrm>
                <a:off x="11589775" y="5552286"/>
                <a:ext cx="10325" cy="10333"/>
              </a:xfrm>
              <a:custGeom>
                <a:avLst/>
                <a:gdLst>
                  <a:gd name="connsiteX0" fmla="*/ 5159 w 10325"/>
                  <a:gd name="connsiteY0" fmla="*/ 10303 h 10333"/>
                  <a:gd name="connsiteX1" fmla="*/ 10177 w 10325"/>
                  <a:gd name="connsiteY1" fmla="*/ 5284 h 10333"/>
                  <a:gd name="connsiteX2" fmla="*/ 5437 w 10325"/>
                  <a:gd name="connsiteY2" fmla="*/ -5 h 10333"/>
                  <a:gd name="connsiteX3" fmla="*/ 5159 w 10325"/>
                  <a:gd name="connsiteY3" fmla="*/ -14 h 10333"/>
                  <a:gd name="connsiteX4" fmla="*/ -139 w 10325"/>
                  <a:gd name="connsiteY4" fmla="*/ 4710 h 10333"/>
                  <a:gd name="connsiteX5" fmla="*/ -139 w 10325"/>
                  <a:gd name="connsiteY5" fmla="*/ 5284 h 10333"/>
                  <a:gd name="connsiteX6" fmla="*/ 4880 w 10325"/>
                  <a:gd name="connsiteY6" fmla="*/ 10311 h 10333"/>
                  <a:gd name="connsiteX7" fmla="*/ 5159 w 10325"/>
                  <a:gd name="connsiteY7" fmla="*/ 10303 h 1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5" h="10333">
                    <a:moveTo>
                      <a:pt x="5159" y="10303"/>
                    </a:moveTo>
                    <a:cubicBezTo>
                      <a:pt x="7919" y="10303"/>
                      <a:pt x="10177" y="8056"/>
                      <a:pt x="10177" y="5284"/>
                    </a:cubicBezTo>
                    <a:cubicBezTo>
                      <a:pt x="10345" y="2515"/>
                      <a:pt x="8226" y="148"/>
                      <a:pt x="5437" y="-5"/>
                    </a:cubicBezTo>
                    <a:cubicBezTo>
                      <a:pt x="5354" y="-11"/>
                      <a:pt x="5243" y="-14"/>
                      <a:pt x="5159" y="-14"/>
                    </a:cubicBezTo>
                    <a:cubicBezTo>
                      <a:pt x="2398" y="-173"/>
                      <a:pt x="28" y="1944"/>
                      <a:pt x="-139" y="4710"/>
                    </a:cubicBezTo>
                    <a:cubicBezTo>
                      <a:pt x="-139" y="4902"/>
                      <a:pt x="-139" y="5092"/>
                      <a:pt x="-139" y="5284"/>
                    </a:cubicBezTo>
                    <a:cubicBezTo>
                      <a:pt x="-139" y="8056"/>
                      <a:pt x="2092" y="10306"/>
                      <a:pt x="4880" y="10311"/>
                    </a:cubicBezTo>
                    <a:cubicBezTo>
                      <a:pt x="4963" y="10311"/>
                      <a:pt x="5075" y="10309"/>
                      <a:pt x="5159" y="1030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1" name="Freeform: Shape 24">
                <a:extLst>
                  <a:ext uri="{FF2B5EF4-FFF2-40B4-BE49-F238E27FC236}">
                    <a16:creationId xmlns:a16="http://schemas.microsoft.com/office/drawing/2014/main" id="{B5B59133-244A-D679-5476-F282112869F1}"/>
                  </a:ext>
                </a:extLst>
              </p:cNvPr>
              <p:cNvSpPr/>
              <p:nvPr/>
            </p:nvSpPr>
            <p:spPr>
              <a:xfrm>
                <a:off x="11706604" y="5550901"/>
                <a:ext cx="13112" cy="13110"/>
              </a:xfrm>
              <a:custGeom>
                <a:avLst/>
                <a:gdLst>
                  <a:gd name="connsiteX0" fmla="*/ 6553 w 13112"/>
                  <a:gd name="connsiteY0" fmla="*/ 13083 h 13110"/>
                  <a:gd name="connsiteX1" fmla="*/ 12966 w 13112"/>
                  <a:gd name="connsiteY1" fmla="*/ 6670 h 13110"/>
                  <a:gd name="connsiteX2" fmla="*/ 6832 w 13112"/>
                  <a:gd name="connsiteY2" fmla="*/ -17 h 13110"/>
                  <a:gd name="connsiteX3" fmla="*/ 6553 w 13112"/>
                  <a:gd name="connsiteY3" fmla="*/ -22 h 13110"/>
                  <a:gd name="connsiteX4" fmla="*/ -139 w 13112"/>
                  <a:gd name="connsiteY4" fmla="*/ 6670 h 13110"/>
                  <a:gd name="connsiteX5" fmla="*/ 6274 w 13112"/>
                  <a:gd name="connsiteY5" fmla="*/ 13088 h 13110"/>
                  <a:gd name="connsiteX6" fmla="*/ 6553 w 13112"/>
                  <a:gd name="connsiteY6" fmla="*/ 13083 h 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2" h="13110">
                    <a:moveTo>
                      <a:pt x="6553" y="13083"/>
                    </a:moveTo>
                    <a:cubicBezTo>
                      <a:pt x="10094" y="13083"/>
                      <a:pt x="12966" y="10211"/>
                      <a:pt x="12966" y="6670"/>
                    </a:cubicBezTo>
                    <a:cubicBezTo>
                      <a:pt x="13133" y="3131"/>
                      <a:pt x="10373" y="137"/>
                      <a:pt x="6832" y="-17"/>
                    </a:cubicBezTo>
                    <a:cubicBezTo>
                      <a:pt x="6748" y="-19"/>
                      <a:pt x="6636" y="-22"/>
                      <a:pt x="6553" y="-22"/>
                    </a:cubicBezTo>
                    <a:cubicBezTo>
                      <a:pt x="2844" y="-22"/>
                      <a:pt x="-139" y="2975"/>
                      <a:pt x="-139" y="6670"/>
                    </a:cubicBezTo>
                    <a:cubicBezTo>
                      <a:pt x="-139" y="10211"/>
                      <a:pt x="2733" y="13086"/>
                      <a:pt x="6274" y="13088"/>
                    </a:cubicBezTo>
                    <a:cubicBezTo>
                      <a:pt x="6358" y="13088"/>
                      <a:pt x="6469" y="13086"/>
                      <a:pt x="6553" y="1308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2" name="Freeform: Shape 25">
                <a:extLst>
                  <a:ext uri="{FF2B5EF4-FFF2-40B4-BE49-F238E27FC236}">
                    <a16:creationId xmlns:a16="http://schemas.microsoft.com/office/drawing/2014/main" id="{57C9B10D-D8C7-09D9-565C-5F810E1B8526}"/>
                  </a:ext>
                </a:extLst>
              </p:cNvPr>
              <p:cNvSpPr/>
              <p:nvPr/>
            </p:nvSpPr>
            <p:spPr>
              <a:xfrm>
                <a:off x="11823433" y="5549506"/>
                <a:ext cx="15614" cy="15614"/>
              </a:xfrm>
              <a:custGeom>
                <a:avLst/>
                <a:gdLst>
                  <a:gd name="connsiteX0" fmla="*/ 15614 w 15614"/>
                  <a:gd name="connsiteY0" fmla="*/ 7807 h 15614"/>
                  <a:gd name="connsiteX1" fmla="*/ 7807 w 15614"/>
                  <a:gd name="connsiteY1" fmla="*/ 15614 h 15614"/>
                  <a:gd name="connsiteX2" fmla="*/ 0 w 15614"/>
                  <a:gd name="connsiteY2" fmla="*/ 7807 h 15614"/>
                  <a:gd name="connsiteX3" fmla="*/ 7807 w 15614"/>
                  <a:gd name="connsiteY3" fmla="*/ 0 h 15614"/>
                  <a:gd name="connsiteX4" fmla="*/ 15614 w 15614"/>
                  <a:gd name="connsiteY4" fmla="*/ 7807 h 1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 h="15614">
                    <a:moveTo>
                      <a:pt x="15614" y="7807"/>
                    </a:moveTo>
                    <a:cubicBezTo>
                      <a:pt x="15614" y="12119"/>
                      <a:pt x="12119" y="15614"/>
                      <a:pt x="7807" y="15614"/>
                    </a:cubicBezTo>
                    <a:cubicBezTo>
                      <a:pt x="3495" y="15614"/>
                      <a:pt x="0" y="12119"/>
                      <a:pt x="0" y="7807"/>
                    </a:cubicBezTo>
                    <a:cubicBezTo>
                      <a:pt x="0" y="3495"/>
                      <a:pt x="3495" y="0"/>
                      <a:pt x="7807" y="0"/>
                    </a:cubicBezTo>
                    <a:cubicBezTo>
                      <a:pt x="12119" y="0"/>
                      <a:pt x="15614" y="3495"/>
                      <a:pt x="15614" y="78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3" name="Freeform: Shape 26">
                <a:extLst>
                  <a:ext uri="{FF2B5EF4-FFF2-40B4-BE49-F238E27FC236}">
                    <a16:creationId xmlns:a16="http://schemas.microsoft.com/office/drawing/2014/main" id="{E0A4C72C-833B-0186-48F7-ECC5D342069B}"/>
                  </a:ext>
                </a:extLst>
              </p:cNvPr>
              <p:cNvSpPr/>
              <p:nvPr/>
            </p:nvSpPr>
            <p:spPr>
              <a:xfrm>
                <a:off x="11939257" y="5548529"/>
                <a:ext cx="17846" cy="17847"/>
              </a:xfrm>
              <a:custGeom>
                <a:avLst/>
                <a:gdLst>
                  <a:gd name="connsiteX0" fmla="*/ 10346 w 17846"/>
                  <a:gd name="connsiteY0" fmla="*/ 17685 h 17847"/>
                  <a:gd name="connsiteX1" fmla="*/ 17568 w 17846"/>
                  <a:gd name="connsiteY1" fmla="*/ 7332 h 17847"/>
                  <a:gd name="connsiteX2" fmla="*/ 10346 w 17846"/>
                  <a:gd name="connsiteY2" fmla="*/ 119 h 17847"/>
                  <a:gd name="connsiteX3" fmla="*/ 2 w 17846"/>
                  <a:gd name="connsiteY3" fmla="*/ 7332 h 17847"/>
                  <a:gd name="connsiteX4" fmla="*/ 7195 w 17846"/>
                  <a:gd name="connsiteY4" fmla="*/ 17685 h 17847"/>
                  <a:gd name="connsiteX5" fmla="*/ 10346 w 17846"/>
                  <a:gd name="connsiteY5" fmla="*/ 17685 h 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6" h="17847">
                    <a:moveTo>
                      <a:pt x="10346" y="17685"/>
                    </a:moveTo>
                    <a:cubicBezTo>
                      <a:pt x="15198" y="16818"/>
                      <a:pt x="18432" y="12181"/>
                      <a:pt x="17568" y="7332"/>
                    </a:cubicBezTo>
                    <a:cubicBezTo>
                      <a:pt x="16899" y="3654"/>
                      <a:pt x="14027" y="777"/>
                      <a:pt x="10346" y="119"/>
                    </a:cubicBezTo>
                    <a:cubicBezTo>
                      <a:pt x="5495" y="-749"/>
                      <a:pt x="866" y="2480"/>
                      <a:pt x="2" y="7332"/>
                    </a:cubicBezTo>
                    <a:cubicBezTo>
                      <a:pt x="-863" y="12181"/>
                      <a:pt x="2344" y="16818"/>
                      <a:pt x="7195" y="17685"/>
                    </a:cubicBezTo>
                    <a:cubicBezTo>
                      <a:pt x="8255" y="17872"/>
                      <a:pt x="9315" y="17872"/>
                      <a:pt x="10346" y="176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4" name="Freeform: Shape 27">
                <a:extLst>
                  <a:ext uri="{FF2B5EF4-FFF2-40B4-BE49-F238E27FC236}">
                    <a16:creationId xmlns:a16="http://schemas.microsoft.com/office/drawing/2014/main" id="{905573BB-6068-16E1-3A7F-1C678C564554}"/>
                  </a:ext>
                </a:extLst>
              </p:cNvPr>
              <p:cNvSpPr/>
              <p:nvPr/>
            </p:nvSpPr>
            <p:spPr>
              <a:xfrm>
                <a:off x="12058207" y="5547833"/>
                <a:ext cx="18960" cy="18960"/>
              </a:xfrm>
              <a:custGeom>
                <a:avLst/>
                <a:gdLst>
                  <a:gd name="connsiteX0" fmla="*/ 18960 w 18960"/>
                  <a:gd name="connsiteY0" fmla="*/ 9480 h 18960"/>
                  <a:gd name="connsiteX1" fmla="*/ 9480 w 18960"/>
                  <a:gd name="connsiteY1" fmla="*/ 18960 h 18960"/>
                  <a:gd name="connsiteX2" fmla="*/ 0 w 18960"/>
                  <a:gd name="connsiteY2" fmla="*/ 9480 h 18960"/>
                  <a:gd name="connsiteX3" fmla="*/ 9480 w 18960"/>
                  <a:gd name="connsiteY3" fmla="*/ 0 h 18960"/>
                  <a:gd name="connsiteX4" fmla="*/ 18960 w 18960"/>
                  <a:gd name="connsiteY4" fmla="*/ 9480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0" h="18960">
                    <a:moveTo>
                      <a:pt x="18960" y="9480"/>
                    </a:moveTo>
                    <a:cubicBezTo>
                      <a:pt x="18960" y="14716"/>
                      <a:pt x="14716" y="18960"/>
                      <a:pt x="9480" y="18960"/>
                    </a:cubicBezTo>
                    <a:cubicBezTo>
                      <a:pt x="4244" y="18960"/>
                      <a:pt x="0" y="14716"/>
                      <a:pt x="0" y="9480"/>
                    </a:cubicBezTo>
                    <a:cubicBezTo>
                      <a:pt x="0" y="4244"/>
                      <a:pt x="4244" y="0"/>
                      <a:pt x="9480" y="0"/>
                    </a:cubicBezTo>
                    <a:cubicBezTo>
                      <a:pt x="14716" y="0"/>
                      <a:pt x="18960" y="4244"/>
                      <a:pt x="18960" y="948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5" name="Freeform: Shape 28">
                <a:extLst>
                  <a:ext uri="{FF2B5EF4-FFF2-40B4-BE49-F238E27FC236}">
                    <a16:creationId xmlns:a16="http://schemas.microsoft.com/office/drawing/2014/main" id="{6971D519-3C00-36D3-C786-83B129EEEE5D}"/>
                  </a:ext>
                </a:extLst>
              </p:cNvPr>
              <p:cNvSpPr/>
              <p:nvPr/>
            </p:nvSpPr>
            <p:spPr>
              <a:xfrm>
                <a:off x="12174477" y="5547414"/>
                <a:ext cx="20078" cy="20077"/>
              </a:xfrm>
              <a:custGeom>
                <a:avLst/>
                <a:gdLst>
                  <a:gd name="connsiteX0" fmla="*/ 11573 w 20078"/>
                  <a:gd name="connsiteY0" fmla="*/ 19916 h 20077"/>
                  <a:gd name="connsiteX1" fmla="*/ 19799 w 20078"/>
                  <a:gd name="connsiteY1" fmla="*/ 8350 h 20077"/>
                  <a:gd name="connsiteX2" fmla="*/ 11573 w 20078"/>
                  <a:gd name="connsiteY2" fmla="*/ 119 h 20077"/>
                  <a:gd name="connsiteX3" fmla="*/ 2 w 20078"/>
                  <a:gd name="connsiteY3" fmla="*/ 8350 h 20077"/>
                  <a:gd name="connsiteX4" fmla="*/ 8227 w 20078"/>
                  <a:gd name="connsiteY4" fmla="*/ 19916 h 20077"/>
                  <a:gd name="connsiteX5" fmla="*/ 11573 w 20078"/>
                  <a:gd name="connsiteY5" fmla="*/ 19916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7">
                    <a:moveTo>
                      <a:pt x="11573" y="19916"/>
                    </a:moveTo>
                    <a:cubicBezTo>
                      <a:pt x="17038" y="18995"/>
                      <a:pt x="20719" y="13818"/>
                      <a:pt x="19799" y="8350"/>
                    </a:cubicBezTo>
                    <a:cubicBezTo>
                      <a:pt x="19102" y="4134"/>
                      <a:pt x="15783" y="830"/>
                      <a:pt x="11573" y="119"/>
                    </a:cubicBezTo>
                    <a:cubicBezTo>
                      <a:pt x="6108" y="-801"/>
                      <a:pt x="922" y="2882"/>
                      <a:pt x="2" y="8350"/>
                    </a:cubicBezTo>
                    <a:cubicBezTo>
                      <a:pt x="-918" y="13818"/>
                      <a:pt x="2762" y="18995"/>
                      <a:pt x="8227" y="19916"/>
                    </a:cubicBezTo>
                    <a:cubicBezTo>
                      <a:pt x="9342" y="20102"/>
                      <a:pt x="10458" y="20102"/>
                      <a:pt x="11573" y="199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6" name="Freeform: Shape 29">
                <a:extLst>
                  <a:ext uri="{FF2B5EF4-FFF2-40B4-BE49-F238E27FC236}">
                    <a16:creationId xmlns:a16="http://schemas.microsoft.com/office/drawing/2014/main" id="{DDFA96A3-F835-B7EE-C62D-7B866FA96E5D}"/>
                  </a:ext>
                </a:extLst>
              </p:cNvPr>
              <p:cNvSpPr/>
              <p:nvPr/>
            </p:nvSpPr>
            <p:spPr>
              <a:xfrm>
                <a:off x="11121900" y="5676652"/>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7" name="Freeform: Shape 30">
                <a:extLst>
                  <a:ext uri="{FF2B5EF4-FFF2-40B4-BE49-F238E27FC236}">
                    <a16:creationId xmlns:a16="http://schemas.microsoft.com/office/drawing/2014/main" id="{B9A8C55A-87BA-C049-AA2A-66E5831A3502}"/>
                  </a:ext>
                </a:extLst>
              </p:cNvPr>
              <p:cNvSpPr/>
              <p:nvPr/>
            </p:nvSpPr>
            <p:spPr>
              <a:xfrm>
                <a:off x="11237335" y="5672749"/>
                <a:ext cx="5855" cy="5855"/>
              </a:xfrm>
              <a:custGeom>
                <a:avLst/>
                <a:gdLst>
                  <a:gd name="connsiteX0" fmla="*/ 2928 w 5855"/>
                  <a:gd name="connsiteY0" fmla="*/ 5833 h 5855"/>
                  <a:gd name="connsiteX1" fmla="*/ 5717 w 5855"/>
                  <a:gd name="connsiteY1" fmla="*/ 3045 h 5855"/>
                  <a:gd name="connsiteX2" fmla="*/ 2928 w 5855"/>
                  <a:gd name="connsiteY2" fmla="*/ -22 h 5855"/>
                  <a:gd name="connsiteX3" fmla="*/ -139 w 5855"/>
                  <a:gd name="connsiteY3" fmla="*/ 3045 h 5855"/>
                  <a:gd name="connsiteX4" fmla="*/ 2928 w 5855"/>
                  <a:gd name="connsiteY4" fmla="*/ 5833 h 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 h="5855">
                    <a:moveTo>
                      <a:pt x="2928" y="5833"/>
                    </a:moveTo>
                    <a:cubicBezTo>
                      <a:pt x="4406" y="5705"/>
                      <a:pt x="5577" y="4528"/>
                      <a:pt x="5717" y="3045"/>
                    </a:cubicBezTo>
                    <a:cubicBezTo>
                      <a:pt x="5717" y="1456"/>
                      <a:pt x="4518" y="123"/>
                      <a:pt x="2928" y="-22"/>
                    </a:cubicBezTo>
                    <a:cubicBezTo>
                      <a:pt x="1227" y="-22"/>
                      <a:pt x="-139" y="1350"/>
                      <a:pt x="-139" y="3045"/>
                    </a:cubicBezTo>
                    <a:cubicBezTo>
                      <a:pt x="0" y="4629"/>
                      <a:pt x="1339" y="5839"/>
                      <a:pt x="2928" y="583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8" name="Freeform: Shape 31">
                <a:extLst>
                  <a:ext uri="{FF2B5EF4-FFF2-40B4-BE49-F238E27FC236}">
                    <a16:creationId xmlns:a16="http://schemas.microsoft.com/office/drawing/2014/main" id="{E4E9863C-ACAA-3953-53B0-DE27E8F5015F}"/>
                  </a:ext>
                </a:extLst>
              </p:cNvPr>
              <p:cNvSpPr/>
              <p:nvPr/>
            </p:nvSpPr>
            <p:spPr>
              <a:xfrm>
                <a:off x="11353049" y="5670797"/>
                <a:ext cx="9758" cy="9759"/>
              </a:xfrm>
              <a:custGeom>
                <a:avLst/>
                <a:gdLst>
                  <a:gd name="connsiteX0" fmla="*/ 4880 w 9758"/>
                  <a:gd name="connsiteY0" fmla="*/ 9737 h 9759"/>
                  <a:gd name="connsiteX1" fmla="*/ 9620 w 9758"/>
                  <a:gd name="connsiteY1" fmla="*/ 4997 h 9759"/>
                  <a:gd name="connsiteX2" fmla="*/ 4880 w 9758"/>
                  <a:gd name="connsiteY2" fmla="*/ -22 h 9759"/>
                  <a:gd name="connsiteX3" fmla="*/ -139 w 9758"/>
                  <a:gd name="connsiteY3" fmla="*/ 4997 h 9759"/>
                  <a:gd name="connsiteX4" fmla="*/ 4880 w 9758"/>
                  <a:gd name="connsiteY4" fmla="*/ 9737 h 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 h="9759">
                    <a:moveTo>
                      <a:pt x="4880" y="9737"/>
                    </a:moveTo>
                    <a:cubicBezTo>
                      <a:pt x="7445" y="9597"/>
                      <a:pt x="9480" y="7556"/>
                      <a:pt x="9620" y="4997"/>
                    </a:cubicBezTo>
                    <a:cubicBezTo>
                      <a:pt x="9620" y="2331"/>
                      <a:pt x="7529" y="126"/>
                      <a:pt x="4880" y="-22"/>
                    </a:cubicBezTo>
                    <a:cubicBezTo>
                      <a:pt x="2119" y="-22"/>
                      <a:pt x="-139" y="2225"/>
                      <a:pt x="-139" y="4997"/>
                    </a:cubicBezTo>
                    <a:cubicBezTo>
                      <a:pt x="0" y="7660"/>
                      <a:pt x="2203" y="9740"/>
                      <a:pt x="4880" y="973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19" name="Freeform: Shape 32">
                <a:extLst>
                  <a:ext uri="{FF2B5EF4-FFF2-40B4-BE49-F238E27FC236}">
                    <a16:creationId xmlns:a16="http://schemas.microsoft.com/office/drawing/2014/main" id="{B1FB559F-2A52-A08C-EDF3-DCB35D69F5EE}"/>
                  </a:ext>
                </a:extLst>
              </p:cNvPr>
              <p:cNvSpPr/>
              <p:nvPr/>
            </p:nvSpPr>
            <p:spPr>
              <a:xfrm>
                <a:off x="11468486" y="5668704"/>
                <a:ext cx="13944" cy="13943"/>
              </a:xfrm>
              <a:custGeom>
                <a:avLst/>
                <a:gdLst>
                  <a:gd name="connsiteX0" fmla="*/ 8223 w 13944"/>
                  <a:gd name="connsiteY0" fmla="*/ 13782 h 13943"/>
                  <a:gd name="connsiteX1" fmla="*/ 13661 w 13944"/>
                  <a:gd name="connsiteY1" fmla="*/ 5564 h 13943"/>
                  <a:gd name="connsiteX2" fmla="*/ 8223 w 13944"/>
                  <a:gd name="connsiteY2" fmla="*/ 119 h 13943"/>
                  <a:gd name="connsiteX3" fmla="*/ -2 w 13944"/>
                  <a:gd name="connsiteY3" fmla="*/ 5564 h 13943"/>
                  <a:gd name="connsiteX4" fmla="*/ 5435 w 13944"/>
                  <a:gd name="connsiteY4" fmla="*/ 13782 h 13943"/>
                  <a:gd name="connsiteX5" fmla="*/ 8223 w 13944"/>
                  <a:gd name="connsiteY5" fmla="*/ 13782 h 1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 h="13943">
                    <a:moveTo>
                      <a:pt x="8223" y="13782"/>
                    </a:moveTo>
                    <a:cubicBezTo>
                      <a:pt x="11988" y="13015"/>
                      <a:pt x="14441" y="9337"/>
                      <a:pt x="13661" y="5564"/>
                    </a:cubicBezTo>
                    <a:cubicBezTo>
                      <a:pt x="13103" y="2821"/>
                      <a:pt x="10956" y="677"/>
                      <a:pt x="8223" y="119"/>
                    </a:cubicBezTo>
                    <a:cubicBezTo>
                      <a:pt x="4459" y="-648"/>
                      <a:pt x="779" y="1789"/>
                      <a:pt x="-2" y="5564"/>
                    </a:cubicBezTo>
                    <a:cubicBezTo>
                      <a:pt x="-755" y="9337"/>
                      <a:pt x="1671" y="13015"/>
                      <a:pt x="5435" y="13782"/>
                    </a:cubicBezTo>
                    <a:cubicBezTo>
                      <a:pt x="6355" y="13968"/>
                      <a:pt x="7303" y="13968"/>
                      <a:pt x="8223" y="137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0" name="Freeform: Shape 33">
                <a:extLst>
                  <a:ext uri="{FF2B5EF4-FFF2-40B4-BE49-F238E27FC236}">
                    <a16:creationId xmlns:a16="http://schemas.microsoft.com/office/drawing/2014/main" id="{3E41E697-7A91-AF30-A8BB-49EF4A075737}"/>
                  </a:ext>
                </a:extLst>
              </p:cNvPr>
              <p:cNvSpPr/>
              <p:nvPr/>
            </p:nvSpPr>
            <p:spPr>
              <a:xfrm>
                <a:off x="11586150" y="5666893"/>
                <a:ext cx="17287" cy="17287"/>
              </a:xfrm>
              <a:custGeom>
                <a:avLst/>
                <a:gdLst>
                  <a:gd name="connsiteX0" fmla="*/ 17287 w 17287"/>
                  <a:gd name="connsiteY0" fmla="*/ 8644 h 17287"/>
                  <a:gd name="connsiteX1" fmla="*/ 8644 w 17287"/>
                  <a:gd name="connsiteY1" fmla="*/ 17287 h 17287"/>
                  <a:gd name="connsiteX2" fmla="*/ 0 w 17287"/>
                  <a:gd name="connsiteY2" fmla="*/ 8644 h 17287"/>
                  <a:gd name="connsiteX3" fmla="*/ 8644 w 17287"/>
                  <a:gd name="connsiteY3" fmla="*/ 0 h 17287"/>
                  <a:gd name="connsiteX4" fmla="*/ 17287 w 17287"/>
                  <a:gd name="connsiteY4" fmla="*/ 8644 h 1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17287">
                    <a:moveTo>
                      <a:pt x="17287" y="8644"/>
                    </a:moveTo>
                    <a:cubicBezTo>
                      <a:pt x="17287" y="13417"/>
                      <a:pt x="13418" y="17287"/>
                      <a:pt x="8644" y="17287"/>
                    </a:cubicBezTo>
                    <a:cubicBezTo>
                      <a:pt x="3870" y="17287"/>
                      <a:pt x="0" y="13417"/>
                      <a:pt x="0" y="8644"/>
                    </a:cubicBezTo>
                    <a:cubicBezTo>
                      <a:pt x="0" y="3870"/>
                      <a:pt x="3870" y="0"/>
                      <a:pt x="8644" y="0"/>
                    </a:cubicBezTo>
                    <a:cubicBezTo>
                      <a:pt x="13417" y="0"/>
                      <a:pt x="17287" y="3870"/>
                      <a:pt x="17287" y="86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1" name="Freeform: Shape 34">
                <a:extLst>
                  <a:ext uri="{FF2B5EF4-FFF2-40B4-BE49-F238E27FC236}">
                    <a16:creationId xmlns:a16="http://schemas.microsoft.com/office/drawing/2014/main" id="{D9CC1163-7F28-0295-14D3-66827546B19A}"/>
                  </a:ext>
                </a:extLst>
              </p:cNvPr>
              <p:cNvSpPr/>
              <p:nvPr/>
            </p:nvSpPr>
            <p:spPr>
              <a:xfrm>
                <a:off x="11701583" y="5665637"/>
                <a:ext cx="20078" cy="20077"/>
              </a:xfrm>
              <a:custGeom>
                <a:avLst/>
                <a:gdLst>
                  <a:gd name="connsiteX0" fmla="*/ 11573 w 20078"/>
                  <a:gd name="connsiteY0" fmla="*/ 19916 h 20077"/>
                  <a:gd name="connsiteX1" fmla="*/ 19799 w 20078"/>
                  <a:gd name="connsiteY1" fmla="*/ 8350 h 20077"/>
                  <a:gd name="connsiteX2" fmla="*/ 11573 w 20078"/>
                  <a:gd name="connsiteY2" fmla="*/ 119 h 20077"/>
                  <a:gd name="connsiteX3" fmla="*/ 2 w 20078"/>
                  <a:gd name="connsiteY3" fmla="*/ 8350 h 20077"/>
                  <a:gd name="connsiteX4" fmla="*/ 8227 w 20078"/>
                  <a:gd name="connsiteY4" fmla="*/ 19916 h 20077"/>
                  <a:gd name="connsiteX5" fmla="*/ 11573 w 20078"/>
                  <a:gd name="connsiteY5" fmla="*/ 19916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7">
                    <a:moveTo>
                      <a:pt x="11573" y="19916"/>
                    </a:moveTo>
                    <a:cubicBezTo>
                      <a:pt x="17038" y="18995"/>
                      <a:pt x="20719" y="13818"/>
                      <a:pt x="19799" y="8350"/>
                    </a:cubicBezTo>
                    <a:cubicBezTo>
                      <a:pt x="19102" y="4134"/>
                      <a:pt x="15784" y="830"/>
                      <a:pt x="11573" y="119"/>
                    </a:cubicBezTo>
                    <a:cubicBezTo>
                      <a:pt x="6108" y="-801"/>
                      <a:pt x="922" y="2882"/>
                      <a:pt x="2" y="8350"/>
                    </a:cubicBezTo>
                    <a:cubicBezTo>
                      <a:pt x="-918" y="13818"/>
                      <a:pt x="2762" y="18995"/>
                      <a:pt x="8227" y="19916"/>
                    </a:cubicBezTo>
                    <a:cubicBezTo>
                      <a:pt x="9343" y="20102"/>
                      <a:pt x="10458" y="20102"/>
                      <a:pt x="11573" y="199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2" name="Freeform: Shape 35">
                <a:extLst>
                  <a:ext uri="{FF2B5EF4-FFF2-40B4-BE49-F238E27FC236}">
                    <a16:creationId xmlns:a16="http://schemas.microsoft.com/office/drawing/2014/main" id="{0DE229D0-5910-2330-20FE-5B7CCB54B130}"/>
                  </a:ext>
                </a:extLst>
              </p:cNvPr>
              <p:cNvSpPr/>
              <p:nvPr/>
            </p:nvSpPr>
            <p:spPr>
              <a:xfrm>
                <a:off x="11820924" y="5664663"/>
                <a:ext cx="22305" cy="22306"/>
              </a:xfrm>
              <a:custGeom>
                <a:avLst/>
                <a:gdLst>
                  <a:gd name="connsiteX0" fmla="*/ 11014 w 22305"/>
                  <a:gd name="connsiteY0" fmla="*/ 22284 h 22306"/>
                  <a:gd name="connsiteX1" fmla="*/ 22167 w 22305"/>
                  <a:gd name="connsiteY1" fmla="*/ 11131 h 22306"/>
                  <a:gd name="connsiteX2" fmla="*/ 11014 w 22305"/>
                  <a:gd name="connsiteY2" fmla="*/ -22 h 22306"/>
                  <a:gd name="connsiteX3" fmla="*/ -139 w 22305"/>
                  <a:gd name="connsiteY3" fmla="*/ 11131 h 22306"/>
                  <a:gd name="connsiteX4" fmla="*/ 11014 w 22305"/>
                  <a:gd name="connsiteY4" fmla="*/ 22284 h 2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5" h="22306">
                    <a:moveTo>
                      <a:pt x="11014" y="22284"/>
                    </a:moveTo>
                    <a:cubicBezTo>
                      <a:pt x="17176" y="22284"/>
                      <a:pt x="22167" y="17290"/>
                      <a:pt x="22167" y="11131"/>
                    </a:cubicBezTo>
                    <a:cubicBezTo>
                      <a:pt x="22167" y="4972"/>
                      <a:pt x="17176" y="-22"/>
                      <a:pt x="11014" y="-22"/>
                    </a:cubicBezTo>
                    <a:cubicBezTo>
                      <a:pt x="4852" y="-22"/>
                      <a:pt x="-139" y="4972"/>
                      <a:pt x="-139" y="11131"/>
                    </a:cubicBezTo>
                    <a:cubicBezTo>
                      <a:pt x="-139" y="17290"/>
                      <a:pt x="4852" y="22284"/>
                      <a:pt x="11014" y="2228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3" name="Freeform: Shape 36">
                <a:extLst>
                  <a:ext uri="{FF2B5EF4-FFF2-40B4-BE49-F238E27FC236}">
                    <a16:creationId xmlns:a16="http://schemas.microsoft.com/office/drawing/2014/main" id="{D5579340-154D-839E-FAF0-C68FF265598C}"/>
                  </a:ext>
                </a:extLst>
              </p:cNvPr>
              <p:cNvSpPr/>
              <p:nvPr/>
            </p:nvSpPr>
            <p:spPr>
              <a:xfrm>
                <a:off x="11937474" y="5663547"/>
                <a:ext cx="24257" cy="24258"/>
              </a:xfrm>
              <a:custGeom>
                <a:avLst/>
                <a:gdLst>
                  <a:gd name="connsiteX0" fmla="*/ 12129 w 24257"/>
                  <a:gd name="connsiteY0" fmla="*/ 24236 h 24258"/>
                  <a:gd name="connsiteX1" fmla="*/ 24119 w 24257"/>
                  <a:gd name="connsiteY1" fmla="*/ 12246 h 24258"/>
                  <a:gd name="connsiteX2" fmla="*/ 12129 w 24257"/>
                  <a:gd name="connsiteY2" fmla="*/ -22 h 24258"/>
                  <a:gd name="connsiteX3" fmla="*/ -139 w 24257"/>
                  <a:gd name="connsiteY3" fmla="*/ 12246 h 24258"/>
                  <a:gd name="connsiteX4" fmla="*/ 12129 w 24257"/>
                  <a:gd name="connsiteY4" fmla="*/ 24236 h 2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7" h="24258">
                    <a:moveTo>
                      <a:pt x="12129" y="24236"/>
                    </a:moveTo>
                    <a:cubicBezTo>
                      <a:pt x="18738" y="24236"/>
                      <a:pt x="24119" y="18868"/>
                      <a:pt x="24119" y="12246"/>
                    </a:cubicBezTo>
                    <a:cubicBezTo>
                      <a:pt x="24119" y="5577"/>
                      <a:pt x="18793" y="128"/>
                      <a:pt x="12129" y="-22"/>
                    </a:cubicBezTo>
                    <a:cubicBezTo>
                      <a:pt x="5354" y="-22"/>
                      <a:pt x="-139" y="5471"/>
                      <a:pt x="-139" y="12246"/>
                    </a:cubicBezTo>
                    <a:cubicBezTo>
                      <a:pt x="0" y="18913"/>
                      <a:pt x="5465" y="24239"/>
                      <a:pt x="12129" y="242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4" name="Freeform: Shape 37">
                <a:extLst>
                  <a:ext uri="{FF2B5EF4-FFF2-40B4-BE49-F238E27FC236}">
                    <a16:creationId xmlns:a16="http://schemas.microsoft.com/office/drawing/2014/main" id="{E3E35A89-8E3D-2171-4543-CB869C54A7C0}"/>
                  </a:ext>
                </a:extLst>
              </p:cNvPr>
              <p:cNvSpPr/>
              <p:nvPr/>
            </p:nvSpPr>
            <p:spPr>
              <a:xfrm>
                <a:off x="12055140" y="5662711"/>
                <a:ext cx="25652" cy="25654"/>
              </a:xfrm>
              <a:custGeom>
                <a:avLst/>
                <a:gdLst>
                  <a:gd name="connsiteX0" fmla="*/ 12687 w 25652"/>
                  <a:gd name="connsiteY0" fmla="*/ 25630 h 25654"/>
                  <a:gd name="connsiteX1" fmla="*/ 25513 w 25652"/>
                  <a:gd name="connsiteY1" fmla="*/ 12801 h 25654"/>
                  <a:gd name="connsiteX2" fmla="*/ 12687 w 25652"/>
                  <a:gd name="connsiteY2" fmla="*/ -22 h 25654"/>
                  <a:gd name="connsiteX3" fmla="*/ -139 w 25652"/>
                  <a:gd name="connsiteY3" fmla="*/ 12807 h 25654"/>
                  <a:gd name="connsiteX4" fmla="*/ -139 w 25652"/>
                  <a:gd name="connsiteY4" fmla="*/ 13083 h 25654"/>
                  <a:gd name="connsiteX5" fmla="*/ 12408 w 25652"/>
                  <a:gd name="connsiteY5" fmla="*/ 25633 h 25654"/>
                  <a:gd name="connsiteX6" fmla="*/ 12687 w 25652"/>
                  <a:gd name="connsiteY6" fmla="*/ 25630 h 2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2" h="25654">
                    <a:moveTo>
                      <a:pt x="12687" y="25630"/>
                    </a:moveTo>
                    <a:cubicBezTo>
                      <a:pt x="19769" y="25627"/>
                      <a:pt x="25513" y="19883"/>
                      <a:pt x="25513" y="12801"/>
                    </a:cubicBezTo>
                    <a:cubicBezTo>
                      <a:pt x="25513" y="5716"/>
                      <a:pt x="19769" y="-25"/>
                      <a:pt x="12687" y="-22"/>
                    </a:cubicBezTo>
                    <a:cubicBezTo>
                      <a:pt x="5605" y="-19"/>
                      <a:pt x="-139" y="5724"/>
                      <a:pt x="-139" y="12807"/>
                    </a:cubicBezTo>
                    <a:cubicBezTo>
                      <a:pt x="-139" y="12899"/>
                      <a:pt x="-139" y="12991"/>
                      <a:pt x="-139" y="13083"/>
                    </a:cubicBezTo>
                    <a:cubicBezTo>
                      <a:pt x="-139" y="20012"/>
                      <a:pt x="5465" y="25630"/>
                      <a:pt x="12408" y="25633"/>
                    </a:cubicBezTo>
                    <a:cubicBezTo>
                      <a:pt x="12492" y="25633"/>
                      <a:pt x="12603" y="25633"/>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5" name="Freeform: Shape 38">
                <a:extLst>
                  <a:ext uri="{FF2B5EF4-FFF2-40B4-BE49-F238E27FC236}">
                    <a16:creationId xmlns:a16="http://schemas.microsoft.com/office/drawing/2014/main" id="{54EE6522-1E83-76E6-6DCC-4B8D881A9F7F}"/>
                  </a:ext>
                </a:extLst>
              </p:cNvPr>
              <p:cNvSpPr/>
              <p:nvPr/>
            </p:nvSpPr>
            <p:spPr>
              <a:xfrm>
                <a:off x="12172806" y="5662432"/>
                <a:ext cx="26209" cy="26209"/>
              </a:xfrm>
              <a:custGeom>
                <a:avLst/>
                <a:gdLst>
                  <a:gd name="connsiteX0" fmla="*/ 26210 w 26209"/>
                  <a:gd name="connsiteY0" fmla="*/ 13105 h 26209"/>
                  <a:gd name="connsiteX1" fmla="*/ 13105 w 26209"/>
                  <a:gd name="connsiteY1" fmla="*/ 26210 h 26209"/>
                  <a:gd name="connsiteX2" fmla="*/ 0 w 26209"/>
                  <a:gd name="connsiteY2" fmla="*/ 13105 h 26209"/>
                  <a:gd name="connsiteX3" fmla="*/ 13105 w 26209"/>
                  <a:gd name="connsiteY3" fmla="*/ 0 h 26209"/>
                  <a:gd name="connsiteX4" fmla="*/ 26210 w 26209"/>
                  <a:gd name="connsiteY4" fmla="*/ 13105 h 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9" h="26209">
                    <a:moveTo>
                      <a:pt x="26210" y="13105"/>
                    </a:moveTo>
                    <a:cubicBezTo>
                      <a:pt x="26210" y="20343"/>
                      <a:pt x="20343" y="26210"/>
                      <a:pt x="13105" y="26210"/>
                    </a:cubicBezTo>
                    <a:cubicBezTo>
                      <a:pt x="5867" y="26210"/>
                      <a:pt x="0" y="20343"/>
                      <a:pt x="0" y="13105"/>
                    </a:cubicBezTo>
                    <a:cubicBezTo>
                      <a:pt x="0" y="5867"/>
                      <a:pt x="5867" y="0"/>
                      <a:pt x="13105" y="0"/>
                    </a:cubicBezTo>
                    <a:cubicBezTo>
                      <a:pt x="20343" y="0"/>
                      <a:pt x="26210" y="5867"/>
                      <a:pt x="26210" y="1310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6" name="Freeform: Shape 39">
                <a:extLst>
                  <a:ext uri="{FF2B5EF4-FFF2-40B4-BE49-F238E27FC236}">
                    <a16:creationId xmlns:a16="http://schemas.microsoft.com/office/drawing/2014/main" id="{F609E60F-A131-7C14-7B02-312E43D11C62}"/>
                  </a:ext>
                </a:extLst>
              </p:cNvPr>
              <p:cNvSpPr/>
              <p:nvPr/>
            </p:nvSpPr>
            <p:spPr>
              <a:xfrm>
                <a:off x="11003676" y="5795155"/>
                <a:ext cx="1394" cy="27882"/>
              </a:xfrm>
              <a:custGeom>
                <a:avLst/>
                <a:gdLst>
                  <a:gd name="connsiteX0" fmla="*/ -139 w 1394"/>
                  <a:gd name="connsiteY0" fmla="*/ -22 h 27882"/>
                  <a:gd name="connsiteX1" fmla="*/ 1255 w 1394"/>
                  <a:gd name="connsiteY1" fmla="*/ -22 h 27882"/>
                  <a:gd name="connsiteX2" fmla="*/ -139 w 1394"/>
                  <a:gd name="connsiteY2" fmla="*/ -22 h 27882"/>
                  <a:gd name="connsiteX3" fmla="*/ -139 w 1394"/>
                  <a:gd name="connsiteY3" fmla="*/ -22 h 27882"/>
                  <a:gd name="connsiteX4" fmla="*/ -139 w 1394"/>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 h="27882">
                    <a:moveTo>
                      <a:pt x="-139" y="-22"/>
                    </a:moveTo>
                    <a:lnTo>
                      <a:pt x="1255" y="-22"/>
                    </a:lnTo>
                    <a:lnTo>
                      <a:pt x="-139" y="-22"/>
                    </a:lnTo>
                    <a:lnTo>
                      <a:pt x="-139" y="-22"/>
                    </a:ln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7" name="Freeform: Shape 40">
                <a:extLst>
                  <a:ext uri="{FF2B5EF4-FFF2-40B4-BE49-F238E27FC236}">
                    <a16:creationId xmlns:a16="http://schemas.microsoft.com/office/drawing/2014/main" id="{AD6A09C9-B14D-86AE-BE7A-8EF0C36BA2CE}"/>
                  </a:ext>
                </a:extLst>
              </p:cNvPr>
              <p:cNvSpPr/>
              <p:nvPr/>
            </p:nvSpPr>
            <p:spPr>
              <a:xfrm>
                <a:off x="11118540" y="5790402"/>
                <a:ext cx="6998" cy="7262"/>
              </a:xfrm>
              <a:custGeom>
                <a:avLst/>
                <a:gdLst>
                  <a:gd name="connsiteX0" fmla="*/ 3220 w 6998"/>
                  <a:gd name="connsiteY0" fmla="*/ 7240 h 7262"/>
                  <a:gd name="connsiteX1" fmla="*/ 6845 w 6998"/>
                  <a:gd name="connsiteY1" fmla="*/ 3615 h 7262"/>
                  <a:gd name="connsiteX2" fmla="*/ 3806 w 6998"/>
                  <a:gd name="connsiteY2" fmla="*/ -10 h 7262"/>
                  <a:gd name="connsiteX3" fmla="*/ 3220 w 6998"/>
                  <a:gd name="connsiteY3" fmla="*/ -10 h 7262"/>
                  <a:gd name="connsiteX4" fmla="*/ -125 w 6998"/>
                  <a:gd name="connsiteY4" fmla="*/ 3325 h 7262"/>
                  <a:gd name="connsiteX5" fmla="*/ -125 w 6998"/>
                  <a:gd name="connsiteY5" fmla="*/ 3615 h 7262"/>
                  <a:gd name="connsiteX6" fmla="*/ 2942 w 6998"/>
                  <a:gd name="connsiteY6" fmla="*/ 7229 h 7262"/>
                  <a:gd name="connsiteX7" fmla="*/ 3220 w 6998"/>
                  <a:gd name="connsiteY7" fmla="*/ 7240 h 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 h="7262">
                    <a:moveTo>
                      <a:pt x="3220" y="7240"/>
                    </a:moveTo>
                    <a:cubicBezTo>
                      <a:pt x="5228" y="7240"/>
                      <a:pt x="6845" y="5617"/>
                      <a:pt x="6845" y="3615"/>
                    </a:cubicBezTo>
                    <a:cubicBezTo>
                      <a:pt x="7012" y="1775"/>
                      <a:pt x="5646" y="152"/>
                      <a:pt x="3806" y="-10"/>
                    </a:cubicBezTo>
                    <a:cubicBezTo>
                      <a:pt x="3611" y="-26"/>
                      <a:pt x="3416" y="-26"/>
                      <a:pt x="3220" y="-10"/>
                    </a:cubicBezTo>
                    <a:cubicBezTo>
                      <a:pt x="1380" y="-15"/>
                      <a:pt x="-125" y="1477"/>
                      <a:pt x="-125" y="3325"/>
                    </a:cubicBezTo>
                    <a:cubicBezTo>
                      <a:pt x="-125" y="3423"/>
                      <a:pt x="-125" y="3518"/>
                      <a:pt x="-125" y="3615"/>
                    </a:cubicBezTo>
                    <a:cubicBezTo>
                      <a:pt x="-293" y="5455"/>
                      <a:pt x="1101" y="7075"/>
                      <a:pt x="2942" y="7229"/>
                    </a:cubicBezTo>
                    <a:cubicBezTo>
                      <a:pt x="3025" y="7237"/>
                      <a:pt x="3137" y="7240"/>
                      <a:pt x="3220" y="724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8" name="Freeform: Shape 41">
                <a:extLst>
                  <a:ext uri="{FF2B5EF4-FFF2-40B4-BE49-F238E27FC236}">
                    <a16:creationId xmlns:a16="http://schemas.microsoft.com/office/drawing/2014/main" id="{35C9FA03-E665-177B-8654-0BBE1107931E}"/>
                  </a:ext>
                </a:extLst>
              </p:cNvPr>
              <p:cNvSpPr/>
              <p:nvPr/>
            </p:nvSpPr>
            <p:spPr>
              <a:xfrm>
                <a:off x="11234826" y="5788463"/>
                <a:ext cx="11152" cy="11153"/>
              </a:xfrm>
              <a:custGeom>
                <a:avLst/>
                <a:gdLst>
                  <a:gd name="connsiteX0" fmla="*/ 5437 w 11152"/>
                  <a:gd name="connsiteY0" fmla="*/ 11131 h 11153"/>
                  <a:gd name="connsiteX1" fmla="*/ 11014 w 11152"/>
                  <a:gd name="connsiteY1" fmla="*/ 5554 h 11153"/>
                  <a:gd name="connsiteX2" fmla="*/ 5437 w 11152"/>
                  <a:gd name="connsiteY2" fmla="*/ -22 h 11153"/>
                  <a:gd name="connsiteX3" fmla="*/ -139 w 11152"/>
                  <a:gd name="connsiteY3" fmla="*/ 5554 h 11153"/>
                  <a:gd name="connsiteX4" fmla="*/ 5437 w 11152"/>
                  <a:gd name="connsiteY4" fmla="*/ 11131 h 1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2" h="11153">
                    <a:moveTo>
                      <a:pt x="5437" y="11131"/>
                    </a:moveTo>
                    <a:cubicBezTo>
                      <a:pt x="8505" y="11131"/>
                      <a:pt x="11014" y="8636"/>
                      <a:pt x="11014" y="5554"/>
                    </a:cubicBezTo>
                    <a:cubicBezTo>
                      <a:pt x="11014" y="2473"/>
                      <a:pt x="8505" y="-22"/>
                      <a:pt x="5437" y="-22"/>
                    </a:cubicBezTo>
                    <a:cubicBezTo>
                      <a:pt x="2370" y="-22"/>
                      <a:pt x="-139" y="2473"/>
                      <a:pt x="-139" y="5554"/>
                    </a:cubicBezTo>
                    <a:cubicBezTo>
                      <a:pt x="-139" y="8636"/>
                      <a:pt x="2370" y="11131"/>
                      <a:pt x="5437" y="111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29" name="Freeform: Shape 42">
                <a:extLst>
                  <a:ext uri="{FF2B5EF4-FFF2-40B4-BE49-F238E27FC236}">
                    <a16:creationId xmlns:a16="http://schemas.microsoft.com/office/drawing/2014/main" id="{DA1CB749-41C6-8B2C-7228-21A8B362E9B2}"/>
                  </a:ext>
                </a:extLst>
              </p:cNvPr>
              <p:cNvSpPr/>
              <p:nvPr/>
            </p:nvSpPr>
            <p:spPr>
              <a:xfrm>
                <a:off x="11348479" y="5785812"/>
                <a:ext cx="16173" cy="16174"/>
              </a:xfrm>
              <a:custGeom>
                <a:avLst/>
                <a:gdLst>
                  <a:gd name="connsiteX0" fmla="*/ 9450 w 16173"/>
                  <a:gd name="connsiteY0" fmla="*/ 16012 h 16174"/>
                  <a:gd name="connsiteX1" fmla="*/ 15891 w 16173"/>
                  <a:gd name="connsiteY1" fmla="*/ 6571 h 16174"/>
                  <a:gd name="connsiteX2" fmla="*/ 9450 w 16173"/>
                  <a:gd name="connsiteY2" fmla="*/ 119 h 16174"/>
                  <a:gd name="connsiteX3" fmla="*/ -3 w 16173"/>
                  <a:gd name="connsiteY3" fmla="*/ 6571 h 16174"/>
                  <a:gd name="connsiteX4" fmla="*/ 6466 w 16173"/>
                  <a:gd name="connsiteY4" fmla="*/ 16012 h 16174"/>
                  <a:gd name="connsiteX5" fmla="*/ 9450 w 16173"/>
                  <a:gd name="connsiteY5" fmla="*/ 16012 h 1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3" h="16174">
                    <a:moveTo>
                      <a:pt x="9450" y="16012"/>
                    </a:moveTo>
                    <a:cubicBezTo>
                      <a:pt x="13827" y="15187"/>
                      <a:pt x="16727" y="10960"/>
                      <a:pt x="15891" y="6571"/>
                    </a:cubicBezTo>
                    <a:cubicBezTo>
                      <a:pt x="15277" y="3294"/>
                      <a:pt x="12712" y="735"/>
                      <a:pt x="9450" y="119"/>
                    </a:cubicBezTo>
                    <a:cubicBezTo>
                      <a:pt x="5072" y="-707"/>
                      <a:pt x="834" y="2182"/>
                      <a:pt x="-3" y="6571"/>
                    </a:cubicBezTo>
                    <a:cubicBezTo>
                      <a:pt x="-811" y="10960"/>
                      <a:pt x="2061" y="15187"/>
                      <a:pt x="6466" y="16012"/>
                    </a:cubicBezTo>
                    <a:cubicBezTo>
                      <a:pt x="7442" y="16199"/>
                      <a:pt x="8474" y="16199"/>
                      <a:pt x="9450" y="1601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0" name="Freeform: Shape 43">
                <a:extLst>
                  <a:ext uri="{FF2B5EF4-FFF2-40B4-BE49-F238E27FC236}">
                    <a16:creationId xmlns:a16="http://schemas.microsoft.com/office/drawing/2014/main" id="{7B9F5B2E-39DD-0537-ECA7-C8956CB106FA}"/>
                  </a:ext>
                </a:extLst>
              </p:cNvPr>
              <p:cNvSpPr/>
              <p:nvPr/>
            </p:nvSpPr>
            <p:spPr>
              <a:xfrm>
                <a:off x="11465137" y="5783861"/>
                <a:ext cx="20078" cy="20077"/>
              </a:xfrm>
              <a:custGeom>
                <a:avLst/>
                <a:gdLst>
                  <a:gd name="connsiteX0" fmla="*/ 11573 w 20078"/>
                  <a:gd name="connsiteY0" fmla="*/ 19916 h 20077"/>
                  <a:gd name="connsiteX1" fmla="*/ 19799 w 20078"/>
                  <a:gd name="connsiteY1" fmla="*/ 8350 h 20077"/>
                  <a:gd name="connsiteX2" fmla="*/ 11573 w 20078"/>
                  <a:gd name="connsiteY2" fmla="*/ 119 h 20077"/>
                  <a:gd name="connsiteX3" fmla="*/ 2 w 20078"/>
                  <a:gd name="connsiteY3" fmla="*/ 8350 h 20077"/>
                  <a:gd name="connsiteX4" fmla="*/ 8227 w 20078"/>
                  <a:gd name="connsiteY4" fmla="*/ 19916 h 20077"/>
                  <a:gd name="connsiteX5" fmla="*/ 11573 w 20078"/>
                  <a:gd name="connsiteY5" fmla="*/ 19916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7">
                    <a:moveTo>
                      <a:pt x="11573" y="19916"/>
                    </a:moveTo>
                    <a:cubicBezTo>
                      <a:pt x="17038" y="18995"/>
                      <a:pt x="20719" y="13818"/>
                      <a:pt x="19799" y="8350"/>
                    </a:cubicBezTo>
                    <a:cubicBezTo>
                      <a:pt x="19102" y="4134"/>
                      <a:pt x="15783" y="830"/>
                      <a:pt x="11573" y="119"/>
                    </a:cubicBezTo>
                    <a:cubicBezTo>
                      <a:pt x="6108" y="-801"/>
                      <a:pt x="922" y="2882"/>
                      <a:pt x="2" y="8350"/>
                    </a:cubicBezTo>
                    <a:cubicBezTo>
                      <a:pt x="-918" y="13818"/>
                      <a:pt x="2762" y="18995"/>
                      <a:pt x="8227" y="19916"/>
                    </a:cubicBezTo>
                    <a:cubicBezTo>
                      <a:pt x="9342" y="20102"/>
                      <a:pt x="10458" y="20102"/>
                      <a:pt x="11573" y="199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1" name="Freeform: Shape 44">
                <a:extLst>
                  <a:ext uri="{FF2B5EF4-FFF2-40B4-BE49-F238E27FC236}">
                    <a16:creationId xmlns:a16="http://schemas.microsoft.com/office/drawing/2014/main" id="{C644F9C7-7F03-F85E-1D93-AC42D7D763EC}"/>
                  </a:ext>
                </a:extLst>
              </p:cNvPr>
              <p:cNvSpPr/>
              <p:nvPr/>
            </p:nvSpPr>
            <p:spPr>
              <a:xfrm>
                <a:off x="11583362" y="5782050"/>
                <a:ext cx="23421" cy="23421"/>
              </a:xfrm>
              <a:custGeom>
                <a:avLst/>
                <a:gdLst>
                  <a:gd name="connsiteX0" fmla="*/ 11572 w 23421"/>
                  <a:gd name="connsiteY0" fmla="*/ 23399 h 23421"/>
                  <a:gd name="connsiteX1" fmla="*/ 23282 w 23421"/>
                  <a:gd name="connsiteY1" fmla="*/ 11686 h 23421"/>
                  <a:gd name="connsiteX2" fmla="*/ 11572 w 23421"/>
                  <a:gd name="connsiteY2" fmla="*/ -22 h 23421"/>
                  <a:gd name="connsiteX3" fmla="*/ -139 w 23421"/>
                  <a:gd name="connsiteY3" fmla="*/ 11691 h 23421"/>
                  <a:gd name="connsiteX4" fmla="*/ -139 w 23421"/>
                  <a:gd name="connsiteY4" fmla="*/ 11968 h 23421"/>
                  <a:gd name="connsiteX5" fmla="*/ 11572 w 23421"/>
                  <a:gd name="connsiteY5" fmla="*/ 23399 h 2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1" h="23421">
                    <a:moveTo>
                      <a:pt x="11572" y="23399"/>
                    </a:moveTo>
                    <a:cubicBezTo>
                      <a:pt x="18040" y="23397"/>
                      <a:pt x="23282" y="18152"/>
                      <a:pt x="23282" y="11686"/>
                    </a:cubicBezTo>
                    <a:cubicBezTo>
                      <a:pt x="23282" y="5217"/>
                      <a:pt x="18040" y="-25"/>
                      <a:pt x="11572" y="-22"/>
                    </a:cubicBezTo>
                    <a:cubicBezTo>
                      <a:pt x="5103" y="-19"/>
                      <a:pt x="-139" y="5225"/>
                      <a:pt x="-139" y="11691"/>
                    </a:cubicBezTo>
                    <a:cubicBezTo>
                      <a:pt x="-139" y="11783"/>
                      <a:pt x="-139" y="11876"/>
                      <a:pt x="-139" y="11968"/>
                    </a:cubicBezTo>
                    <a:cubicBezTo>
                      <a:pt x="0" y="18325"/>
                      <a:pt x="5214" y="23402"/>
                      <a:pt x="11572" y="2339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2" name="Freeform: Shape 45">
                <a:extLst>
                  <a:ext uri="{FF2B5EF4-FFF2-40B4-BE49-F238E27FC236}">
                    <a16:creationId xmlns:a16="http://schemas.microsoft.com/office/drawing/2014/main" id="{85C34151-85A3-C99E-4938-75F764E51FF2}"/>
                  </a:ext>
                </a:extLst>
              </p:cNvPr>
              <p:cNvSpPr/>
              <p:nvPr/>
            </p:nvSpPr>
            <p:spPr>
              <a:xfrm>
                <a:off x="11700191" y="5780934"/>
                <a:ext cx="26209" cy="26209"/>
              </a:xfrm>
              <a:custGeom>
                <a:avLst/>
                <a:gdLst>
                  <a:gd name="connsiteX0" fmla="*/ 12966 w 26209"/>
                  <a:gd name="connsiteY0" fmla="*/ 26188 h 26209"/>
                  <a:gd name="connsiteX1" fmla="*/ 26071 w 26209"/>
                  <a:gd name="connsiteY1" fmla="*/ 13083 h 26209"/>
                  <a:gd name="connsiteX2" fmla="*/ 12966 w 26209"/>
                  <a:gd name="connsiteY2" fmla="*/ -22 h 26209"/>
                  <a:gd name="connsiteX3" fmla="*/ -139 w 26209"/>
                  <a:gd name="connsiteY3" fmla="*/ 13083 h 26209"/>
                  <a:gd name="connsiteX4" fmla="*/ 12966 w 26209"/>
                  <a:gd name="connsiteY4" fmla="*/ 26188 h 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9" h="26209">
                    <a:moveTo>
                      <a:pt x="12966" y="26188"/>
                    </a:moveTo>
                    <a:cubicBezTo>
                      <a:pt x="20215" y="26188"/>
                      <a:pt x="26071" y="20321"/>
                      <a:pt x="26071" y="13083"/>
                    </a:cubicBezTo>
                    <a:cubicBezTo>
                      <a:pt x="26071" y="5844"/>
                      <a:pt x="20215" y="-22"/>
                      <a:pt x="12966" y="-22"/>
                    </a:cubicBezTo>
                    <a:cubicBezTo>
                      <a:pt x="5716" y="-22"/>
                      <a:pt x="-139" y="5844"/>
                      <a:pt x="-139" y="13083"/>
                    </a:cubicBezTo>
                    <a:cubicBezTo>
                      <a:pt x="-139" y="20321"/>
                      <a:pt x="5716" y="26188"/>
                      <a:pt x="12966" y="2618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3" name="Freeform: Shape 46">
                <a:extLst>
                  <a:ext uri="{FF2B5EF4-FFF2-40B4-BE49-F238E27FC236}">
                    <a16:creationId xmlns:a16="http://schemas.microsoft.com/office/drawing/2014/main" id="{1D61DF5E-4DD7-4014-02D1-60E29CF6CD47}"/>
                  </a:ext>
                </a:extLst>
              </p:cNvPr>
              <p:cNvSpPr/>
              <p:nvPr/>
            </p:nvSpPr>
            <p:spPr>
              <a:xfrm>
                <a:off x="11817578" y="5779261"/>
                <a:ext cx="28998" cy="29000"/>
              </a:xfrm>
              <a:custGeom>
                <a:avLst/>
                <a:gdLst>
                  <a:gd name="connsiteX0" fmla="*/ 14360 w 28998"/>
                  <a:gd name="connsiteY0" fmla="*/ 28976 h 29000"/>
                  <a:gd name="connsiteX1" fmla="*/ 28859 w 28998"/>
                  <a:gd name="connsiteY1" fmla="*/ 14474 h 29000"/>
                  <a:gd name="connsiteX2" fmla="*/ 14360 w 28998"/>
                  <a:gd name="connsiteY2" fmla="*/ -22 h 29000"/>
                  <a:gd name="connsiteX3" fmla="*/ -139 w 28998"/>
                  <a:gd name="connsiteY3" fmla="*/ 14480 h 29000"/>
                  <a:gd name="connsiteX4" fmla="*/ -139 w 28998"/>
                  <a:gd name="connsiteY4" fmla="*/ 14756 h 29000"/>
                  <a:gd name="connsiteX5" fmla="*/ 14081 w 28998"/>
                  <a:gd name="connsiteY5" fmla="*/ 28979 h 29000"/>
                  <a:gd name="connsiteX6" fmla="*/ 14360 w 28998"/>
                  <a:gd name="connsiteY6" fmla="*/ 28976 h 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98" h="29000">
                    <a:moveTo>
                      <a:pt x="14360" y="28976"/>
                    </a:moveTo>
                    <a:cubicBezTo>
                      <a:pt x="22363" y="28973"/>
                      <a:pt x="28859" y="22482"/>
                      <a:pt x="28859" y="14474"/>
                    </a:cubicBezTo>
                    <a:cubicBezTo>
                      <a:pt x="28859" y="6466"/>
                      <a:pt x="22363" y="-25"/>
                      <a:pt x="14360" y="-22"/>
                    </a:cubicBezTo>
                    <a:cubicBezTo>
                      <a:pt x="6358" y="-19"/>
                      <a:pt x="-139" y="6472"/>
                      <a:pt x="-139" y="14480"/>
                    </a:cubicBezTo>
                    <a:cubicBezTo>
                      <a:pt x="-139" y="14572"/>
                      <a:pt x="-139" y="14664"/>
                      <a:pt x="-139" y="14756"/>
                    </a:cubicBezTo>
                    <a:cubicBezTo>
                      <a:pt x="-139" y="22610"/>
                      <a:pt x="6218" y="28976"/>
                      <a:pt x="14081" y="28979"/>
                    </a:cubicBezTo>
                    <a:cubicBezTo>
                      <a:pt x="14165" y="28979"/>
                      <a:pt x="14276" y="28979"/>
                      <a:pt x="14360" y="2897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4" name="Freeform: Shape 47">
                <a:extLst>
                  <a:ext uri="{FF2B5EF4-FFF2-40B4-BE49-F238E27FC236}">
                    <a16:creationId xmlns:a16="http://schemas.microsoft.com/office/drawing/2014/main" id="{10AC030F-C094-108B-B645-9F43A6B41F4F}"/>
                  </a:ext>
                </a:extLst>
              </p:cNvPr>
              <p:cNvSpPr/>
              <p:nvPr/>
            </p:nvSpPr>
            <p:spPr>
              <a:xfrm>
                <a:off x="11934128" y="5778425"/>
                <a:ext cx="30671" cy="30671"/>
              </a:xfrm>
              <a:custGeom>
                <a:avLst/>
                <a:gdLst>
                  <a:gd name="connsiteX0" fmla="*/ 30671 w 30671"/>
                  <a:gd name="connsiteY0" fmla="*/ 15336 h 30671"/>
                  <a:gd name="connsiteX1" fmla="*/ 15336 w 30671"/>
                  <a:gd name="connsiteY1" fmla="*/ 30671 h 30671"/>
                  <a:gd name="connsiteX2" fmla="*/ 0 w 30671"/>
                  <a:gd name="connsiteY2" fmla="*/ 15336 h 30671"/>
                  <a:gd name="connsiteX3" fmla="*/ 15336 w 30671"/>
                  <a:gd name="connsiteY3" fmla="*/ 0 h 30671"/>
                  <a:gd name="connsiteX4" fmla="*/ 30671 w 30671"/>
                  <a:gd name="connsiteY4" fmla="*/ 15336 h 30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1" h="30671">
                    <a:moveTo>
                      <a:pt x="30671" y="15336"/>
                    </a:moveTo>
                    <a:cubicBezTo>
                      <a:pt x="30671" y="23805"/>
                      <a:pt x="23805" y="30671"/>
                      <a:pt x="15336" y="30671"/>
                    </a:cubicBezTo>
                    <a:cubicBezTo>
                      <a:pt x="6866" y="30671"/>
                      <a:pt x="0" y="23805"/>
                      <a:pt x="0" y="15336"/>
                    </a:cubicBezTo>
                    <a:cubicBezTo>
                      <a:pt x="0" y="6866"/>
                      <a:pt x="6866" y="0"/>
                      <a:pt x="15336" y="0"/>
                    </a:cubicBezTo>
                    <a:cubicBezTo>
                      <a:pt x="23805" y="0"/>
                      <a:pt x="30671" y="6866"/>
                      <a:pt x="30671" y="153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5" name="Freeform: Shape 48">
                <a:extLst>
                  <a:ext uri="{FF2B5EF4-FFF2-40B4-BE49-F238E27FC236}">
                    <a16:creationId xmlns:a16="http://schemas.microsoft.com/office/drawing/2014/main" id="{0E84FA9B-4B67-C106-F8BC-6FB55EBDC236}"/>
                  </a:ext>
                </a:extLst>
              </p:cNvPr>
              <p:cNvSpPr/>
              <p:nvPr/>
            </p:nvSpPr>
            <p:spPr>
              <a:xfrm>
                <a:off x="12051794" y="5777588"/>
                <a:ext cx="32343" cy="32344"/>
              </a:xfrm>
              <a:custGeom>
                <a:avLst/>
                <a:gdLst>
                  <a:gd name="connsiteX0" fmla="*/ 16033 w 32343"/>
                  <a:gd name="connsiteY0" fmla="*/ 32322 h 32344"/>
                  <a:gd name="connsiteX1" fmla="*/ 32205 w 32343"/>
                  <a:gd name="connsiteY1" fmla="*/ 16147 h 32344"/>
                  <a:gd name="connsiteX2" fmla="*/ 16033 w 32343"/>
                  <a:gd name="connsiteY2" fmla="*/ -22 h 32344"/>
                  <a:gd name="connsiteX3" fmla="*/ -139 w 32343"/>
                  <a:gd name="connsiteY3" fmla="*/ 16153 h 32344"/>
                  <a:gd name="connsiteX4" fmla="*/ -139 w 32343"/>
                  <a:gd name="connsiteY4" fmla="*/ 16429 h 32344"/>
                  <a:gd name="connsiteX5" fmla="*/ 16033 w 32343"/>
                  <a:gd name="connsiteY5" fmla="*/ 32322 h 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43" h="32344">
                    <a:moveTo>
                      <a:pt x="16033" y="32322"/>
                    </a:moveTo>
                    <a:cubicBezTo>
                      <a:pt x="24955" y="32322"/>
                      <a:pt x="32205" y="25078"/>
                      <a:pt x="32205" y="16147"/>
                    </a:cubicBezTo>
                    <a:cubicBezTo>
                      <a:pt x="32205" y="7216"/>
                      <a:pt x="24955" y="-22"/>
                      <a:pt x="16033" y="-22"/>
                    </a:cubicBezTo>
                    <a:cubicBezTo>
                      <a:pt x="7083" y="-22"/>
                      <a:pt x="-139" y="7222"/>
                      <a:pt x="-139" y="16153"/>
                    </a:cubicBezTo>
                    <a:cubicBezTo>
                      <a:pt x="-139" y="16245"/>
                      <a:pt x="-139" y="16337"/>
                      <a:pt x="-139" y="16429"/>
                    </a:cubicBezTo>
                    <a:cubicBezTo>
                      <a:pt x="0" y="25251"/>
                      <a:pt x="7222" y="32322"/>
                      <a:pt x="16033" y="323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6" name="Freeform: Shape 49">
                <a:extLst>
                  <a:ext uri="{FF2B5EF4-FFF2-40B4-BE49-F238E27FC236}">
                    <a16:creationId xmlns:a16="http://schemas.microsoft.com/office/drawing/2014/main" id="{1C0B4615-2C88-6837-0604-AFF3B42F60A4}"/>
                  </a:ext>
                </a:extLst>
              </p:cNvPr>
              <p:cNvSpPr/>
              <p:nvPr/>
            </p:nvSpPr>
            <p:spPr>
              <a:xfrm>
                <a:off x="12169460" y="5778425"/>
                <a:ext cx="33459" cy="33459"/>
              </a:xfrm>
              <a:custGeom>
                <a:avLst/>
                <a:gdLst>
                  <a:gd name="connsiteX0" fmla="*/ 16590 w 33459"/>
                  <a:gd name="connsiteY0" fmla="*/ 33437 h 33459"/>
                  <a:gd name="connsiteX1" fmla="*/ 33320 w 33459"/>
                  <a:gd name="connsiteY1" fmla="*/ 16708 h 33459"/>
                  <a:gd name="connsiteX2" fmla="*/ 16590 w 33459"/>
                  <a:gd name="connsiteY2" fmla="*/ -22 h 33459"/>
                  <a:gd name="connsiteX3" fmla="*/ -139 w 33459"/>
                  <a:gd name="connsiteY3" fmla="*/ 16708 h 33459"/>
                  <a:gd name="connsiteX4" fmla="*/ 16590 w 33459"/>
                  <a:gd name="connsiteY4" fmla="*/ 33437 h 3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9" h="33459">
                    <a:moveTo>
                      <a:pt x="16590" y="33437"/>
                    </a:moveTo>
                    <a:cubicBezTo>
                      <a:pt x="25820" y="33437"/>
                      <a:pt x="33320" y="25948"/>
                      <a:pt x="33320" y="16708"/>
                    </a:cubicBezTo>
                    <a:cubicBezTo>
                      <a:pt x="33320" y="7467"/>
                      <a:pt x="25820" y="-22"/>
                      <a:pt x="16590" y="-22"/>
                    </a:cubicBezTo>
                    <a:cubicBezTo>
                      <a:pt x="7361" y="-22"/>
                      <a:pt x="-139" y="7467"/>
                      <a:pt x="-139" y="16708"/>
                    </a:cubicBezTo>
                    <a:cubicBezTo>
                      <a:pt x="-139" y="25948"/>
                      <a:pt x="7361" y="33437"/>
                      <a:pt x="16590" y="3343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7" name="Freeform: Shape 50">
                <a:extLst>
                  <a:ext uri="{FF2B5EF4-FFF2-40B4-BE49-F238E27FC236}">
                    <a16:creationId xmlns:a16="http://schemas.microsoft.com/office/drawing/2014/main" id="{148F7B79-277C-C54D-9042-28FD866F910D}"/>
                  </a:ext>
                </a:extLst>
              </p:cNvPr>
              <p:cNvSpPr/>
              <p:nvPr/>
            </p:nvSpPr>
            <p:spPr>
              <a:xfrm>
                <a:off x="10885453" y="5913099"/>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cubicBezTo>
                      <a:pt x="-139" y="-22"/>
                      <a:pt x="-139" y="-22"/>
                      <a:pt x="-139" y="-22"/>
                    </a:cubicBez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8" name="Freeform: Shape 51">
                <a:extLst>
                  <a:ext uri="{FF2B5EF4-FFF2-40B4-BE49-F238E27FC236}">
                    <a16:creationId xmlns:a16="http://schemas.microsoft.com/office/drawing/2014/main" id="{4C7AAF62-75DA-48CD-2A72-88C17E8225B6}"/>
                  </a:ext>
                </a:extLst>
              </p:cNvPr>
              <p:cNvSpPr/>
              <p:nvPr/>
            </p:nvSpPr>
            <p:spPr>
              <a:xfrm>
                <a:off x="11000317" y="5908625"/>
                <a:ext cx="6998" cy="7262"/>
              </a:xfrm>
              <a:custGeom>
                <a:avLst/>
                <a:gdLst>
                  <a:gd name="connsiteX0" fmla="*/ 3220 w 6998"/>
                  <a:gd name="connsiteY0" fmla="*/ 7240 h 7262"/>
                  <a:gd name="connsiteX1" fmla="*/ 6845 w 6998"/>
                  <a:gd name="connsiteY1" fmla="*/ 3615 h 7262"/>
                  <a:gd name="connsiteX2" fmla="*/ 3806 w 6998"/>
                  <a:gd name="connsiteY2" fmla="*/ -10 h 7262"/>
                  <a:gd name="connsiteX3" fmla="*/ 3220 w 6998"/>
                  <a:gd name="connsiteY3" fmla="*/ -10 h 7262"/>
                  <a:gd name="connsiteX4" fmla="*/ -125 w 6998"/>
                  <a:gd name="connsiteY4" fmla="*/ 3325 h 7262"/>
                  <a:gd name="connsiteX5" fmla="*/ -125 w 6998"/>
                  <a:gd name="connsiteY5" fmla="*/ 3615 h 7262"/>
                  <a:gd name="connsiteX6" fmla="*/ 2942 w 6998"/>
                  <a:gd name="connsiteY6" fmla="*/ 7229 h 7262"/>
                  <a:gd name="connsiteX7" fmla="*/ 3220 w 6998"/>
                  <a:gd name="connsiteY7" fmla="*/ 7240 h 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8" h="7262">
                    <a:moveTo>
                      <a:pt x="3220" y="7240"/>
                    </a:moveTo>
                    <a:cubicBezTo>
                      <a:pt x="5228" y="7240"/>
                      <a:pt x="6845" y="5617"/>
                      <a:pt x="6845" y="3615"/>
                    </a:cubicBezTo>
                    <a:cubicBezTo>
                      <a:pt x="7012" y="1775"/>
                      <a:pt x="5646" y="152"/>
                      <a:pt x="3806" y="-10"/>
                    </a:cubicBezTo>
                    <a:cubicBezTo>
                      <a:pt x="3611" y="-26"/>
                      <a:pt x="3416" y="-26"/>
                      <a:pt x="3220" y="-10"/>
                    </a:cubicBezTo>
                    <a:cubicBezTo>
                      <a:pt x="1380" y="-15"/>
                      <a:pt x="-125" y="1477"/>
                      <a:pt x="-125" y="3325"/>
                    </a:cubicBezTo>
                    <a:cubicBezTo>
                      <a:pt x="-125" y="3423"/>
                      <a:pt x="-125" y="3518"/>
                      <a:pt x="-125" y="3615"/>
                    </a:cubicBezTo>
                    <a:cubicBezTo>
                      <a:pt x="-293" y="5455"/>
                      <a:pt x="1102" y="7075"/>
                      <a:pt x="2942" y="7229"/>
                    </a:cubicBezTo>
                    <a:cubicBezTo>
                      <a:pt x="3025" y="7237"/>
                      <a:pt x="3137" y="7240"/>
                      <a:pt x="3220" y="724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39" name="Freeform: Shape 52">
                <a:extLst>
                  <a:ext uri="{FF2B5EF4-FFF2-40B4-BE49-F238E27FC236}">
                    <a16:creationId xmlns:a16="http://schemas.microsoft.com/office/drawing/2014/main" id="{E802C208-B64B-56A7-06E4-E05B249B3FEB}"/>
                  </a:ext>
                </a:extLst>
              </p:cNvPr>
              <p:cNvSpPr/>
              <p:nvPr/>
            </p:nvSpPr>
            <p:spPr>
              <a:xfrm>
                <a:off x="11116045" y="5905855"/>
                <a:ext cx="12273" cy="12269"/>
              </a:xfrm>
              <a:custGeom>
                <a:avLst/>
                <a:gdLst>
                  <a:gd name="connsiteX0" fmla="*/ 5716 w 12273"/>
                  <a:gd name="connsiteY0" fmla="*/ 12241 h 12269"/>
                  <a:gd name="connsiteX1" fmla="*/ 12129 w 12273"/>
                  <a:gd name="connsiteY1" fmla="*/ 6386 h 12269"/>
                  <a:gd name="connsiteX2" fmla="*/ 6274 w 12273"/>
                  <a:gd name="connsiteY2" fmla="*/ -16 h 12269"/>
                  <a:gd name="connsiteX3" fmla="*/ -139 w 12273"/>
                  <a:gd name="connsiteY3" fmla="*/ 5839 h 12269"/>
                  <a:gd name="connsiteX4" fmla="*/ -139 w 12273"/>
                  <a:gd name="connsiteY4" fmla="*/ 6386 h 12269"/>
                  <a:gd name="connsiteX5" fmla="*/ 5716 w 12273"/>
                  <a:gd name="connsiteY5" fmla="*/ 12241 h 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3" h="12269">
                    <a:moveTo>
                      <a:pt x="5716" y="12241"/>
                    </a:moveTo>
                    <a:cubicBezTo>
                      <a:pt x="9090" y="12392"/>
                      <a:pt x="11962" y="9771"/>
                      <a:pt x="12129" y="6386"/>
                    </a:cubicBezTo>
                    <a:cubicBezTo>
                      <a:pt x="12269" y="3001"/>
                      <a:pt x="9648" y="135"/>
                      <a:pt x="6274" y="-16"/>
                    </a:cubicBezTo>
                    <a:cubicBezTo>
                      <a:pt x="2872" y="-166"/>
                      <a:pt x="0" y="2457"/>
                      <a:pt x="-139" y="5839"/>
                    </a:cubicBezTo>
                    <a:cubicBezTo>
                      <a:pt x="-139" y="6024"/>
                      <a:pt x="-139" y="6205"/>
                      <a:pt x="-139" y="6386"/>
                    </a:cubicBezTo>
                    <a:cubicBezTo>
                      <a:pt x="0" y="9559"/>
                      <a:pt x="2537" y="12099"/>
                      <a:pt x="5716" y="1224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0" name="Freeform: Shape 53">
                <a:extLst>
                  <a:ext uri="{FF2B5EF4-FFF2-40B4-BE49-F238E27FC236}">
                    <a16:creationId xmlns:a16="http://schemas.microsoft.com/office/drawing/2014/main" id="{B12FA9A0-9B39-BC10-18B8-88EADD73C194}"/>
                  </a:ext>
                </a:extLst>
              </p:cNvPr>
              <p:cNvSpPr/>
              <p:nvPr/>
            </p:nvSpPr>
            <p:spPr>
              <a:xfrm>
                <a:off x="11230503" y="5903757"/>
                <a:ext cx="16738" cy="16731"/>
              </a:xfrm>
              <a:custGeom>
                <a:avLst/>
                <a:gdLst>
                  <a:gd name="connsiteX0" fmla="*/ 9760 w 16738"/>
                  <a:gd name="connsiteY0" fmla="*/ 16569 h 16731"/>
                  <a:gd name="connsiteX1" fmla="*/ 16452 w 16738"/>
                  <a:gd name="connsiteY1" fmla="*/ 6824 h 16731"/>
                  <a:gd name="connsiteX2" fmla="*/ 9760 w 16738"/>
                  <a:gd name="connsiteY2" fmla="*/ 119 h 16731"/>
                  <a:gd name="connsiteX3" fmla="*/ 0 w 16738"/>
                  <a:gd name="connsiteY3" fmla="*/ 6824 h 16731"/>
                  <a:gd name="connsiteX4" fmla="*/ 6721 w 16738"/>
                  <a:gd name="connsiteY4" fmla="*/ 16569 h 16731"/>
                  <a:gd name="connsiteX5" fmla="*/ 9760 w 16738"/>
                  <a:gd name="connsiteY5" fmla="*/ 16569 h 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8" h="16731">
                    <a:moveTo>
                      <a:pt x="9760" y="16569"/>
                    </a:moveTo>
                    <a:cubicBezTo>
                      <a:pt x="14304" y="15730"/>
                      <a:pt x="17316" y="11367"/>
                      <a:pt x="16452" y="6824"/>
                    </a:cubicBezTo>
                    <a:cubicBezTo>
                      <a:pt x="15838" y="3414"/>
                      <a:pt x="13161" y="749"/>
                      <a:pt x="9760" y="119"/>
                    </a:cubicBezTo>
                    <a:cubicBezTo>
                      <a:pt x="5215" y="-721"/>
                      <a:pt x="865" y="2279"/>
                      <a:pt x="0" y="6824"/>
                    </a:cubicBezTo>
                    <a:cubicBezTo>
                      <a:pt x="-836" y="11367"/>
                      <a:pt x="2175" y="15730"/>
                      <a:pt x="6721" y="16569"/>
                    </a:cubicBezTo>
                    <a:cubicBezTo>
                      <a:pt x="7724" y="16756"/>
                      <a:pt x="8756" y="16756"/>
                      <a:pt x="9760" y="1656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1" name="Freeform: Shape 54">
                <a:extLst>
                  <a:ext uri="{FF2B5EF4-FFF2-40B4-BE49-F238E27FC236}">
                    <a16:creationId xmlns:a16="http://schemas.microsoft.com/office/drawing/2014/main" id="{27B11171-DEBA-2F72-CF4F-0F9EC5DF959B}"/>
                  </a:ext>
                </a:extLst>
              </p:cNvPr>
              <p:cNvSpPr/>
              <p:nvPr/>
            </p:nvSpPr>
            <p:spPr>
              <a:xfrm>
                <a:off x="11345769" y="5902363"/>
                <a:ext cx="21188" cy="21193"/>
              </a:xfrm>
              <a:custGeom>
                <a:avLst/>
                <a:gdLst>
                  <a:gd name="connsiteX0" fmla="*/ 12160 w 21188"/>
                  <a:gd name="connsiteY0" fmla="*/ 21031 h 21193"/>
                  <a:gd name="connsiteX1" fmla="*/ 20915 w 21188"/>
                  <a:gd name="connsiteY1" fmla="*/ 8863 h 21193"/>
                  <a:gd name="connsiteX2" fmla="*/ 12160 w 21188"/>
                  <a:gd name="connsiteY2" fmla="*/ 119 h 21193"/>
                  <a:gd name="connsiteX3" fmla="*/ 3 w 21188"/>
                  <a:gd name="connsiteY3" fmla="*/ 8863 h 21193"/>
                  <a:gd name="connsiteX4" fmla="*/ 8730 w 21188"/>
                  <a:gd name="connsiteY4" fmla="*/ 21031 h 21193"/>
                  <a:gd name="connsiteX5" fmla="*/ 12160 w 21188"/>
                  <a:gd name="connsiteY5" fmla="*/ 21031 h 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8" h="21193">
                    <a:moveTo>
                      <a:pt x="12160" y="21031"/>
                    </a:moveTo>
                    <a:cubicBezTo>
                      <a:pt x="17932" y="20086"/>
                      <a:pt x="21835" y="14637"/>
                      <a:pt x="20915" y="8863"/>
                    </a:cubicBezTo>
                    <a:cubicBezTo>
                      <a:pt x="20162" y="4374"/>
                      <a:pt x="16649" y="855"/>
                      <a:pt x="12160" y="119"/>
                    </a:cubicBezTo>
                    <a:cubicBezTo>
                      <a:pt x="6388" y="-827"/>
                      <a:pt x="923" y="3088"/>
                      <a:pt x="3" y="8863"/>
                    </a:cubicBezTo>
                    <a:cubicBezTo>
                      <a:pt x="-945" y="14637"/>
                      <a:pt x="2958" y="20086"/>
                      <a:pt x="8730" y="21031"/>
                    </a:cubicBezTo>
                    <a:cubicBezTo>
                      <a:pt x="9873" y="21218"/>
                      <a:pt x="11017" y="21218"/>
                      <a:pt x="12160" y="210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2" name="Freeform: Shape 55">
                <a:extLst>
                  <a:ext uri="{FF2B5EF4-FFF2-40B4-BE49-F238E27FC236}">
                    <a16:creationId xmlns:a16="http://schemas.microsoft.com/office/drawing/2014/main" id="{00EB75AD-1344-9F4B-A1F0-037778E918C9}"/>
                  </a:ext>
                </a:extLst>
              </p:cNvPr>
              <p:cNvSpPr/>
              <p:nvPr/>
            </p:nvSpPr>
            <p:spPr>
              <a:xfrm>
                <a:off x="11464023" y="5899158"/>
                <a:ext cx="25652" cy="25654"/>
              </a:xfrm>
              <a:custGeom>
                <a:avLst/>
                <a:gdLst>
                  <a:gd name="connsiteX0" fmla="*/ 12687 w 25652"/>
                  <a:gd name="connsiteY0" fmla="*/ 25630 h 25654"/>
                  <a:gd name="connsiteX1" fmla="*/ 25513 w 25652"/>
                  <a:gd name="connsiteY1" fmla="*/ 12801 h 25654"/>
                  <a:gd name="connsiteX2" fmla="*/ 12687 w 25652"/>
                  <a:gd name="connsiteY2" fmla="*/ -22 h 25654"/>
                  <a:gd name="connsiteX3" fmla="*/ -139 w 25652"/>
                  <a:gd name="connsiteY3" fmla="*/ 12807 h 25654"/>
                  <a:gd name="connsiteX4" fmla="*/ -139 w 25652"/>
                  <a:gd name="connsiteY4" fmla="*/ 13083 h 25654"/>
                  <a:gd name="connsiteX5" fmla="*/ 12408 w 25652"/>
                  <a:gd name="connsiteY5" fmla="*/ 25633 h 25654"/>
                  <a:gd name="connsiteX6" fmla="*/ 12687 w 25652"/>
                  <a:gd name="connsiteY6" fmla="*/ 25630 h 2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2" h="25654">
                    <a:moveTo>
                      <a:pt x="12687" y="25630"/>
                    </a:moveTo>
                    <a:cubicBezTo>
                      <a:pt x="19769" y="25627"/>
                      <a:pt x="25513" y="19883"/>
                      <a:pt x="25513" y="12801"/>
                    </a:cubicBezTo>
                    <a:cubicBezTo>
                      <a:pt x="25513" y="5716"/>
                      <a:pt x="19769" y="-25"/>
                      <a:pt x="12687" y="-22"/>
                    </a:cubicBezTo>
                    <a:cubicBezTo>
                      <a:pt x="5605" y="-19"/>
                      <a:pt x="-139" y="5725"/>
                      <a:pt x="-139" y="12807"/>
                    </a:cubicBezTo>
                    <a:cubicBezTo>
                      <a:pt x="-139" y="12899"/>
                      <a:pt x="-139" y="12991"/>
                      <a:pt x="-139" y="13083"/>
                    </a:cubicBezTo>
                    <a:cubicBezTo>
                      <a:pt x="-139" y="20012"/>
                      <a:pt x="5465" y="25630"/>
                      <a:pt x="12408" y="25633"/>
                    </a:cubicBezTo>
                    <a:cubicBezTo>
                      <a:pt x="12492" y="25633"/>
                      <a:pt x="12603" y="25633"/>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3" name="Freeform: Shape 56">
                <a:extLst>
                  <a:ext uri="{FF2B5EF4-FFF2-40B4-BE49-F238E27FC236}">
                    <a16:creationId xmlns:a16="http://schemas.microsoft.com/office/drawing/2014/main" id="{7917855A-16B7-F1C4-DE6B-4316F0559788}"/>
                  </a:ext>
                </a:extLst>
              </p:cNvPr>
              <p:cNvSpPr/>
              <p:nvPr/>
            </p:nvSpPr>
            <p:spPr>
              <a:xfrm>
                <a:off x="11580573" y="5897485"/>
                <a:ext cx="28998" cy="29000"/>
              </a:xfrm>
              <a:custGeom>
                <a:avLst/>
                <a:gdLst>
                  <a:gd name="connsiteX0" fmla="*/ 14360 w 28998"/>
                  <a:gd name="connsiteY0" fmla="*/ 28976 h 29000"/>
                  <a:gd name="connsiteX1" fmla="*/ 28859 w 28998"/>
                  <a:gd name="connsiteY1" fmla="*/ 14474 h 29000"/>
                  <a:gd name="connsiteX2" fmla="*/ 14360 w 28998"/>
                  <a:gd name="connsiteY2" fmla="*/ -22 h 29000"/>
                  <a:gd name="connsiteX3" fmla="*/ -139 w 28998"/>
                  <a:gd name="connsiteY3" fmla="*/ 14480 h 29000"/>
                  <a:gd name="connsiteX4" fmla="*/ -139 w 28998"/>
                  <a:gd name="connsiteY4" fmla="*/ 14756 h 29000"/>
                  <a:gd name="connsiteX5" fmla="*/ 14081 w 28998"/>
                  <a:gd name="connsiteY5" fmla="*/ 28979 h 29000"/>
                  <a:gd name="connsiteX6" fmla="*/ 14360 w 28998"/>
                  <a:gd name="connsiteY6" fmla="*/ 28976 h 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98" h="29000">
                    <a:moveTo>
                      <a:pt x="14360" y="28976"/>
                    </a:moveTo>
                    <a:cubicBezTo>
                      <a:pt x="22363" y="28973"/>
                      <a:pt x="28859" y="22482"/>
                      <a:pt x="28859" y="14474"/>
                    </a:cubicBezTo>
                    <a:cubicBezTo>
                      <a:pt x="28859" y="6466"/>
                      <a:pt x="22363" y="-25"/>
                      <a:pt x="14360" y="-22"/>
                    </a:cubicBezTo>
                    <a:cubicBezTo>
                      <a:pt x="6358" y="-19"/>
                      <a:pt x="-139" y="6472"/>
                      <a:pt x="-139" y="14480"/>
                    </a:cubicBezTo>
                    <a:cubicBezTo>
                      <a:pt x="-139" y="14572"/>
                      <a:pt x="-139" y="14664"/>
                      <a:pt x="-139" y="14756"/>
                    </a:cubicBezTo>
                    <a:cubicBezTo>
                      <a:pt x="-139" y="22610"/>
                      <a:pt x="6218" y="28976"/>
                      <a:pt x="14081" y="28979"/>
                    </a:cubicBezTo>
                    <a:cubicBezTo>
                      <a:pt x="14165" y="28979"/>
                      <a:pt x="14276" y="28979"/>
                      <a:pt x="14360" y="2897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4" name="Freeform: Shape 57">
                <a:extLst>
                  <a:ext uri="{FF2B5EF4-FFF2-40B4-BE49-F238E27FC236}">
                    <a16:creationId xmlns:a16="http://schemas.microsoft.com/office/drawing/2014/main" id="{9B3281AD-5EE5-3EFA-E0B7-FB0A0600D8D2}"/>
                  </a:ext>
                </a:extLst>
              </p:cNvPr>
              <p:cNvSpPr/>
              <p:nvPr/>
            </p:nvSpPr>
            <p:spPr>
              <a:xfrm>
                <a:off x="11697124" y="5895812"/>
                <a:ext cx="32344" cy="32344"/>
              </a:xfrm>
              <a:custGeom>
                <a:avLst/>
                <a:gdLst>
                  <a:gd name="connsiteX0" fmla="*/ 16033 w 32344"/>
                  <a:gd name="connsiteY0" fmla="*/ 32322 h 32344"/>
                  <a:gd name="connsiteX1" fmla="*/ 32205 w 32344"/>
                  <a:gd name="connsiteY1" fmla="*/ 16147 h 32344"/>
                  <a:gd name="connsiteX2" fmla="*/ 16033 w 32344"/>
                  <a:gd name="connsiteY2" fmla="*/ -22 h 32344"/>
                  <a:gd name="connsiteX3" fmla="*/ -139 w 32344"/>
                  <a:gd name="connsiteY3" fmla="*/ 16153 h 32344"/>
                  <a:gd name="connsiteX4" fmla="*/ -139 w 32344"/>
                  <a:gd name="connsiteY4" fmla="*/ 16429 h 32344"/>
                  <a:gd name="connsiteX5" fmla="*/ 16033 w 32344"/>
                  <a:gd name="connsiteY5" fmla="*/ 32322 h 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44" h="32344">
                    <a:moveTo>
                      <a:pt x="16033" y="32322"/>
                    </a:moveTo>
                    <a:cubicBezTo>
                      <a:pt x="24955" y="32322"/>
                      <a:pt x="32205" y="25078"/>
                      <a:pt x="32205" y="16147"/>
                    </a:cubicBezTo>
                    <a:cubicBezTo>
                      <a:pt x="32205" y="7216"/>
                      <a:pt x="24955" y="-22"/>
                      <a:pt x="16033" y="-22"/>
                    </a:cubicBezTo>
                    <a:cubicBezTo>
                      <a:pt x="7083" y="-22"/>
                      <a:pt x="-139" y="7222"/>
                      <a:pt x="-139" y="16153"/>
                    </a:cubicBezTo>
                    <a:cubicBezTo>
                      <a:pt x="-139" y="16245"/>
                      <a:pt x="-139" y="16337"/>
                      <a:pt x="-139" y="16429"/>
                    </a:cubicBezTo>
                    <a:cubicBezTo>
                      <a:pt x="0" y="25251"/>
                      <a:pt x="7222" y="32322"/>
                      <a:pt x="16033" y="323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5" name="Freeform: Shape 58">
                <a:extLst>
                  <a:ext uri="{FF2B5EF4-FFF2-40B4-BE49-F238E27FC236}">
                    <a16:creationId xmlns:a16="http://schemas.microsoft.com/office/drawing/2014/main" id="{E7C42CB9-1CF8-B104-99E6-4A064DC97086}"/>
                  </a:ext>
                </a:extLst>
              </p:cNvPr>
              <p:cNvSpPr/>
              <p:nvPr/>
            </p:nvSpPr>
            <p:spPr>
              <a:xfrm>
                <a:off x="11814232" y="5895533"/>
                <a:ext cx="35411" cy="34296"/>
              </a:xfrm>
              <a:custGeom>
                <a:avLst/>
                <a:gdLst>
                  <a:gd name="connsiteX0" fmla="*/ 17706 w 35411"/>
                  <a:gd name="connsiteY0" fmla="*/ 34274 h 34296"/>
                  <a:gd name="connsiteX1" fmla="*/ 35272 w 35411"/>
                  <a:gd name="connsiteY1" fmla="*/ 16708 h 34296"/>
                  <a:gd name="connsiteX2" fmla="*/ 17706 w 35411"/>
                  <a:gd name="connsiteY2" fmla="*/ -22 h 34296"/>
                  <a:gd name="connsiteX3" fmla="*/ -139 w 35411"/>
                  <a:gd name="connsiteY3" fmla="*/ 17823 h 34296"/>
                  <a:gd name="connsiteX4" fmla="*/ 17706 w 35411"/>
                  <a:gd name="connsiteY4" fmla="*/ 34274 h 3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11" h="34296">
                    <a:moveTo>
                      <a:pt x="17706" y="34274"/>
                    </a:moveTo>
                    <a:cubicBezTo>
                      <a:pt x="27409" y="34274"/>
                      <a:pt x="35272" y="26408"/>
                      <a:pt x="35272" y="16708"/>
                    </a:cubicBezTo>
                    <a:cubicBezTo>
                      <a:pt x="34686" y="7398"/>
                      <a:pt x="27047" y="106"/>
                      <a:pt x="17706" y="-22"/>
                    </a:cubicBezTo>
                    <a:cubicBezTo>
                      <a:pt x="7863" y="-22"/>
                      <a:pt x="-139" y="7966"/>
                      <a:pt x="-139" y="17823"/>
                    </a:cubicBezTo>
                    <a:cubicBezTo>
                      <a:pt x="586" y="27130"/>
                      <a:pt x="8365" y="34302"/>
                      <a:pt x="17706" y="3427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6" name="Freeform: Shape 59">
                <a:extLst>
                  <a:ext uri="{FF2B5EF4-FFF2-40B4-BE49-F238E27FC236}">
                    <a16:creationId xmlns:a16="http://schemas.microsoft.com/office/drawing/2014/main" id="{0BEB56D6-7ED8-8D0E-B06E-FFD6C3D116CB}"/>
                  </a:ext>
                </a:extLst>
              </p:cNvPr>
              <p:cNvSpPr/>
              <p:nvPr/>
            </p:nvSpPr>
            <p:spPr>
              <a:xfrm>
                <a:off x="11930782" y="5893302"/>
                <a:ext cx="37363" cy="37363"/>
              </a:xfrm>
              <a:custGeom>
                <a:avLst/>
                <a:gdLst>
                  <a:gd name="connsiteX0" fmla="*/ 37363 w 37363"/>
                  <a:gd name="connsiteY0" fmla="*/ 18682 h 37363"/>
                  <a:gd name="connsiteX1" fmla="*/ 18682 w 37363"/>
                  <a:gd name="connsiteY1" fmla="*/ 37363 h 37363"/>
                  <a:gd name="connsiteX2" fmla="*/ 0 w 37363"/>
                  <a:gd name="connsiteY2" fmla="*/ 18682 h 37363"/>
                  <a:gd name="connsiteX3" fmla="*/ 18682 w 37363"/>
                  <a:gd name="connsiteY3" fmla="*/ 0 h 37363"/>
                  <a:gd name="connsiteX4" fmla="*/ 37363 w 37363"/>
                  <a:gd name="connsiteY4" fmla="*/ 18682 h 3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3" h="37363">
                    <a:moveTo>
                      <a:pt x="37363" y="18682"/>
                    </a:moveTo>
                    <a:cubicBezTo>
                      <a:pt x="37363" y="28999"/>
                      <a:pt x="28999" y="37363"/>
                      <a:pt x="18682" y="37363"/>
                    </a:cubicBezTo>
                    <a:cubicBezTo>
                      <a:pt x="8364" y="37363"/>
                      <a:pt x="0" y="28999"/>
                      <a:pt x="0" y="18682"/>
                    </a:cubicBezTo>
                    <a:cubicBezTo>
                      <a:pt x="0" y="8364"/>
                      <a:pt x="8364" y="0"/>
                      <a:pt x="18682" y="0"/>
                    </a:cubicBezTo>
                    <a:cubicBezTo>
                      <a:pt x="28999" y="0"/>
                      <a:pt x="37363" y="8364"/>
                      <a:pt x="37363" y="186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7" name="Freeform: Shape 60">
                <a:extLst>
                  <a:ext uri="{FF2B5EF4-FFF2-40B4-BE49-F238E27FC236}">
                    <a16:creationId xmlns:a16="http://schemas.microsoft.com/office/drawing/2014/main" id="{B6CBC1A5-082A-5ABF-AB5E-59A2F898CC3C}"/>
                  </a:ext>
                </a:extLst>
              </p:cNvPr>
              <p:cNvSpPr/>
              <p:nvPr/>
            </p:nvSpPr>
            <p:spPr>
              <a:xfrm>
                <a:off x="12047890" y="5892187"/>
                <a:ext cx="39593" cy="39593"/>
              </a:xfrm>
              <a:custGeom>
                <a:avLst/>
                <a:gdLst>
                  <a:gd name="connsiteX0" fmla="*/ 39594 w 39593"/>
                  <a:gd name="connsiteY0" fmla="*/ 19797 h 39593"/>
                  <a:gd name="connsiteX1" fmla="*/ 19797 w 39593"/>
                  <a:gd name="connsiteY1" fmla="*/ 39594 h 39593"/>
                  <a:gd name="connsiteX2" fmla="*/ 0 w 39593"/>
                  <a:gd name="connsiteY2" fmla="*/ 19797 h 39593"/>
                  <a:gd name="connsiteX3" fmla="*/ 19797 w 39593"/>
                  <a:gd name="connsiteY3" fmla="*/ 0 h 39593"/>
                  <a:gd name="connsiteX4" fmla="*/ 39594 w 39593"/>
                  <a:gd name="connsiteY4" fmla="*/ 19797 h 3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3" h="39593">
                    <a:moveTo>
                      <a:pt x="39594" y="19797"/>
                    </a:moveTo>
                    <a:cubicBezTo>
                      <a:pt x="39594" y="30730"/>
                      <a:pt x="30730" y="39594"/>
                      <a:pt x="19797" y="39594"/>
                    </a:cubicBezTo>
                    <a:cubicBezTo>
                      <a:pt x="8863" y="39594"/>
                      <a:pt x="0" y="30730"/>
                      <a:pt x="0" y="19797"/>
                    </a:cubicBezTo>
                    <a:cubicBezTo>
                      <a:pt x="0" y="8863"/>
                      <a:pt x="8863" y="0"/>
                      <a:pt x="19797" y="0"/>
                    </a:cubicBezTo>
                    <a:cubicBezTo>
                      <a:pt x="30730" y="0"/>
                      <a:pt x="39594" y="8863"/>
                      <a:pt x="39594" y="1979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8" name="Freeform: Shape 61">
                <a:extLst>
                  <a:ext uri="{FF2B5EF4-FFF2-40B4-BE49-F238E27FC236}">
                    <a16:creationId xmlns:a16="http://schemas.microsoft.com/office/drawing/2014/main" id="{56921658-AC20-9B66-EC03-1145663143D2}"/>
                  </a:ext>
                </a:extLst>
              </p:cNvPr>
              <p:cNvSpPr/>
              <p:nvPr/>
            </p:nvSpPr>
            <p:spPr>
              <a:xfrm>
                <a:off x="12165556" y="5891629"/>
                <a:ext cx="40709" cy="40709"/>
              </a:xfrm>
              <a:custGeom>
                <a:avLst/>
                <a:gdLst>
                  <a:gd name="connsiteX0" fmla="*/ 40709 w 40709"/>
                  <a:gd name="connsiteY0" fmla="*/ 20355 h 40709"/>
                  <a:gd name="connsiteX1" fmla="*/ 20354 w 40709"/>
                  <a:gd name="connsiteY1" fmla="*/ 40709 h 40709"/>
                  <a:gd name="connsiteX2" fmla="*/ 0 w 40709"/>
                  <a:gd name="connsiteY2" fmla="*/ 20355 h 40709"/>
                  <a:gd name="connsiteX3" fmla="*/ 20354 w 40709"/>
                  <a:gd name="connsiteY3" fmla="*/ 0 h 40709"/>
                  <a:gd name="connsiteX4" fmla="*/ 40709 w 40709"/>
                  <a:gd name="connsiteY4" fmla="*/ 20355 h 40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 h="40709">
                    <a:moveTo>
                      <a:pt x="40709" y="20355"/>
                    </a:moveTo>
                    <a:cubicBezTo>
                      <a:pt x="40709" y="31596"/>
                      <a:pt x="31596" y="40709"/>
                      <a:pt x="20354" y="40709"/>
                    </a:cubicBezTo>
                    <a:cubicBezTo>
                      <a:pt x="9113" y="40709"/>
                      <a:pt x="0" y="31596"/>
                      <a:pt x="0" y="20355"/>
                    </a:cubicBezTo>
                    <a:cubicBezTo>
                      <a:pt x="0" y="9113"/>
                      <a:pt x="9113" y="0"/>
                      <a:pt x="20354" y="0"/>
                    </a:cubicBezTo>
                    <a:cubicBezTo>
                      <a:pt x="31596" y="0"/>
                      <a:pt x="40709" y="9113"/>
                      <a:pt x="40709" y="2035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49" name="Freeform: Shape 62">
                <a:extLst>
                  <a:ext uri="{FF2B5EF4-FFF2-40B4-BE49-F238E27FC236}">
                    <a16:creationId xmlns:a16="http://schemas.microsoft.com/office/drawing/2014/main" id="{4C46A37A-DC67-7521-FE7E-31081596B8B5}"/>
                  </a:ext>
                </a:extLst>
              </p:cNvPr>
              <p:cNvSpPr/>
              <p:nvPr/>
            </p:nvSpPr>
            <p:spPr>
              <a:xfrm>
                <a:off x="10767230" y="6031044"/>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Lst>
                <a:ahLst/>
                <a:cxnLst>
                  <a:cxn ang="0">
                    <a:pos x="connsiteX0" y="connsiteY0"/>
                  </a:cxn>
                  <a:cxn ang="0">
                    <a:pos x="connsiteX1" y="connsiteY1"/>
                  </a:cxn>
                  <a:cxn ang="0">
                    <a:pos x="connsiteX2" y="connsiteY2"/>
                  </a:cxn>
                  <a:cxn ang="0">
                    <a:pos x="connsiteX3" y="connsiteY3"/>
                  </a:cxn>
                </a:cxnLst>
                <a:rect l="l" t="t" r="r" b="b"/>
                <a:pathLst>
                  <a:path w="27882" h="27882">
                    <a:moveTo>
                      <a:pt x="-139" y="-22"/>
                    </a:moveTo>
                    <a:cubicBezTo>
                      <a:pt x="-139" y="-22"/>
                      <a:pt x="-139" y="-22"/>
                      <a:pt x="-139" y="-22"/>
                    </a:cubicBezTo>
                    <a:lnTo>
                      <a:pt x="-139" y="-22"/>
                    </a:lnTo>
                    <a:cubicBezTo>
                      <a:pt x="-139" y="-22"/>
                      <a:pt x="-139" y="-22"/>
                      <a:pt x="-139" y="-2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0" name="Freeform: Shape 63">
                <a:extLst>
                  <a:ext uri="{FF2B5EF4-FFF2-40B4-BE49-F238E27FC236}">
                    <a16:creationId xmlns:a16="http://schemas.microsoft.com/office/drawing/2014/main" id="{95E038B9-1AFE-6DFD-E312-F713636E48C4}"/>
                  </a:ext>
                </a:extLst>
              </p:cNvPr>
              <p:cNvSpPr/>
              <p:nvPr/>
            </p:nvSpPr>
            <p:spPr>
              <a:xfrm>
                <a:off x="10882665" y="6027419"/>
                <a:ext cx="5855" cy="5855"/>
              </a:xfrm>
              <a:custGeom>
                <a:avLst/>
                <a:gdLst>
                  <a:gd name="connsiteX0" fmla="*/ 2649 w 5855"/>
                  <a:gd name="connsiteY0" fmla="*/ 5833 h 5855"/>
                  <a:gd name="connsiteX1" fmla="*/ 5717 w 5855"/>
                  <a:gd name="connsiteY1" fmla="*/ 3045 h 5855"/>
                  <a:gd name="connsiteX2" fmla="*/ 2649 w 5855"/>
                  <a:gd name="connsiteY2" fmla="*/ -22 h 5855"/>
                  <a:gd name="connsiteX3" fmla="*/ -139 w 5855"/>
                  <a:gd name="connsiteY3" fmla="*/ 3045 h 5855"/>
                  <a:gd name="connsiteX4" fmla="*/ 2649 w 5855"/>
                  <a:gd name="connsiteY4" fmla="*/ 5833 h 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 h="5855">
                    <a:moveTo>
                      <a:pt x="2649" y="5833"/>
                    </a:moveTo>
                    <a:cubicBezTo>
                      <a:pt x="4238" y="5839"/>
                      <a:pt x="5577" y="4629"/>
                      <a:pt x="5717" y="3045"/>
                    </a:cubicBezTo>
                    <a:cubicBezTo>
                      <a:pt x="5717" y="1350"/>
                      <a:pt x="4350" y="-22"/>
                      <a:pt x="2649" y="-22"/>
                    </a:cubicBezTo>
                    <a:cubicBezTo>
                      <a:pt x="1060" y="123"/>
                      <a:pt x="-139" y="1453"/>
                      <a:pt x="-139" y="3045"/>
                    </a:cubicBezTo>
                    <a:cubicBezTo>
                      <a:pt x="0" y="4528"/>
                      <a:pt x="1171" y="5702"/>
                      <a:pt x="2649" y="583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1" name="Freeform: Shape 64">
                <a:extLst>
                  <a:ext uri="{FF2B5EF4-FFF2-40B4-BE49-F238E27FC236}">
                    <a16:creationId xmlns:a16="http://schemas.microsoft.com/office/drawing/2014/main" id="{E68EE43A-F7B7-8CB7-E45E-CC8E4C61F47A}"/>
                  </a:ext>
                </a:extLst>
              </p:cNvPr>
              <p:cNvSpPr/>
              <p:nvPr/>
            </p:nvSpPr>
            <p:spPr>
              <a:xfrm>
                <a:off x="10998100" y="6023794"/>
                <a:ext cx="11153" cy="11153"/>
              </a:xfrm>
              <a:custGeom>
                <a:avLst/>
                <a:gdLst>
                  <a:gd name="connsiteX0" fmla="*/ 5437 w 11153"/>
                  <a:gd name="connsiteY0" fmla="*/ 11131 h 11153"/>
                  <a:gd name="connsiteX1" fmla="*/ 11014 w 11153"/>
                  <a:gd name="connsiteY1" fmla="*/ 5554 h 11153"/>
                  <a:gd name="connsiteX2" fmla="*/ 5437 w 11153"/>
                  <a:gd name="connsiteY2" fmla="*/ -22 h 11153"/>
                  <a:gd name="connsiteX3" fmla="*/ -139 w 11153"/>
                  <a:gd name="connsiteY3" fmla="*/ 5554 h 11153"/>
                  <a:gd name="connsiteX4" fmla="*/ 5437 w 11153"/>
                  <a:gd name="connsiteY4" fmla="*/ 11131 h 1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3" h="11153">
                    <a:moveTo>
                      <a:pt x="5437" y="11131"/>
                    </a:moveTo>
                    <a:cubicBezTo>
                      <a:pt x="8505" y="11131"/>
                      <a:pt x="11014" y="8636"/>
                      <a:pt x="11014" y="5554"/>
                    </a:cubicBezTo>
                    <a:cubicBezTo>
                      <a:pt x="11014" y="2473"/>
                      <a:pt x="8505" y="-22"/>
                      <a:pt x="5437" y="-22"/>
                    </a:cubicBezTo>
                    <a:cubicBezTo>
                      <a:pt x="2370" y="-22"/>
                      <a:pt x="-139" y="2473"/>
                      <a:pt x="-139" y="5554"/>
                    </a:cubicBezTo>
                    <a:cubicBezTo>
                      <a:pt x="-139" y="8636"/>
                      <a:pt x="2370" y="11131"/>
                      <a:pt x="5437" y="111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2" name="Freeform: Shape 65">
                <a:extLst>
                  <a:ext uri="{FF2B5EF4-FFF2-40B4-BE49-F238E27FC236}">
                    <a16:creationId xmlns:a16="http://schemas.microsoft.com/office/drawing/2014/main" id="{FA0B502E-D51A-C7DA-86AE-AB50D4CBBDE5}"/>
                  </a:ext>
                </a:extLst>
              </p:cNvPr>
              <p:cNvSpPr/>
              <p:nvPr/>
            </p:nvSpPr>
            <p:spPr>
              <a:xfrm>
                <a:off x="11113814" y="6021846"/>
                <a:ext cx="16733" cy="16730"/>
              </a:xfrm>
              <a:custGeom>
                <a:avLst/>
                <a:gdLst>
                  <a:gd name="connsiteX0" fmla="*/ 7947 w 16733"/>
                  <a:gd name="connsiteY0" fmla="*/ 16704 h 16730"/>
                  <a:gd name="connsiteX1" fmla="*/ 16590 w 16733"/>
                  <a:gd name="connsiteY1" fmla="*/ 8618 h 16730"/>
                  <a:gd name="connsiteX2" fmla="*/ 8505 w 16733"/>
                  <a:gd name="connsiteY2" fmla="*/ -18 h 16730"/>
                  <a:gd name="connsiteX3" fmla="*/ -139 w 16733"/>
                  <a:gd name="connsiteY3" fmla="*/ 8068 h 16730"/>
                  <a:gd name="connsiteX4" fmla="*/ -139 w 16733"/>
                  <a:gd name="connsiteY4" fmla="*/ 8618 h 16730"/>
                  <a:gd name="connsiteX5" fmla="*/ 7947 w 16733"/>
                  <a:gd name="connsiteY5" fmla="*/ 16704 h 1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 h="16730">
                    <a:moveTo>
                      <a:pt x="7947" y="16704"/>
                    </a:moveTo>
                    <a:cubicBezTo>
                      <a:pt x="12575" y="16854"/>
                      <a:pt x="16423" y="13235"/>
                      <a:pt x="16590" y="8618"/>
                    </a:cubicBezTo>
                    <a:cubicBezTo>
                      <a:pt x="16730" y="4000"/>
                      <a:pt x="13105" y="136"/>
                      <a:pt x="8505" y="-18"/>
                    </a:cubicBezTo>
                    <a:cubicBezTo>
                      <a:pt x="3876" y="-168"/>
                      <a:pt x="0" y="3451"/>
                      <a:pt x="-139" y="8068"/>
                    </a:cubicBezTo>
                    <a:cubicBezTo>
                      <a:pt x="-139" y="8252"/>
                      <a:pt x="-139" y="8434"/>
                      <a:pt x="-139" y="8618"/>
                    </a:cubicBezTo>
                    <a:cubicBezTo>
                      <a:pt x="-139" y="13085"/>
                      <a:pt x="3485" y="16704"/>
                      <a:pt x="7947" y="167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3" name="Freeform: Shape 66">
                <a:extLst>
                  <a:ext uri="{FF2B5EF4-FFF2-40B4-BE49-F238E27FC236}">
                    <a16:creationId xmlns:a16="http://schemas.microsoft.com/office/drawing/2014/main" id="{4596EE4C-01FE-8552-1F0D-5F0AB4B22218}"/>
                  </a:ext>
                </a:extLst>
              </p:cNvPr>
              <p:cNvSpPr/>
              <p:nvPr/>
            </p:nvSpPr>
            <p:spPr>
              <a:xfrm>
                <a:off x="11227793" y="6019471"/>
                <a:ext cx="21753" cy="21751"/>
              </a:xfrm>
              <a:custGeom>
                <a:avLst/>
                <a:gdLst>
                  <a:gd name="connsiteX0" fmla="*/ 12470 w 21753"/>
                  <a:gd name="connsiteY0" fmla="*/ 21589 h 21751"/>
                  <a:gd name="connsiteX1" fmla="*/ 21476 w 21753"/>
                  <a:gd name="connsiteY1" fmla="*/ 9120 h 21751"/>
                  <a:gd name="connsiteX2" fmla="*/ 12470 w 21753"/>
                  <a:gd name="connsiteY2" fmla="*/ 119 h 21751"/>
                  <a:gd name="connsiteX3" fmla="*/ 6 w 21753"/>
                  <a:gd name="connsiteY3" fmla="*/ 9120 h 21751"/>
                  <a:gd name="connsiteX4" fmla="*/ 9013 w 21753"/>
                  <a:gd name="connsiteY4" fmla="*/ 21589 h 21751"/>
                  <a:gd name="connsiteX5" fmla="*/ 12470 w 21753"/>
                  <a:gd name="connsiteY5" fmla="*/ 21589 h 2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3" h="21751">
                    <a:moveTo>
                      <a:pt x="12470" y="21589"/>
                    </a:moveTo>
                    <a:cubicBezTo>
                      <a:pt x="18409" y="20630"/>
                      <a:pt x="22424" y="15048"/>
                      <a:pt x="21476" y="9120"/>
                    </a:cubicBezTo>
                    <a:cubicBezTo>
                      <a:pt x="20723" y="4494"/>
                      <a:pt x="17099" y="866"/>
                      <a:pt x="12470" y="119"/>
                    </a:cubicBezTo>
                    <a:cubicBezTo>
                      <a:pt x="6531" y="-840"/>
                      <a:pt x="955" y="3189"/>
                      <a:pt x="6" y="9120"/>
                    </a:cubicBezTo>
                    <a:cubicBezTo>
                      <a:pt x="-969" y="15048"/>
                      <a:pt x="3073" y="20630"/>
                      <a:pt x="9013" y="21589"/>
                    </a:cubicBezTo>
                    <a:cubicBezTo>
                      <a:pt x="10156" y="21776"/>
                      <a:pt x="11327" y="21776"/>
                      <a:pt x="12470" y="2158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4" name="Freeform: Shape 67">
                <a:extLst>
                  <a:ext uri="{FF2B5EF4-FFF2-40B4-BE49-F238E27FC236}">
                    <a16:creationId xmlns:a16="http://schemas.microsoft.com/office/drawing/2014/main" id="{2DA208EB-41C6-3616-16D3-3A1DA94BF288}"/>
                  </a:ext>
                </a:extLst>
              </p:cNvPr>
              <p:cNvSpPr/>
              <p:nvPr/>
            </p:nvSpPr>
            <p:spPr>
              <a:xfrm>
                <a:off x="11344684" y="6017384"/>
                <a:ext cx="26212" cy="26207"/>
              </a:xfrm>
              <a:custGeom>
                <a:avLst/>
                <a:gdLst>
                  <a:gd name="connsiteX0" fmla="*/ 13245 w 26212"/>
                  <a:gd name="connsiteY0" fmla="*/ 26185 h 26207"/>
                  <a:gd name="connsiteX1" fmla="*/ 26071 w 26212"/>
                  <a:gd name="connsiteY1" fmla="*/ 12804 h 26207"/>
                  <a:gd name="connsiteX2" fmla="*/ 12687 w 26212"/>
                  <a:gd name="connsiteY2" fmla="*/ -19 h 26207"/>
                  <a:gd name="connsiteX3" fmla="*/ -139 w 26212"/>
                  <a:gd name="connsiteY3" fmla="*/ 13080 h 26207"/>
                  <a:gd name="connsiteX4" fmla="*/ 13245 w 26212"/>
                  <a:gd name="connsiteY4" fmla="*/ 26185 h 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2" h="26207">
                    <a:moveTo>
                      <a:pt x="13245" y="26185"/>
                    </a:moveTo>
                    <a:cubicBezTo>
                      <a:pt x="20494" y="26032"/>
                      <a:pt x="26210" y="20040"/>
                      <a:pt x="26071" y="12804"/>
                    </a:cubicBezTo>
                    <a:cubicBezTo>
                      <a:pt x="25903" y="5569"/>
                      <a:pt x="19937" y="-173"/>
                      <a:pt x="12687" y="-19"/>
                    </a:cubicBezTo>
                    <a:cubicBezTo>
                      <a:pt x="5549" y="134"/>
                      <a:pt x="-139" y="5953"/>
                      <a:pt x="-139" y="13080"/>
                    </a:cubicBezTo>
                    <a:cubicBezTo>
                      <a:pt x="0" y="20363"/>
                      <a:pt x="5967" y="26188"/>
                      <a:pt x="13245" y="261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5" name="Freeform: Shape 68">
                <a:extLst>
                  <a:ext uri="{FF2B5EF4-FFF2-40B4-BE49-F238E27FC236}">
                    <a16:creationId xmlns:a16="http://schemas.microsoft.com/office/drawing/2014/main" id="{167BB551-0958-263E-BE6E-4805C5BD83B2}"/>
                  </a:ext>
                </a:extLst>
              </p:cNvPr>
              <p:cNvSpPr/>
              <p:nvPr/>
            </p:nvSpPr>
            <p:spPr>
              <a:xfrm>
                <a:off x="11461234" y="6014593"/>
                <a:ext cx="31229" cy="31231"/>
              </a:xfrm>
              <a:custGeom>
                <a:avLst/>
                <a:gdLst>
                  <a:gd name="connsiteX0" fmla="*/ 15475 w 31229"/>
                  <a:gd name="connsiteY0" fmla="*/ 31207 h 31231"/>
                  <a:gd name="connsiteX1" fmla="*/ 31090 w 31229"/>
                  <a:gd name="connsiteY1" fmla="*/ 15589 h 31231"/>
                  <a:gd name="connsiteX2" fmla="*/ 15475 w 31229"/>
                  <a:gd name="connsiteY2" fmla="*/ -22 h 31231"/>
                  <a:gd name="connsiteX3" fmla="*/ -139 w 31229"/>
                  <a:gd name="connsiteY3" fmla="*/ 15595 h 31231"/>
                  <a:gd name="connsiteX4" fmla="*/ -139 w 31229"/>
                  <a:gd name="connsiteY4" fmla="*/ 15871 h 31231"/>
                  <a:gd name="connsiteX5" fmla="*/ 15197 w 31229"/>
                  <a:gd name="connsiteY5" fmla="*/ 31209 h 31231"/>
                  <a:gd name="connsiteX6" fmla="*/ 15475 w 31229"/>
                  <a:gd name="connsiteY6" fmla="*/ 31207 h 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9" h="31231">
                    <a:moveTo>
                      <a:pt x="15475" y="31207"/>
                    </a:moveTo>
                    <a:cubicBezTo>
                      <a:pt x="24091" y="31204"/>
                      <a:pt x="31090" y="24214"/>
                      <a:pt x="31090" y="15589"/>
                    </a:cubicBezTo>
                    <a:cubicBezTo>
                      <a:pt x="31090" y="6965"/>
                      <a:pt x="24091" y="-22"/>
                      <a:pt x="15475" y="-22"/>
                    </a:cubicBezTo>
                    <a:cubicBezTo>
                      <a:pt x="6860" y="-19"/>
                      <a:pt x="-139" y="6971"/>
                      <a:pt x="-139" y="15595"/>
                    </a:cubicBezTo>
                    <a:cubicBezTo>
                      <a:pt x="-139" y="15687"/>
                      <a:pt x="-139" y="15779"/>
                      <a:pt x="-139" y="15871"/>
                    </a:cubicBezTo>
                    <a:cubicBezTo>
                      <a:pt x="-139" y="24342"/>
                      <a:pt x="6720" y="31207"/>
                      <a:pt x="15197" y="31209"/>
                    </a:cubicBezTo>
                    <a:cubicBezTo>
                      <a:pt x="15280" y="31209"/>
                      <a:pt x="15392" y="31209"/>
                      <a:pt x="15475" y="312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6" name="Freeform: Shape 69">
                <a:extLst>
                  <a:ext uri="{FF2B5EF4-FFF2-40B4-BE49-F238E27FC236}">
                    <a16:creationId xmlns:a16="http://schemas.microsoft.com/office/drawing/2014/main" id="{896D429B-EC80-7626-DF00-58940A64C2B3}"/>
                  </a:ext>
                </a:extLst>
              </p:cNvPr>
              <p:cNvSpPr/>
              <p:nvPr/>
            </p:nvSpPr>
            <p:spPr>
              <a:xfrm>
                <a:off x="11577506" y="6012641"/>
                <a:ext cx="35132" cy="35135"/>
              </a:xfrm>
              <a:custGeom>
                <a:avLst/>
                <a:gdLst>
                  <a:gd name="connsiteX0" fmla="*/ 17427 w 35132"/>
                  <a:gd name="connsiteY0" fmla="*/ 35110 h 35135"/>
                  <a:gd name="connsiteX1" fmla="*/ 34994 w 35132"/>
                  <a:gd name="connsiteY1" fmla="*/ 17541 h 35135"/>
                  <a:gd name="connsiteX2" fmla="*/ 17427 w 35132"/>
                  <a:gd name="connsiteY2" fmla="*/ -22 h 35135"/>
                  <a:gd name="connsiteX3" fmla="*/ -139 w 35132"/>
                  <a:gd name="connsiteY3" fmla="*/ 17547 h 35135"/>
                  <a:gd name="connsiteX4" fmla="*/ -139 w 35132"/>
                  <a:gd name="connsiteY4" fmla="*/ 17823 h 35135"/>
                  <a:gd name="connsiteX5" fmla="*/ 17149 w 35132"/>
                  <a:gd name="connsiteY5" fmla="*/ 35113 h 35135"/>
                  <a:gd name="connsiteX6" fmla="*/ 17427 w 35132"/>
                  <a:gd name="connsiteY6" fmla="*/ 35110 h 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 h="35135">
                    <a:moveTo>
                      <a:pt x="17427" y="35110"/>
                    </a:moveTo>
                    <a:cubicBezTo>
                      <a:pt x="27131" y="35110"/>
                      <a:pt x="34994" y="27244"/>
                      <a:pt x="34994" y="17541"/>
                    </a:cubicBezTo>
                    <a:cubicBezTo>
                      <a:pt x="34994" y="7841"/>
                      <a:pt x="27131" y="-22"/>
                      <a:pt x="17427" y="-22"/>
                    </a:cubicBezTo>
                    <a:cubicBezTo>
                      <a:pt x="7724" y="-22"/>
                      <a:pt x="-139" y="7844"/>
                      <a:pt x="-139" y="17547"/>
                    </a:cubicBezTo>
                    <a:cubicBezTo>
                      <a:pt x="-139" y="17639"/>
                      <a:pt x="-139" y="17731"/>
                      <a:pt x="-139" y="17823"/>
                    </a:cubicBezTo>
                    <a:cubicBezTo>
                      <a:pt x="-139" y="27370"/>
                      <a:pt x="7585" y="35110"/>
                      <a:pt x="17149" y="35113"/>
                    </a:cubicBezTo>
                    <a:cubicBezTo>
                      <a:pt x="17232" y="35113"/>
                      <a:pt x="17343" y="35113"/>
                      <a:pt x="17427" y="3511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7" name="Freeform: Shape 70">
                <a:extLst>
                  <a:ext uri="{FF2B5EF4-FFF2-40B4-BE49-F238E27FC236}">
                    <a16:creationId xmlns:a16="http://schemas.microsoft.com/office/drawing/2014/main" id="{3E83F281-C81D-2F87-1574-A6B85CD8867C}"/>
                  </a:ext>
                </a:extLst>
              </p:cNvPr>
              <p:cNvSpPr/>
              <p:nvPr/>
            </p:nvSpPr>
            <p:spPr>
              <a:xfrm>
                <a:off x="11693778" y="6010689"/>
                <a:ext cx="39036" cy="39038"/>
              </a:xfrm>
              <a:custGeom>
                <a:avLst/>
                <a:gdLst>
                  <a:gd name="connsiteX0" fmla="*/ 19379 w 39036"/>
                  <a:gd name="connsiteY0" fmla="*/ 39014 h 39038"/>
                  <a:gd name="connsiteX1" fmla="*/ 38897 w 39036"/>
                  <a:gd name="connsiteY1" fmla="*/ 19493 h 39038"/>
                  <a:gd name="connsiteX2" fmla="*/ 19379 w 39036"/>
                  <a:gd name="connsiteY2" fmla="*/ -22 h 39038"/>
                  <a:gd name="connsiteX3" fmla="*/ -139 w 39036"/>
                  <a:gd name="connsiteY3" fmla="*/ 19499 h 39038"/>
                  <a:gd name="connsiteX4" fmla="*/ -139 w 39036"/>
                  <a:gd name="connsiteY4" fmla="*/ 19775 h 39038"/>
                  <a:gd name="connsiteX5" fmla="*/ 19100 w 39036"/>
                  <a:gd name="connsiteY5" fmla="*/ 39017 h 39038"/>
                  <a:gd name="connsiteX6" fmla="*/ 19379 w 39036"/>
                  <a:gd name="connsiteY6" fmla="*/ 39014 h 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36" h="39038">
                    <a:moveTo>
                      <a:pt x="19379" y="39014"/>
                    </a:moveTo>
                    <a:cubicBezTo>
                      <a:pt x="30170" y="39014"/>
                      <a:pt x="38897" y="30273"/>
                      <a:pt x="38897" y="19493"/>
                    </a:cubicBezTo>
                    <a:cubicBezTo>
                      <a:pt x="38897" y="8713"/>
                      <a:pt x="30142" y="-22"/>
                      <a:pt x="19379" y="-22"/>
                    </a:cubicBezTo>
                    <a:cubicBezTo>
                      <a:pt x="8588" y="-22"/>
                      <a:pt x="-139" y="8719"/>
                      <a:pt x="-139" y="19499"/>
                    </a:cubicBezTo>
                    <a:cubicBezTo>
                      <a:pt x="-139" y="19591"/>
                      <a:pt x="-139" y="19683"/>
                      <a:pt x="-139" y="19775"/>
                    </a:cubicBezTo>
                    <a:cubicBezTo>
                      <a:pt x="-139" y="30401"/>
                      <a:pt x="8477" y="39014"/>
                      <a:pt x="19100" y="39017"/>
                    </a:cubicBezTo>
                    <a:cubicBezTo>
                      <a:pt x="19184" y="39017"/>
                      <a:pt x="19295" y="39014"/>
                      <a:pt x="19379" y="3901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8" name="Freeform: Shape 71">
                <a:extLst>
                  <a:ext uri="{FF2B5EF4-FFF2-40B4-BE49-F238E27FC236}">
                    <a16:creationId xmlns:a16="http://schemas.microsoft.com/office/drawing/2014/main" id="{854ABB11-04C1-E076-40C5-079A19297BA9}"/>
                  </a:ext>
                </a:extLst>
              </p:cNvPr>
              <p:cNvSpPr/>
              <p:nvPr/>
            </p:nvSpPr>
            <p:spPr>
              <a:xfrm>
                <a:off x="11811443" y="6009853"/>
                <a:ext cx="41266" cy="41266"/>
              </a:xfrm>
              <a:custGeom>
                <a:avLst/>
                <a:gdLst>
                  <a:gd name="connsiteX0" fmla="*/ 20494 w 41266"/>
                  <a:gd name="connsiteY0" fmla="*/ 41245 h 41266"/>
                  <a:gd name="connsiteX1" fmla="*/ 41128 w 41266"/>
                  <a:gd name="connsiteY1" fmla="*/ 20611 h 41266"/>
                  <a:gd name="connsiteX2" fmla="*/ 20494 w 41266"/>
                  <a:gd name="connsiteY2" fmla="*/ -22 h 41266"/>
                  <a:gd name="connsiteX3" fmla="*/ -139 w 41266"/>
                  <a:gd name="connsiteY3" fmla="*/ 20611 h 41266"/>
                  <a:gd name="connsiteX4" fmla="*/ 20494 w 41266"/>
                  <a:gd name="connsiteY4" fmla="*/ 41245 h 4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6" h="41266">
                    <a:moveTo>
                      <a:pt x="20494" y="41245"/>
                    </a:moveTo>
                    <a:cubicBezTo>
                      <a:pt x="31898" y="41245"/>
                      <a:pt x="41128" y="32007"/>
                      <a:pt x="41128" y="20611"/>
                    </a:cubicBezTo>
                    <a:cubicBezTo>
                      <a:pt x="41128" y="9216"/>
                      <a:pt x="31898" y="-22"/>
                      <a:pt x="20494" y="-22"/>
                    </a:cubicBezTo>
                    <a:cubicBezTo>
                      <a:pt x="9090" y="-22"/>
                      <a:pt x="-139" y="9216"/>
                      <a:pt x="-139" y="20611"/>
                    </a:cubicBezTo>
                    <a:cubicBezTo>
                      <a:pt x="-139" y="32007"/>
                      <a:pt x="9090" y="41245"/>
                      <a:pt x="20494" y="4124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59" name="Freeform: Shape 72">
                <a:extLst>
                  <a:ext uri="{FF2B5EF4-FFF2-40B4-BE49-F238E27FC236}">
                    <a16:creationId xmlns:a16="http://schemas.microsoft.com/office/drawing/2014/main" id="{5B4A6DD8-FEE0-A699-E06D-B6205A651F98}"/>
                  </a:ext>
                </a:extLst>
              </p:cNvPr>
              <p:cNvSpPr/>
              <p:nvPr/>
            </p:nvSpPr>
            <p:spPr>
              <a:xfrm>
                <a:off x="11927436" y="6008180"/>
                <a:ext cx="44054" cy="44054"/>
              </a:xfrm>
              <a:custGeom>
                <a:avLst/>
                <a:gdLst>
                  <a:gd name="connsiteX0" fmla="*/ 44055 w 44054"/>
                  <a:gd name="connsiteY0" fmla="*/ 22027 h 44054"/>
                  <a:gd name="connsiteX1" fmla="*/ 22027 w 44054"/>
                  <a:gd name="connsiteY1" fmla="*/ 44055 h 44054"/>
                  <a:gd name="connsiteX2" fmla="*/ 0 w 44054"/>
                  <a:gd name="connsiteY2" fmla="*/ 22027 h 44054"/>
                  <a:gd name="connsiteX3" fmla="*/ 22027 w 44054"/>
                  <a:gd name="connsiteY3" fmla="*/ 0 h 44054"/>
                  <a:gd name="connsiteX4" fmla="*/ 44055 w 44054"/>
                  <a:gd name="connsiteY4" fmla="*/ 22027 h 4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4" h="44054">
                    <a:moveTo>
                      <a:pt x="44055" y="22027"/>
                    </a:moveTo>
                    <a:cubicBezTo>
                      <a:pt x="44055" y="34193"/>
                      <a:pt x="34193" y="44055"/>
                      <a:pt x="22027" y="44055"/>
                    </a:cubicBezTo>
                    <a:cubicBezTo>
                      <a:pt x="9862" y="44055"/>
                      <a:pt x="0" y="34193"/>
                      <a:pt x="0" y="22027"/>
                    </a:cubicBezTo>
                    <a:cubicBezTo>
                      <a:pt x="0" y="9862"/>
                      <a:pt x="9862" y="0"/>
                      <a:pt x="22027" y="0"/>
                    </a:cubicBezTo>
                    <a:cubicBezTo>
                      <a:pt x="34193" y="0"/>
                      <a:pt x="44055" y="9862"/>
                      <a:pt x="44055" y="2202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0" name="Freeform: Shape 73">
                <a:extLst>
                  <a:ext uri="{FF2B5EF4-FFF2-40B4-BE49-F238E27FC236}">
                    <a16:creationId xmlns:a16="http://schemas.microsoft.com/office/drawing/2014/main" id="{5BB408FC-C337-DA6F-82E2-78FFB4916CDF}"/>
                  </a:ext>
                </a:extLst>
              </p:cNvPr>
              <p:cNvSpPr/>
              <p:nvPr/>
            </p:nvSpPr>
            <p:spPr>
              <a:xfrm>
                <a:off x="12044823" y="6007064"/>
                <a:ext cx="46285" cy="46288"/>
              </a:xfrm>
              <a:custGeom>
                <a:avLst/>
                <a:gdLst>
                  <a:gd name="connsiteX0" fmla="*/ 23004 w 46285"/>
                  <a:gd name="connsiteY0" fmla="*/ 46263 h 46288"/>
                  <a:gd name="connsiteX1" fmla="*/ 46146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6" y="35899"/>
                      <a:pt x="46146" y="23118"/>
                    </a:cubicBezTo>
                    <a:cubicBezTo>
                      <a:pt x="46146"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8"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1" name="Freeform: Shape 74">
                <a:extLst>
                  <a:ext uri="{FF2B5EF4-FFF2-40B4-BE49-F238E27FC236}">
                    <a16:creationId xmlns:a16="http://schemas.microsoft.com/office/drawing/2014/main" id="{D644EBFB-4C7C-6A45-0271-0ED1D29FF16F}"/>
                  </a:ext>
                </a:extLst>
              </p:cNvPr>
              <p:cNvSpPr/>
              <p:nvPr/>
            </p:nvSpPr>
            <p:spPr>
              <a:xfrm>
                <a:off x="12162489" y="6006507"/>
                <a:ext cx="47400" cy="47400"/>
              </a:xfrm>
              <a:custGeom>
                <a:avLst/>
                <a:gdLst>
                  <a:gd name="connsiteX0" fmla="*/ 23561 w 47400"/>
                  <a:gd name="connsiteY0" fmla="*/ 47379 h 47400"/>
                  <a:gd name="connsiteX1" fmla="*/ 47262 w 47400"/>
                  <a:gd name="connsiteY1" fmla="*/ 23676 h 47400"/>
                  <a:gd name="connsiteX2" fmla="*/ 23561 w 47400"/>
                  <a:gd name="connsiteY2" fmla="*/ -22 h 47400"/>
                  <a:gd name="connsiteX3" fmla="*/ -139 w 47400"/>
                  <a:gd name="connsiteY3" fmla="*/ 23681 h 47400"/>
                  <a:gd name="connsiteX4" fmla="*/ -139 w 47400"/>
                  <a:gd name="connsiteY4" fmla="*/ 23957 h 47400"/>
                  <a:gd name="connsiteX5" fmla="*/ 23561 w 47400"/>
                  <a:gd name="connsiteY5" fmla="*/ 47379 h 4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00" h="47400">
                    <a:moveTo>
                      <a:pt x="23561" y="47379"/>
                    </a:moveTo>
                    <a:cubicBezTo>
                      <a:pt x="36638" y="47379"/>
                      <a:pt x="47262" y="36767"/>
                      <a:pt x="47262" y="23676"/>
                    </a:cubicBezTo>
                    <a:cubicBezTo>
                      <a:pt x="47262" y="10587"/>
                      <a:pt x="36638" y="-22"/>
                      <a:pt x="23561" y="-22"/>
                    </a:cubicBezTo>
                    <a:cubicBezTo>
                      <a:pt x="10456" y="-22"/>
                      <a:pt x="-139" y="10590"/>
                      <a:pt x="-139" y="23681"/>
                    </a:cubicBezTo>
                    <a:cubicBezTo>
                      <a:pt x="-139" y="23773"/>
                      <a:pt x="-139" y="23865"/>
                      <a:pt x="-139" y="23957"/>
                    </a:cubicBezTo>
                    <a:cubicBezTo>
                      <a:pt x="0" y="36937"/>
                      <a:pt x="10568" y="47379"/>
                      <a:pt x="23561" y="4737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2" name="Freeform: Shape 75">
                <a:extLst>
                  <a:ext uri="{FF2B5EF4-FFF2-40B4-BE49-F238E27FC236}">
                    <a16:creationId xmlns:a16="http://schemas.microsoft.com/office/drawing/2014/main" id="{DA469459-1FC7-8E3A-FBFB-B0B5F7C881F9}"/>
                  </a:ext>
                </a:extLst>
              </p:cNvPr>
              <p:cNvSpPr/>
              <p:nvPr/>
            </p:nvSpPr>
            <p:spPr>
              <a:xfrm>
                <a:off x="10765278" y="6146758"/>
                <a:ext cx="3903" cy="3903"/>
              </a:xfrm>
              <a:custGeom>
                <a:avLst/>
                <a:gdLst>
                  <a:gd name="connsiteX0" fmla="*/ 1813 w 3903"/>
                  <a:gd name="connsiteY0" fmla="*/ 3882 h 3903"/>
                  <a:gd name="connsiteX1" fmla="*/ 3765 w 3903"/>
                  <a:gd name="connsiteY1" fmla="*/ 1930 h 3903"/>
                  <a:gd name="connsiteX2" fmla="*/ 1813 w 3903"/>
                  <a:gd name="connsiteY2" fmla="*/ -22 h 3903"/>
                  <a:gd name="connsiteX3" fmla="*/ -139 w 3903"/>
                  <a:gd name="connsiteY3" fmla="*/ 1930 h 3903"/>
                  <a:gd name="connsiteX4" fmla="*/ 1813 w 3903"/>
                  <a:gd name="connsiteY4" fmla="*/ 3882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 h="3903">
                    <a:moveTo>
                      <a:pt x="1813" y="3882"/>
                    </a:moveTo>
                    <a:cubicBezTo>
                      <a:pt x="2900" y="3882"/>
                      <a:pt x="3765" y="3009"/>
                      <a:pt x="3765" y="1930"/>
                    </a:cubicBezTo>
                    <a:cubicBezTo>
                      <a:pt x="3765" y="851"/>
                      <a:pt x="2900" y="-22"/>
                      <a:pt x="1813" y="-22"/>
                    </a:cubicBezTo>
                    <a:cubicBezTo>
                      <a:pt x="725" y="-22"/>
                      <a:pt x="-139" y="851"/>
                      <a:pt x="-139" y="1930"/>
                    </a:cubicBezTo>
                    <a:cubicBezTo>
                      <a:pt x="-139" y="3009"/>
                      <a:pt x="725" y="3882"/>
                      <a:pt x="1813" y="38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3" name="Freeform: Shape 76">
                <a:extLst>
                  <a:ext uri="{FF2B5EF4-FFF2-40B4-BE49-F238E27FC236}">
                    <a16:creationId xmlns:a16="http://schemas.microsoft.com/office/drawing/2014/main" id="{3F59C3BF-D9EB-3406-7A5D-B43F4C74C646}"/>
                  </a:ext>
                </a:extLst>
              </p:cNvPr>
              <p:cNvSpPr/>
              <p:nvPr/>
            </p:nvSpPr>
            <p:spPr>
              <a:xfrm>
                <a:off x="10880713" y="6143691"/>
                <a:ext cx="9758" cy="9758"/>
              </a:xfrm>
              <a:custGeom>
                <a:avLst/>
                <a:gdLst>
                  <a:gd name="connsiteX0" fmla="*/ 4601 w 9758"/>
                  <a:gd name="connsiteY0" fmla="*/ 9737 h 9758"/>
                  <a:gd name="connsiteX1" fmla="*/ 9620 w 9758"/>
                  <a:gd name="connsiteY1" fmla="*/ 4997 h 9758"/>
                  <a:gd name="connsiteX2" fmla="*/ 4601 w 9758"/>
                  <a:gd name="connsiteY2" fmla="*/ -22 h 9758"/>
                  <a:gd name="connsiteX3" fmla="*/ -139 w 9758"/>
                  <a:gd name="connsiteY3" fmla="*/ 4997 h 9758"/>
                  <a:gd name="connsiteX4" fmla="*/ 4601 w 9758"/>
                  <a:gd name="connsiteY4" fmla="*/ 9737 h 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 h="9758">
                    <a:moveTo>
                      <a:pt x="4601" y="9737"/>
                    </a:moveTo>
                    <a:cubicBezTo>
                      <a:pt x="7278" y="9740"/>
                      <a:pt x="9481" y="7660"/>
                      <a:pt x="9620" y="4997"/>
                    </a:cubicBezTo>
                    <a:cubicBezTo>
                      <a:pt x="9620" y="2225"/>
                      <a:pt x="7361" y="-22"/>
                      <a:pt x="4601" y="-22"/>
                    </a:cubicBezTo>
                    <a:cubicBezTo>
                      <a:pt x="1952" y="126"/>
                      <a:pt x="-139" y="2331"/>
                      <a:pt x="-139" y="4997"/>
                    </a:cubicBezTo>
                    <a:cubicBezTo>
                      <a:pt x="0" y="7556"/>
                      <a:pt x="2035" y="9597"/>
                      <a:pt x="4601" y="973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4" name="Freeform: Shape 77">
                <a:extLst>
                  <a:ext uri="{FF2B5EF4-FFF2-40B4-BE49-F238E27FC236}">
                    <a16:creationId xmlns:a16="http://schemas.microsoft.com/office/drawing/2014/main" id="{3BEF41A8-E608-14DD-136D-659ED26638E5}"/>
                  </a:ext>
                </a:extLst>
              </p:cNvPr>
              <p:cNvSpPr/>
              <p:nvPr/>
            </p:nvSpPr>
            <p:spPr>
              <a:xfrm>
                <a:off x="10995869" y="6140348"/>
                <a:ext cx="16176" cy="16173"/>
              </a:xfrm>
              <a:custGeom>
                <a:avLst/>
                <a:gdLst>
                  <a:gd name="connsiteX0" fmla="*/ 7668 w 16176"/>
                  <a:gd name="connsiteY0" fmla="*/ 16146 h 16173"/>
                  <a:gd name="connsiteX1" fmla="*/ 16033 w 16176"/>
                  <a:gd name="connsiteY1" fmla="*/ 8339 h 16173"/>
                  <a:gd name="connsiteX2" fmla="*/ 8226 w 16176"/>
                  <a:gd name="connsiteY2" fmla="*/ -17 h 16173"/>
                  <a:gd name="connsiteX3" fmla="*/ -139 w 16176"/>
                  <a:gd name="connsiteY3" fmla="*/ 7790 h 16173"/>
                  <a:gd name="connsiteX4" fmla="*/ -139 w 16176"/>
                  <a:gd name="connsiteY4" fmla="*/ 8339 h 16173"/>
                  <a:gd name="connsiteX5" fmla="*/ 7668 w 16176"/>
                  <a:gd name="connsiteY5" fmla="*/ 16146 h 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6" h="16173">
                    <a:moveTo>
                      <a:pt x="7668" y="16146"/>
                    </a:moveTo>
                    <a:cubicBezTo>
                      <a:pt x="12129" y="16297"/>
                      <a:pt x="15866" y="12803"/>
                      <a:pt x="16033" y="8339"/>
                    </a:cubicBezTo>
                    <a:cubicBezTo>
                      <a:pt x="16173" y="3875"/>
                      <a:pt x="12687" y="136"/>
                      <a:pt x="8226" y="-17"/>
                    </a:cubicBezTo>
                    <a:cubicBezTo>
                      <a:pt x="3765" y="-168"/>
                      <a:pt x="0" y="3328"/>
                      <a:pt x="-139" y="7790"/>
                    </a:cubicBezTo>
                    <a:cubicBezTo>
                      <a:pt x="-139" y="7974"/>
                      <a:pt x="-139" y="8155"/>
                      <a:pt x="-139" y="8339"/>
                    </a:cubicBezTo>
                    <a:cubicBezTo>
                      <a:pt x="0" y="12588"/>
                      <a:pt x="3430" y="16001"/>
                      <a:pt x="7668" y="1614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5" name="Freeform: Shape 78">
                <a:extLst>
                  <a:ext uri="{FF2B5EF4-FFF2-40B4-BE49-F238E27FC236}">
                    <a16:creationId xmlns:a16="http://schemas.microsoft.com/office/drawing/2014/main" id="{A53078FB-9048-D1EF-09F0-6E2117B585BA}"/>
                  </a:ext>
                </a:extLst>
              </p:cNvPr>
              <p:cNvSpPr/>
              <p:nvPr/>
            </p:nvSpPr>
            <p:spPr>
              <a:xfrm>
                <a:off x="11111583" y="6137840"/>
                <a:ext cx="21193" cy="21190"/>
              </a:xfrm>
              <a:custGeom>
                <a:avLst/>
                <a:gdLst>
                  <a:gd name="connsiteX0" fmla="*/ 10177 w 21193"/>
                  <a:gd name="connsiteY0" fmla="*/ 21164 h 21190"/>
                  <a:gd name="connsiteX1" fmla="*/ 21052 w 21193"/>
                  <a:gd name="connsiteY1" fmla="*/ 10848 h 21190"/>
                  <a:gd name="connsiteX2" fmla="*/ 10735 w 21193"/>
                  <a:gd name="connsiteY2" fmla="*/ -18 h 21190"/>
                  <a:gd name="connsiteX3" fmla="*/ -139 w 21193"/>
                  <a:gd name="connsiteY3" fmla="*/ 10298 h 21190"/>
                  <a:gd name="connsiteX4" fmla="*/ -139 w 21193"/>
                  <a:gd name="connsiteY4" fmla="*/ 10848 h 21190"/>
                  <a:gd name="connsiteX5" fmla="*/ 10177 w 21193"/>
                  <a:gd name="connsiteY5" fmla="*/ 21164 h 2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 h="21190">
                    <a:moveTo>
                      <a:pt x="10177" y="21164"/>
                    </a:moveTo>
                    <a:cubicBezTo>
                      <a:pt x="16033" y="21318"/>
                      <a:pt x="20885" y="16697"/>
                      <a:pt x="21052" y="10848"/>
                    </a:cubicBezTo>
                    <a:cubicBezTo>
                      <a:pt x="21191" y="4998"/>
                      <a:pt x="16590" y="132"/>
                      <a:pt x="10735" y="-18"/>
                    </a:cubicBezTo>
                    <a:cubicBezTo>
                      <a:pt x="4880" y="-172"/>
                      <a:pt x="0" y="4448"/>
                      <a:pt x="-139" y="10298"/>
                    </a:cubicBezTo>
                    <a:cubicBezTo>
                      <a:pt x="-139" y="10479"/>
                      <a:pt x="-139" y="10663"/>
                      <a:pt x="-139" y="10848"/>
                    </a:cubicBezTo>
                    <a:cubicBezTo>
                      <a:pt x="0" y="16483"/>
                      <a:pt x="4545" y="21016"/>
                      <a:pt x="10177" y="211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6" name="Freeform: Shape 79">
                <a:extLst>
                  <a:ext uri="{FF2B5EF4-FFF2-40B4-BE49-F238E27FC236}">
                    <a16:creationId xmlns:a16="http://schemas.microsoft.com/office/drawing/2014/main" id="{2A56E30D-189F-3957-F62F-6597814E7374}"/>
                  </a:ext>
                </a:extLst>
              </p:cNvPr>
              <p:cNvSpPr/>
              <p:nvPr/>
            </p:nvSpPr>
            <p:spPr>
              <a:xfrm>
                <a:off x="11227018" y="6135607"/>
                <a:ext cx="26212" cy="26207"/>
              </a:xfrm>
              <a:custGeom>
                <a:avLst/>
                <a:gdLst>
                  <a:gd name="connsiteX0" fmla="*/ 13245 w 26212"/>
                  <a:gd name="connsiteY0" fmla="*/ 26185 h 26207"/>
                  <a:gd name="connsiteX1" fmla="*/ 26071 w 26212"/>
                  <a:gd name="connsiteY1" fmla="*/ 12804 h 26207"/>
                  <a:gd name="connsiteX2" fmla="*/ 12687 w 26212"/>
                  <a:gd name="connsiteY2" fmla="*/ -19 h 26207"/>
                  <a:gd name="connsiteX3" fmla="*/ -139 w 26212"/>
                  <a:gd name="connsiteY3" fmla="*/ 13080 h 26207"/>
                  <a:gd name="connsiteX4" fmla="*/ 13245 w 26212"/>
                  <a:gd name="connsiteY4" fmla="*/ 26185 h 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2" h="26207">
                    <a:moveTo>
                      <a:pt x="13245" y="26185"/>
                    </a:moveTo>
                    <a:cubicBezTo>
                      <a:pt x="20494" y="26032"/>
                      <a:pt x="26210" y="20040"/>
                      <a:pt x="26071" y="12804"/>
                    </a:cubicBezTo>
                    <a:cubicBezTo>
                      <a:pt x="25903" y="5569"/>
                      <a:pt x="19937" y="-173"/>
                      <a:pt x="12687" y="-19"/>
                    </a:cubicBezTo>
                    <a:cubicBezTo>
                      <a:pt x="5549" y="134"/>
                      <a:pt x="-139" y="5953"/>
                      <a:pt x="-139" y="13080"/>
                    </a:cubicBezTo>
                    <a:cubicBezTo>
                      <a:pt x="0" y="20363"/>
                      <a:pt x="5967" y="26188"/>
                      <a:pt x="13245" y="261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7" name="Freeform: Shape 80">
                <a:extLst>
                  <a:ext uri="{FF2B5EF4-FFF2-40B4-BE49-F238E27FC236}">
                    <a16:creationId xmlns:a16="http://schemas.microsoft.com/office/drawing/2014/main" id="{133255E7-0CAF-A66D-81C4-E569B9811848}"/>
                  </a:ext>
                </a:extLst>
              </p:cNvPr>
              <p:cNvSpPr/>
              <p:nvPr/>
            </p:nvSpPr>
            <p:spPr>
              <a:xfrm>
                <a:off x="11342174" y="6132537"/>
                <a:ext cx="31786" cy="31789"/>
              </a:xfrm>
              <a:custGeom>
                <a:avLst/>
                <a:gdLst>
                  <a:gd name="connsiteX0" fmla="*/ 15754 w 31786"/>
                  <a:gd name="connsiteY0" fmla="*/ 31764 h 31789"/>
                  <a:gd name="connsiteX1" fmla="*/ 31648 w 31786"/>
                  <a:gd name="connsiteY1" fmla="*/ 15868 h 31789"/>
                  <a:gd name="connsiteX2" fmla="*/ 15754 w 31786"/>
                  <a:gd name="connsiteY2" fmla="*/ -22 h 31789"/>
                  <a:gd name="connsiteX3" fmla="*/ -139 w 31786"/>
                  <a:gd name="connsiteY3" fmla="*/ 15874 h 31789"/>
                  <a:gd name="connsiteX4" fmla="*/ -139 w 31786"/>
                  <a:gd name="connsiteY4" fmla="*/ 16150 h 31789"/>
                  <a:gd name="connsiteX5" fmla="*/ 15476 w 31786"/>
                  <a:gd name="connsiteY5" fmla="*/ 31767 h 31789"/>
                  <a:gd name="connsiteX6" fmla="*/ 15754 w 31786"/>
                  <a:gd name="connsiteY6" fmla="*/ 31764 h 3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86" h="31789">
                    <a:moveTo>
                      <a:pt x="15754" y="31764"/>
                    </a:moveTo>
                    <a:cubicBezTo>
                      <a:pt x="24538" y="31762"/>
                      <a:pt x="31648" y="24646"/>
                      <a:pt x="31648" y="15868"/>
                    </a:cubicBezTo>
                    <a:cubicBezTo>
                      <a:pt x="31648" y="7091"/>
                      <a:pt x="24538" y="-22"/>
                      <a:pt x="15754" y="-22"/>
                    </a:cubicBezTo>
                    <a:cubicBezTo>
                      <a:pt x="6971" y="-22"/>
                      <a:pt x="-139" y="7096"/>
                      <a:pt x="-139" y="15874"/>
                    </a:cubicBezTo>
                    <a:cubicBezTo>
                      <a:pt x="-139" y="15966"/>
                      <a:pt x="-139" y="16058"/>
                      <a:pt x="-139" y="16150"/>
                    </a:cubicBezTo>
                    <a:cubicBezTo>
                      <a:pt x="-139" y="24774"/>
                      <a:pt x="6860" y="31764"/>
                      <a:pt x="15476" y="31767"/>
                    </a:cubicBezTo>
                    <a:cubicBezTo>
                      <a:pt x="15559" y="31767"/>
                      <a:pt x="15671" y="31767"/>
                      <a:pt x="15754" y="317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8" name="Freeform: Shape 81">
                <a:extLst>
                  <a:ext uri="{FF2B5EF4-FFF2-40B4-BE49-F238E27FC236}">
                    <a16:creationId xmlns:a16="http://schemas.microsoft.com/office/drawing/2014/main" id="{2B1160CF-6F0D-217D-F091-696EC97DDADC}"/>
                  </a:ext>
                </a:extLst>
              </p:cNvPr>
              <p:cNvSpPr/>
              <p:nvPr/>
            </p:nvSpPr>
            <p:spPr>
              <a:xfrm>
                <a:off x="11458725" y="6130307"/>
                <a:ext cx="36247" cy="36250"/>
              </a:xfrm>
              <a:custGeom>
                <a:avLst/>
                <a:gdLst>
                  <a:gd name="connsiteX0" fmla="*/ 17985 w 36247"/>
                  <a:gd name="connsiteY0" fmla="*/ 36226 h 36250"/>
                  <a:gd name="connsiteX1" fmla="*/ 36109 w 36247"/>
                  <a:gd name="connsiteY1" fmla="*/ 18099 h 36250"/>
                  <a:gd name="connsiteX2" fmla="*/ 17985 w 36247"/>
                  <a:gd name="connsiteY2" fmla="*/ -22 h 36250"/>
                  <a:gd name="connsiteX3" fmla="*/ -139 w 36247"/>
                  <a:gd name="connsiteY3" fmla="*/ 18105 h 36250"/>
                  <a:gd name="connsiteX4" fmla="*/ -139 w 36247"/>
                  <a:gd name="connsiteY4" fmla="*/ 18381 h 36250"/>
                  <a:gd name="connsiteX5" fmla="*/ 17706 w 36247"/>
                  <a:gd name="connsiteY5" fmla="*/ 36228 h 36250"/>
                  <a:gd name="connsiteX6" fmla="*/ 17985 w 36247"/>
                  <a:gd name="connsiteY6" fmla="*/ 36226 h 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7" h="36250">
                    <a:moveTo>
                      <a:pt x="17985" y="36226"/>
                    </a:moveTo>
                    <a:cubicBezTo>
                      <a:pt x="27995" y="36226"/>
                      <a:pt x="36109" y="28109"/>
                      <a:pt x="36109" y="18099"/>
                    </a:cubicBezTo>
                    <a:cubicBezTo>
                      <a:pt x="36109" y="8089"/>
                      <a:pt x="27995" y="-22"/>
                      <a:pt x="17985" y="-22"/>
                    </a:cubicBezTo>
                    <a:cubicBezTo>
                      <a:pt x="7975" y="-22"/>
                      <a:pt x="-139" y="8095"/>
                      <a:pt x="-139" y="18105"/>
                    </a:cubicBezTo>
                    <a:cubicBezTo>
                      <a:pt x="-139" y="18197"/>
                      <a:pt x="-139" y="18289"/>
                      <a:pt x="-139" y="18381"/>
                    </a:cubicBezTo>
                    <a:cubicBezTo>
                      <a:pt x="-139" y="28237"/>
                      <a:pt x="7835" y="36226"/>
                      <a:pt x="17706" y="36228"/>
                    </a:cubicBezTo>
                    <a:cubicBezTo>
                      <a:pt x="17790" y="36228"/>
                      <a:pt x="17901" y="36228"/>
                      <a:pt x="17985" y="3622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69" name="Freeform: Shape 82">
                <a:extLst>
                  <a:ext uri="{FF2B5EF4-FFF2-40B4-BE49-F238E27FC236}">
                    <a16:creationId xmlns:a16="http://schemas.microsoft.com/office/drawing/2014/main" id="{E79C0C09-4070-9AB7-0221-5B46A72F5806}"/>
                  </a:ext>
                </a:extLst>
              </p:cNvPr>
              <p:cNvSpPr/>
              <p:nvPr/>
            </p:nvSpPr>
            <p:spPr>
              <a:xfrm>
                <a:off x="11574439" y="6128076"/>
                <a:ext cx="40709" cy="40709"/>
              </a:xfrm>
              <a:custGeom>
                <a:avLst/>
                <a:gdLst>
                  <a:gd name="connsiteX0" fmla="*/ 40709 w 40709"/>
                  <a:gd name="connsiteY0" fmla="*/ 20355 h 40709"/>
                  <a:gd name="connsiteX1" fmla="*/ 20355 w 40709"/>
                  <a:gd name="connsiteY1" fmla="*/ 40709 h 40709"/>
                  <a:gd name="connsiteX2" fmla="*/ 0 w 40709"/>
                  <a:gd name="connsiteY2" fmla="*/ 20355 h 40709"/>
                  <a:gd name="connsiteX3" fmla="*/ 20355 w 40709"/>
                  <a:gd name="connsiteY3" fmla="*/ 0 h 40709"/>
                  <a:gd name="connsiteX4" fmla="*/ 40709 w 40709"/>
                  <a:gd name="connsiteY4" fmla="*/ 20355 h 40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9" h="40709">
                    <a:moveTo>
                      <a:pt x="40709" y="20355"/>
                    </a:moveTo>
                    <a:cubicBezTo>
                      <a:pt x="40709" y="31596"/>
                      <a:pt x="31596" y="40709"/>
                      <a:pt x="20355" y="40709"/>
                    </a:cubicBezTo>
                    <a:cubicBezTo>
                      <a:pt x="9113" y="40709"/>
                      <a:pt x="0" y="31596"/>
                      <a:pt x="0" y="20355"/>
                    </a:cubicBezTo>
                    <a:cubicBezTo>
                      <a:pt x="0" y="9113"/>
                      <a:pt x="9113" y="0"/>
                      <a:pt x="20355" y="0"/>
                    </a:cubicBezTo>
                    <a:cubicBezTo>
                      <a:pt x="31596" y="0"/>
                      <a:pt x="40709" y="9113"/>
                      <a:pt x="40709" y="2035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0" name="Freeform: Shape 83">
                <a:extLst>
                  <a:ext uri="{FF2B5EF4-FFF2-40B4-BE49-F238E27FC236}">
                    <a16:creationId xmlns:a16="http://schemas.microsoft.com/office/drawing/2014/main" id="{D4718120-FEE3-447D-4582-203F49158E1D}"/>
                  </a:ext>
                </a:extLst>
              </p:cNvPr>
              <p:cNvSpPr/>
              <p:nvPr/>
            </p:nvSpPr>
            <p:spPr>
              <a:xfrm>
                <a:off x="11690990" y="6126403"/>
                <a:ext cx="44612" cy="44612"/>
              </a:xfrm>
              <a:custGeom>
                <a:avLst/>
                <a:gdLst>
                  <a:gd name="connsiteX0" fmla="*/ 22167 w 44612"/>
                  <a:gd name="connsiteY0" fmla="*/ 44591 h 44612"/>
                  <a:gd name="connsiteX1" fmla="*/ 44473 w 44612"/>
                  <a:gd name="connsiteY1" fmla="*/ 22284 h 44612"/>
                  <a:gd name="connsiteX2" fmla="*/ 22167 w 44612"/>
                  <a:gd name="connsiteY2" fmla="*/ -22 h 44612"/>
                  <a:gd name="connsiteX3" fmla="*/ -139 w 44612"/>
                  <a:gd name="connsiteY3" fmla="*/ 22284 h 44612"/>
                  <a:gd name="connsiteX4" fmla="*/ 22167 w 44612"/>
                  <a:gd name="connsiteY4" fmla="*/ 44591 h 44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2" h="44612">
                    <a:moveTo>
                      <a:pt x="22167" y="44591"/>
                    </a:moveTo>
                    <a:cubicBezTo>
                      <a:pt x="34492" y="44591"/>
                      <a:pt x="44473" y="34603"/>
                      <a:pt x="44473" y="22284"/>
                    </a:cubicBezTo>
                    <a:cubicBezTo>
                      <a:pt x="44473" y="9966"/>
                      <a:pt x="34492" y="-22"/>
                      <a:pt x="22167" y="-22"/>
                    </a:cubicBezTo>
                    <a:cubicBezTo>
                      <a:pt x="9843" y="-22"/>
                      <a:pt x="-139" y="9966"/>
                      <a:pt x="-139" y="22284"/>
                    </a:cubicBezTo>
                    <a:cubicBezTo>
                      <a:pt x="-139" y="34603"/>
                      <a:pt x="9843" y="44591"/>
                      <a:pt x="22167" y="4459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1" name="Freeform: Shape 84">
                <a:extLst>
                  <a:ext uri="{FF2B5EF4-FFF2-40B4-BE49-F238E27FC236}">
                    <a16:creationId xmlns:a16="http://schemas.microsoft.com/office/drawing/2014/main" id="{56E57250-116F-C082-1B34-CB20A5A8CAF7}"/>
                  </a:ext>
                </a:extLst>
              </p:cNvPr>
              <p:cNvSpPr/>
              <p:nvPr/>
            </p:nvSpPr>
            <p:spPr>
              <a:xfrm>
                <a:off x="11808098" y="6124730"/>
                <a:ext cx="47958" cy="47958"/>
              </a:xfrm>
              <a:custGeom>
                <a:avLst/>
                <a:gdLst>
                  <a:gd name="connsiteX0" fmla="*/ 23840 w 47958"/>
                  <a:gd name="connsiteY0" fmla="*/ 47936 h 47958"/>
                  <a:gd name="connsiteX1" fmla="*/ 47820 w 47958"/>
                  <a:gd name="connsiteY1" fmla="*/ 23957 h 47958"/>
                  <a:gd name="connsiteX2" fmla="*/ 23840 w 47958"/>
                  <a:gd name="connsiteY2" fmla="*/ -22 h 47958"/>
                  <a:gd name="connsiteX3" fmla="*/ -139 w 47958"/>
                  <a:gd name="connsiteY3" fmla="*/ 23957 h 47958"/>
                  <a:gd name="connsiteX4" fmla="*/ 23840 w 47958"/>
                  <a:gd name="connsiteY4" fmla="*/ 47936 h 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8" h="47958">
                    <a:moveTo>
                      <a:pt x="23840" y="47936"/>
                    </a:moveTo>
                    <a:cubicBezTo>
                      <a:pt x="37085" y="47936"/>
                      <a:pt x="47820" y="37201"/>
                      <a:pt x="47820" y="23957"/>
                    </a:cubicBezTo>
                    <a:cubicBezTo>
                      <a:pt x="47820" y="10713"/>
                      <a:pt x="37085" y="-22"/>
                      <a:pt x="23840" y="-22"/>
                    </a:cubicBezTo>
                    <a:cubicBezTo>
                      <a:pt x="10596" y="-22"/>
                      <a:pt x="-139" y="10713"/>
                      <a:pt x="-139" y="23957"/>
                    </a:cubicBezTo>
                    <a:cubicBezTo>
                      <a:pt x="-139" y="37201"/>
                      <a:pt x="10596" y="47936"/>
                      <a:pt x="23840" y="479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2" name="Freeform: Shape 85">
                <a:extLst>
                  <a:ext uri="{FF2B5EF4-FFF2-40B4-BE49-F238E27FC236}">
                    <a16:creationId xmlns:a16="http://schemas.microsoft.com/office/drawing/2014/main" id="{8C425E46-DBB8-E1A7-00BA-703FF058AC5A}"/>
                  </a:ext>
                </a:extLst>
              </p:cNvPr>
              <p:cNvSpPr/>
              <p:nvPr/>
            </p:nvSpPr>
            <p:spPr>
              <a:xfrm>
                <a:off x="11921717" y="6123752"/>
                <a:ext cx="50749" cy="50749"/>
              </a:xfrm>
              <a:custGeom>
                <a:avLst/>
                <a:gdLst>
                  <a:gd name="connsiteX0" fmla="*/ 27887 w 50749"/>
                  <a:gd name="connsiteY0" fmla="*/ 50587 h 50749"/>
                  <a:gd name="connsiteX1" fmla="*/ 50472 w 50749"/>
                  <a:gd name="connsiteY1" fmla="*/ 22696 h 50749"/>
                  <a:gd name="connsiteX2" fmla="*/ 27887 w 50749"/>
                  <a:gd name="connsiteY2" fmla="*/ 119 h 50749"/>
                  <a:gd name="connsiteX3" fmla="*/ 4 w 50749"/>
                  <a:gd name="connsiteY3" fmla="*/ 22696 h 50749"/>
                  <a:gd name="connsiteX4" fmla="*/ 22562 w 50749"/>
                  <a:gd name="connsiteY4" fmla="*/ 50587 h 50749"/>
                  <a:gd name="connsiteX5" fmla="*/ 27887 w 50749"/>
                  <a:gd name="connsiteY5" fmla="*/ 50587 h 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9" h="50749">
                    <a:moveTo>
                      <a:pt x="27887" y="50587"/>
                    </a:moveTo>
                    <a:cubicBezTo>
                      <a:pt x="41829" y="49121"/>
                      <a:pt x="51922" y="36635"/>
                      <a:pt x="50472" y="22696"/>
                    </a:cubicBezTo>
                    <a:cubicBezTo>
                      <a:pt x="49217" y="10784"/>
                      <a:pt x="39793" y="1374"/>
                      <a:pt x="27887" y="119"/>
                    </a:cubicBezTo>
                    <a:cubicBezTo>
                      <a:pt x="13946" y="-1347"/>
                      <a:pt x="1454" y="8760"/>
                      <a:pt x="4" y="22696"/>
                    </a:cubicBezTo>
                    <a:cubicBezTo>
                      <a:pt x="-1473" y="36635"/>
                      <a:pt x="8648" y="49121"/>
                      <a:pt x="22562" y="50587"/>
                    </a:cubicBezTo>
                    <a:cubicBezTo>
                      <a:pt x="24346" y="50774"/>
                      <a:pt x="26130" y="50774"/>
                      <a:pt x="27887" y="5058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3" name="Freeform: Shape 86">
                <a:extLst>
                  <a:ext uri="{FF2B5EF4-FFF2-40B4-BE49-F238E27FC236}">
                    <a16:creationId xmlns:a16="http://schemas.microsoft.com/office/drawing/2014/main" id="{EB88F1E8-C779-3922-51A7-5F13E8A449B5}"/>
                  </a:ext>
                </a:extLst>
              </p:cNvPr>
              <p:cNvSpPr/>
              <p:nvPr/>
            </p:nvSpPr>
            <p:spPr>
              <a:xfrm>
                <a:off x="12041756" y="6121942"/>
                <a:ext cx="52419" cy="52419"/>
              </a:xfrm>
              <a:custGeom>
                <a:avLst/>
                <a:gdLst>
                  <a:gd name="connsiteX0" fmla="*/ 26071 w 52419"/>
                  <a:gd name="connsiteY0" fmla="*/ 52398 h 52419"/>
                  <a:gd name="connsiteX1" fmla="*/ 52280 w 52419"/>
                  <a:gd name="connsiteY1" fmla="*/ 26188 h 52419"/>
                  <a:gd name="connsiteX2" fmla="*/ 26071 w 52419"/>
                  <a:gd name="connsiteY2" fmla="*/ -22 h 52419"/>
                  <a:gd name="connsiteX3" fmla="*/ -139 w 52419"/>
                  <a:gd name="connsiteY3" fmla="*/ 26188 h 52419"/>
                  <a:gd name="connsiteX4" fmla="*/ 26071 w 52419"/>
                  <a:gd name="connsiteY4" fmla="*/ 52398 h 52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9" h="52419">
                    <a:moveTo>
                      <a:pt x="26071" y="52398"/>
                    </a:moveTo>
                    <a:cubicBezTo>
                      <a:pt x="40542" y="52398"/>
                      <a:pt x="52280" y="40662"/>
                      <a:pt x="52280" y="26188"/>
                    </a:cubicBezTo>
                    <a:cubicBezTo>
                      <a:pt x="52280" y="11714"/>
                      <a:pt x="40542" y="-22"/>
                      <a:pt x="26071" y="-22"/>
                    </a:cubicBezTo>
                    <a:cubicBezTo>
                      <a:pt x="11599" y="-22"/>
                      <a:pt x="-139" y="11714"/>
                      <a:pt x="-139" y="26188"/>
                    </a:cubicBezTo>
                    <a:cubicBezTo>
                      <a:pt x="-139" y="40662"/>
                      <a:pt x="11599" y="52398"/>
                      <a:pt x="26071" y="5239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4" name="Freeform: Shape 87">
                <a:extLst>
                  <a:ext uri="{FF2B5EF4-FFF2-40B4-BE49-F238E27FC236}">
                    <a16:creationId xmlns:a16="http://schemas.microsoft.com/office/drawing/2014/main" id="{E5E5F09C-C987-FDD4-6FDD-E9E83A992581}"/>
                  </a:ext>
                </a:extLst>
              </p:cNvPr>
              <p:cNvSpPr/>
              <p:nvPr/>
            </p:nvSpPr>
            <p:spPr>
              <a:xfrm>
                <a:off x="12158307" y="6118596"/>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5" name="Freeform: Shape 88">
                <a:extLst>
                  <a:ext uri="{FF2B5EF4-FFF2-40B4-BE49-F238E27FC236}">
                    <a16:creationId xmlns:a16="http://schemas.microsoft.com/office/drawing/2014/main" id="{0E27660F-2B37-9B59-5FA4-AC4F73B117A4}"/>
                  </a:ext>
                </a:extLst>
              </p:cNvPr>
              <p:cNvSpPr/>
              <p:nvPr/>
            </p:nvSpPr>
            <p:spPr>
              <a:xfrm>
                <a:off x="10649006" y="6267769"/>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cubicBezTo>
                      <a:pt x="-139" y="-22"/>
                      <a:pt x="-139" y="-22"/>
                      <a:pt x="-139" y="-22"/>
                    </a:cubicBez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6" name="Freeform: Shape 89">
                <a:extLst>
                  <a:ext uri="{FF2B5EF4-FFF2-40B4-BE49-F238E27FC236}">
                    <a16:creationId xmlns:a16="http://schemas.microsoft.com/office/drawing/2014/main" id="{C4BE4914-0AFF-4963-C2AC-4FE61CC77B16}"/>
                  </a:ext>
                </a:extLst>
              </p:cNvPr>
              <p:cNvSpPr/>
              <p:nvPr/>
            </p:nvSpPr>
            <p:spPr>
              <a:xfrm>
                <a:off x="10763326" y="6262751"/>
                <a:ext cx="7807" cy="7807"/>
              </a:xfrm>
              <a:custGeom>
                <a:avLst/>
                <a:gdLst>
                  <a:gd name="connsiteX0" fmla="*/ 7807 w 7807"/>
                  <a:gd name="connsiteY0" fmla="*/ 3904 h 7807"/>
                  <a:gd name="connsiteX1" fmla="*/ 3904 w 7807"/>
                  <a:gd name="connsiteY1" fmla="*/ 7807 h 7807"/>
                  <a:gd name="connsiteX2" fmla="*/ 0 w 7807"/>
                  <a:gd name="connsiteY2" fmla="*/ 3904 h 7807"/>
                  <a:gd name="connsiteX3" fmla="*/ 3904 w 7807"/>
                  <a:gd name="connsiteY3" fmla="*/ 0 h 7807"/>
                  <a:gd name="connsiteX4" fmla="*/ 7807 w 7807"/>
                  <a:gd name="connsiteY4" fmla="*/ 3904 h 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 h="7807">
                    <a:moveTo>
                      <a:pt x="7807" y="3904"/>
                    </a:moveTo>
                    <a:cubicBezTo>
                      <a:pt x="7807" y="6059"/>
                      <a:pt x="6059" y="7807"/>
                      <a:pt x="3904" y="7807"/>
                    </a:cubicBezTo>
                    <a:cubicBezTo>
                      <a:pt x="1748" y="7807"/>
                      <a:pt x="0" y="6059"/>
                      <a:pt x="0" y="3904"/>
                    </a:cubicBezTo>
                    <a:cubicBezTo>
                      <a:pt x="0" y="1748"/>
                      <a:pt x="1748" y="0"/>
                      <a:pt x="3904" y="0"/>
                    </a:cubicBezTo>
                    <a:cubicBezTo>
                      <a:pt x="6059" y="0"/>
                      <a:pt x="7807" y="1748"/>
                      <a:pt x="7807" y="39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7" name="Freeform: Shape 90">
                <a:extLst>
                  <a:ext uri="{FF2B5EF4-FFF2-40B4-BE49-F238E27FC236}">
                    <a16:creationId xmlns:a16="http://schemas.microsoft.com/office/drawing/2014/main" id="{806B39E5-C201-987C-7765-86DE23D37279}"/>
                  </a:ext>
                </a:extLst>
              </p:cNvPr>
              <p:cNvSpPr/>
              <p:nvPr/>
            </p:nvSpPr>
            <p:spPr>
              <a:xfrm>
                <a:off x="10878761" y="6259689"/>
                <a:ext cx="13946" cy="13941"/>
              </a:xfrm>
              <a:custGeom>
                <a:avLst/>
                <a:gdLst>
                  <a:gd name="connsiteX0" fmla="*/ 6553 w 13946"/>
                  <a:gd name="connsiteY0" fmla="*/ 13914 h 13941"/>
                  <a:gd name="connsiteX1" fmla="*/ 13802 w 13946"/>
                  <a:gd name="connsiteY1" fmla="*/ 7222 h 13941"/>
                  <a:gd name="connsiteX2" fmla="*/ 7111 w 13946"/>
                  <a:gd name="connsiteY2" fmla="*/ -17 h 13941"/>
                  <a:gd name="connsiteX3" fmla="*/ -139 w 13946"/>
                  <a:gd name="connsiteY3" fmla="*/ 6675 h 13941"/>
                  <a:gd name="connsiteX4" fmla="*/ -139 w 13946"/>
                  <a:gd name="connsiteY4" fmla="*/ 7222 h 13941"/>
                  <a:gd name="connsiteX5" fmla="*/ 6553 w 13946"/>
                  <a:gd name="connsiteY5" fmla="*/ 13914 h 1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6" h="13941">
                    <a:moveTo>
                      <a:pt x="6553" y="13914"/>
                    </a:moveTo>
                    <a:cubicBezTo>
                      <a:pt x="10401" y="14064"/>
                      <a:pt x="13635" y="11070"/>
                      <a:pt x="13802" y="7222"/>
                    </a:cubicBezTo>
                    <a:cubicBezTo>
                      <a:pt x="13942" y="3374"/>
                      <a:pt x="10958" y="134"/>
                      <a:pt x="7111" y="-17"/>
                    </a:cubicBezTo>
                    <a:cubicBezTo>
                      <a:pt x="3263" y="-167"/>
                      <a:pt x="0" y="2827"/>
                      <a:pt x="-139" y="6675"/>
                    </a:cubicBezTo>
                    <a:cubicBezTo>
                      <a:pt x="-139" y="6856"/>
                      <a:pt x="-139" y="7040"/>
                      <a:pt x="-139" y="7222"/>
                    </a:cubicBezTo>
                    <a:cubicBezTo>
                      <a:pt x="0" y="10858"/>
                      <a:pt x="2928" y="13771"/>
                      <a:pt x="6553" y="1391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8" name="Freeform: Shape 91">
                <a:extLst>
                  <a:ext uri="{FF2B5EF4-FFF2-40B4-BE49-F238E27FC236}">
                    <a16:creationId xmlns:a16="http://schemas.microsoft.com/office/drawing/2014/main" id="{0BE6A3A8-E5D2-627A-20D5-94529ABC8BA1}"/>
                  </a:ext>
                </a:extLst>
              </p:cNvPr>
              <p:cNvSpPr/>
              <p:nvPr/>
            </p:nvSpPr>
            <p:spPr>
              <a:xfrm>
                <a:off x="10993917" y="6256621"/>
                <a:ext cx="20078" cy="20074"/>
              </a:xfrm>
              <a:custGeom>
                <a:avLst/>
                <a:gdLst>
                  <a:gd name="connsiteX0" fmla="*/ 9620 w 20078"/>
                  <a:gd name="connsiteY0" fmla="*/ 20049 h 20074"/>
                  <a:gd name="connsiteX1" fmla="*/ 19937 w 20078"/>
                  <a:gd name="connsiteY1" fmla="*/ 10290 h 20074"/>
                  <a:gd name="connsiteX2" fmla="*/ 10177 w 20078"/>
                  <a:gd name="connsiteY2" fmla="*/ -18 h 20074"/>
                  <a:gd name="connsiteX3" fmla="*/ -139 w 20078"/>
                  <a:gd name="connsiteY3" fmla="*/ 9741 h 20074"/>
                  <a:gd name="connsiteX4" fmla="*/ -139 w 20078"/>
                  <a:gd name="connsiteY4" fmla="*/ 10290 h 20074"/>
                  <a:gd name="connsiteX5" fmla="*/ 9620 w 20078"/>
                  <a:gd name="connsiteY5" fmla="*/ 20049 h 2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4">
                    <a:moveTo>
                      <a:pt x="9620" y="20049"/>
                    </a:moveTo>
                    <a:cubicBezTo>
                      <a:pt x="15169" y="20200"/>
                      <a:pt x="19769" y="15830"/>
                      <a:pt x="19937" y="10290"/>
                    </a:cubicBezTo>
                    <a:cubicBezTo>
                      <a:pt x="20076" y="4750"/>
                      <a:pt x="15698" y="132"/>
                      <a:pt x="10177" y="-18"/>
                    </a:cubicBezTo>
                    <a:cubicBezTo>
                      <a:pt x="4629" y="-171"/>
                      <a:pt x="0" y="4198"/>
                      <a:pt x="-139" y="9741"/>
                    </a:cubicBezTo>
                    <a:cubicBezTo>
                      <a:pt x="-139" y="9922"/>
                      <a:pt x="-139" y="10106"/>
                      <a:pt x="-139" y="10290"/>
                    </a:cubicBezTo>
                    <a:cubicBezTo>
                      <a:pt x="0" y="15619"/>
                      <a:pt x="4294" y="19904"/>
                      <a:pt x="9620" y="2004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79" name="Freeform: Shape 92">
                <a:extLst>
                  <a:ext uri="{FF2B5EF4-FFF2-40B4-BE49-F238E27FC236}">
                    <a16:creationId xmlns:a16="http://schemas.microsoft.com/office/drawing/2014/main" id="{32940899-74EB-35C2-3AFF-0FE9744FB6DF}"/>
                  </a:ext>
                </a:extLst>
              </p:cNvPr>
              <p:cNvSpPr/>
              <p:nvPr/>
            </p:nvSpPr>
            <p:spPr>
              <a:xfrm>
                <a:off x="11109074" y="6254107"/>
                <a:ext cx="25652" cy="25652"/>
              </a:xfrm>
              <a:custGeom>
                <a:avLst/>
                <a:gdLst>
                  <a:gd name="connsiteX0" fmla="*/ 12687 w 25652"/>
                  <a:gd name="connsiteY0" fmla="*/ 25630 h 25652"/>
                  <a:gd name="connsiteX1" fmla="*/ 25513 w 25652"/>
                  <a:gd name="connsiteY1" fmla="*/ 12804 h 25652"/>
                  <a:gd name="connsiteX2" fmla="*/ 12687 w 25652"/>
                  <a:gd name="connsiteY2" fmla="*/ -22 h 25652"/>
                  <a:gd name="connsiteX3" fmla="*/ -139 w 25652"/>
                  <a:gd name="connsiteY3" fmla="*/ 12804 h 25652"/>
                  <a:gd name="connsiteX4" fmla="*/ 12687 w 25652"/>
                  <a:gd name="connsiteY4" fmla="*/ 25630 h 2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2" h="25652">
                    <a:moveTo>
                      <a:pt x="12687" y="25630"/>
                    </a:moveTo>
                    <a:cubicBezTo>
                      <a:pt x="19769" y="25630"/>
                      <a:pt x="25513" y="19889"/>
                      <a:pt x="25513" y="12804"/>
                    </a:cubicBezTo>
                    <a:cubicBezTo>
                      <a:pt x="25513" y="5719"/>
                      <a:pt x="19769" y="-22"/>
                      <a:pt x="12687" y="-22"/>
                    </a:cubicBezTo>
                    <a:cubicBezTo>
                      <a:pt x="5605" y="-22"/>
                      <a:pt x="-139" y="5719"/>
                      <a:pt x="-139" y="12804"/>
                    </a:cubicBezTo>
                    <a:cubicBezTo>
                      <a:pt x="-139" y="19889"/>
                      <a:pt x="5605" y="25630"/>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0" name="Freeform: Shape 93">
                <a:extLst>
                  <a:ext uri="{FF2B5EF4-FFF2-40B4-BE49-F238E27FC236}">
                    <a16:creationId xmlns:a16="http://schemas.microsoft.com/office/drawing/2014/main" id="{97C29D29-C413-D0E4-6A83-7F39CFE431CD}"/>
                  </a:ext>
                </a:extLst>
              </p:cNvPr>
              <p:cNvSpPr/>
              <p:nvPr/>
            </p:nvSpPr>
            <p:spPr>
              <a:xfrm>
                <a:off x="11224788" y="6251040"/>
                <a:ext cx="31228" cy="31231"/>
              </a:xfrm>
              <a:custGeom>
                <a:avLst/>
                <a:gdLst>
                  <a:gd name="connsiteX0" fmla="*/ 15475 w 31228"/>
                  <a:gd name="connsiteY0" fmla="*/ 31207 h 31231"/>
                  <a:gd name="connsiteX1" fmla="*/ 31090 w 31228"/>
                  <a:gd name="connsiteY1" fmla="*/ 15589 h 31231"/>
                  <a:gd name="connsiteX2" fmla="*/ 15475 w 31228"/>
                  <a:gd name="connsiteY2" fmla="*/ -22 h 31231"/>
                  <a:gd name="connsiteX3" fmla="*/ -139 w 31228"/>
                  <a:gd name="connsiteY3" fmla="*/ 15595 h 31231"/>
                  <a:gd name="connsiteX4" fmla="*/ -139 w 31228"/>
                  <a:gd name="connsiteY4" fmla="*/ 15871 h 31231"/>
                  <a:gd name="connsiteX5" fmla="*/ 15197 w 31228"/>
                  <a:gd name="connsiteY5" fmla="*/ 31209 h 31231"/>
                  <a:gd name="connsiteX6" fmla="*/ 15475 w 31228"/>
                  <a:gd name="connsiteY6" fmla="*/ 31207 h 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8" h="31231">
                    <a:moveTo>
                      <a:pt x="15475" y="31207"/>
                    </a:moveTo>
                    <a:cubicBezTo>
                      <a:pt x="24091" y="31204"/>
                      <a:pt x="31090" y="24214"/>
                      <a:pt x="31090" y="15589"/>
                    </a:cubicBezTo>
                    <a:cubicBezTo>
                      <a:pt x="31090" y="6965"/>
                      <a:pt x="24091" y="-22"/>
                      <a:pt x="15475" y="-22"/>
                    </a:cubicBezTo>
                    <a:cubicBezTo>
                      <a:pt x="6859" y="-22"/>
                      <a:pt x="-139" y="6971"/>
                      <a:pt x="-139" y="15595"/>
                    </a:cubicBezTo>
                    <a:cubicBezTo>
                      <a:pt x="-139" y="15687"/>
                      <a:pt x="-139" y="15779"/>
                      <a:pt x="-139" y="15871"/>
                    </a:cubicBezTo>
                    <a:cubicBezTo>
                      <a:pt x="-139" y="24342"/>
                      <a:pt x="6720" y="31207"/>
                      <a:pt x="15197" y="31209"/>
                    </a:cubicBezTo>
                    <a:cubicBezTo>
                      <a:pt x="15280" y="31209"/>
                      <a:pt x="15391" y="31209"/>
                      <a:pt x="15475" y="312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1" name="Freeform: Shape 94">
                <a:extLst>
                  <a:ext uri="{FF2B5EF4-FFF2-40B4-BE49-F238E27FC236}">
                    <a16:creationId xmlns:a16="http://schemas.microsoft.com/office/drawing/2014/main" id="{F137585B-AE1E-8948-37C2-8796A1C2EEC7}"/>
                  </a:ext>
                </a:extLst>
              </p:cNvPr>
              <p:cNvSpPr/>
              <p:nvPr/>
            </p:nvSpPr>
            <p:spPr>
              <a:xfrm>
                <a:off x="11339944" y="6249646"/>
                <a:ext cx="36247" cy="36250"/>
              </a:xfrm>
              <a:custGeom>
                <a:avLst/>
                <a:gdLst>
                  <a:gd name="connsiteX0" fmla="*/ 17985 w 36247"/>
                  <a:gd name="connsiteY0" fmla="*/ 36226 h 36250"/>
                  <a:gd name="connsiteX1" fmla="*/ 36108 w 36247"/>
                  <a:gd name="connsiteY1" fmla="*/ 18099 h 36250"/>
                  <a:gd name="connsiteX2" fmla="*/ 17985 w 36247"/>
                  <a:gd name="connsiteY2" fmla="*/ -22 h 36250"/>
                  <a:gd name="connsiteX3" fmla="*/ -139 w 36247"/>
                  <a:gd name="connsiteY3" fmla="*/ 18105 h 36250"/>
                  <a:gd name="connsiteX4" fmla="*/ -139 w 36247"/>
                  <a:gd name="connsiteY4" fmla="*/ 18381 h 36250"/>
                  <a:gd name="connsiteX5" fmla="*/ 17706 w 36247"/>
                  <a:gd name="connsiteY5" fmla="*/ 36228 h 36250"/>
                  <a:gd name="connsiteX6" fmla="*/ 17985 w 36247"/>
                  <a:gd name="connsiteY6" fmla="*/ 36226 h 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7" h="36250">
                    <a:moveTo>
                      <a:pt x="17985" y="36226"/>
                    </a:moveTo>
                    <a:cubicBezTo>
                      <a:pt x="27994" y="36226"/>
                      <a:pt x="36108" y="28109"/>
                      <a:pt x="36108" y="18099"/>
                    </a:cubicBezTo>
                    <a:cubicBezTo>
                      <a:pt x="36108" y="8089"/>
                      <a:pt x="27994" y="-22"/>
                      <a:pt x="17985" y="-22"/>
                    </a:cubicBezTo>
                    <a:cubicBezTo>
                      <a:pt x="7975" y="-22"/>
                      <a:pt x="-139" y="8095"/>
                      <a:pt x="-139" y="18105"/>
                    </a:cubicBezTo>
                    <a:cubicBezTo>
                      <a:pt x="-139" y="18197"/>
                      <a:pt x="-139" y="18289"/>
                      <a:pt x="-139" y="18381"/>
                    </a:cubicBezTo>
                    <a:cubicBezTo>
                      <a:pt x="-139" y="28237"/>
                      <a:pt x="7835" y="36226"/>
                      <a:pt x="17706" y="36228"/>
                    </a:cubicBezTo>
                    <a:cubicBezTo>
                      <a:pt x="17789" y="36228"/>
                      <a:pt x="17901" y="36228"/>
                      <a:pt x="17985" y="3622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2" name="Freeform: Shape 95">
                <a:extLst>
                  <a:ext uri="{FF2B5EF4-FFF2-40B4-BE49-F238E27FC236}">
                    <a16:creationId xmlns:a16="http://schemas.microsoft.com/office/drawing/2014/main" id="{3BC89E66-B04F-B026-3635-93FE80436269}"/>
                  </a:ext>
                </a:extLst>
              </p:cNvPr>
              <p:cNvSpPr/>
              <p:nvPr/>
            </p:nvSpPr>
            <p:spPr>
              <a:xfrm>
                <a:off x="11455937" y="6246301"/>
                <a:ext cx="41268" cy="41268"/>
              </a:xfrm>
              <a:custGeom>
                <a:avLst/>
                <a:gdLst>
                  <a:gd name="connsiteX0" fmla="*/ 20773 w 41268"/>
                  <a:gd name="connsiteY0" fmla="*/ 41244 h 41268"/>
                  <a:gd name="connsiteX1" fmla="*/ 41128 w 41268"/>
                  <a:gd name="connsiteY1" fmla="*/ 20334 h 41268"/>
                  <a:gd name="connsiteX2" fmla="*/ 20216 w 41268"/>
                  <a:gd name="connsiteY2" fmla="*/ -20 h 41268"/>
                  <a:gd name="connsiteX3" fmla="*/ -139 w 41268"/>
                  <a:gd name="connsiteY3" fmla="*/ 20610 h 41268"/>
                  <a:gd name="connsiteX4" fmla="*/ 20494 w 41268"/>
                  <a:gd name="connsiteY4" fmla="*/ 41246 h 41268"/>
                  <a:gd name="connsiteX5" fmla="*/ 20773 w 41268"/>
                  <a:gd name="connsiteY5" fmla="*/ 41244 h 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68" h="41268">
                    <a:moveTo>
                      <a:pt x="20773" y="41244"/>
                    </a:moveTo>
                    <a:cubicBezTo>
                      <a:pt x="32178" y="41090"/>
                      <a:pt x="41267" y="31727"/>
                      <a:pt x="41128" y="20334"/>
                    </a:cubicBezTo>
                    <a:cubicBezTo>
                      <a:pt x="40960" y="8939"/>
                      <a:pt x="31620" y="-174"/>
                      <a:pt x="20216" y="-20"/>
                    </a:cubicBezTo>
                    <a:cubicBezTo>
                      <a:pt x="8923" y="133"/>
                      <a:pt x="-139" y="9323"/>
                      <a:pt x="-139" y="20610"/>
                    </a:cubicBezTo>
                    <a:cubicBezTo>
                      <a:pt x="-139" y="32006"/>
                      <a:pt x="9090" y="41244"/>
                      <a:pt x="20494" y="41246"/>
                    </a:cubicBezTo>
                    <a:cubicBezTo>
                      <a:pt x="20578" y="41246"/>
                      <a:pt x="20690" y="41244"/>
                      <a:pt x="20773" y="412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3" name="Freeform: Shape 96">
                <a:extLst>
                  <a:ext uri="{FF2B5EF4-FFF2-40B4-BE49-F238E27FC236}">
                    <a16:creationId xmlns:a16="http://schemas.microsoft.com/office/drawing/2014/main" id="{B5C18751-A177-F206-B35C-AEB48A53D638}"/>
                  </a:ext>
                </a:extLst>
              </p:cNvPr>
              <p:cNvSpPr/>
              <p:nvPr/>
            </p:nvSpPr>
            <p:spPr>
              <a:xfrm>
                <a:off x="11571930" y="6243511"/>
                <a:ext cx="46285" cy="46288"/>
              </a:xfrm>
              <a:custGeom>
                <a:avLst/>
                <a:gdLst>
                  <a:gd name="connsiteX0" fmla="*/ 23004 w 46285"/>
                  <a:gd name="connsiteY0" fmla="*/ 46263 h 46288"/>
                  <a:gd name="connsiteX1" fmla="*/ 46147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7" y="35899"/>
                      <a:pt x="46147" y="23118"/>
                    </a:cubicBezTo>
                    <a:cubicBezTo>
                      <a:pt x="46147"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8"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4" name="Freeform: Shape 97">
                <a:extLst>
                  <a:ext uri="{FF2B5EF4-FFF2-40B4-BE49-F238E27FC236}">
                    <a16:creationId xmlns:a16="http://schemas.microsoft.com/office/drawing/2014/main" id="{A92419DF-6DC8-D054-A3B7-0BCE997D736B}"/>
                  </a:ext>
                </a:extLst>
              </p:cNvPr>
              <p:cNvSpPr/>
              <p:nvPr/>
            </p:nvSpPr>
            <p:spPr>
              <a:xfrm>
                <a:off x="11688201" y="6241838"/>
                <a:ext cx="49631" cy="49631"/>
              </a:xfrm>
              <a:custGeom>
                <a:avLst/>
                <a:gdLst>
                  <a:gd name="connsiteX0" fmla="*/ 49632 w 49631"/>
                  <a:gd name="connsiteY0" fmla="*/ 24816 h 49631"/>
                  <a:gd name="connsiteX1" fmla="*/ 24816 w 49631"/>
                  <a:gd name="connsiteY1" fmla="*/ 49631 h 49631"/>
                  <a:gd name="connsiteX2" fmla="*/ 0 w 49631"/>
                  <a:gd name="connsiteY2" fmla="*/ 24816 h 49631"/>
                  <a:gd name="connsiteX3" fmla="*/ 24816 w 49631"/>
                  <a:gd name="connsiteY3" fmla="*/ 0 h 49631"/>
                  <a:gd name="connsiteX4" fmla="*/ 49632 w 49631"/>
                  <a:gd name="connsiteY4" fmla="*/ 24816 h 4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1" h="49631">
                    <a:moveTo>
                      <a:pt x="49632" y="24816"/>
                    </a:moveTo>
                    <a:cubicBezTo>
                      <a:pt x="49632" y="38521"/>
                      <a:pt x="38521" y="49631"/>
                      <a:pt x="24816" y="49631"/>
                    </a:cubicBezTo>
                    <a:cubicBezTo>
                      <a:pt x="11110" y="49631"/>
                      <a:pt x="0" y="38521"/>
                      <a:pt x="0" y="24816"/>
                    </a:cubicBezTo>
                    <a:cubicBezTo>
                      <a:pt x="0" y="11110"/>
                      <a:pt x="11110" y="0"/>
                      <a:pt x="24816" y="0"/>
                    </a:cubicBezTo>
                    <a:cubicBezTo>
                      <a:pt x="38521" y="0"/>
                      <a:pt x="49632" y="11110"/>
                      <a:pt x="49632" y="248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5" name="Freeform: Shape 98">
                <a:extLst>
                  <a:ext uri="{FF2B5EF4-FFF2-40B4-BE49-F238E27FC236}">
                    <a16:creationId xmlns:a16="http://schemas.microsoft.com/office/drawing/2014/main" id="{5AFE77F3-ABED-42A6-DED0-84FC051694D6}"/>
                  </a:ext>
                </a:extLst>
              </p:cNvPr>
              <p:cNvSpPr/>
              <p:nvPr/>
            </p:nvSpPr>
            <p:spPr>
              <a:xfrm>
                <a:off x="11804194" y="6237935"/>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6" name="Freeform: Shape 99">
                <a:extLst>
                  <a:ext uri="{FF2B5EF4-FFF2-40B4-BE49-F238E27FC236}">
                    <a16:creationId xmlns:a16="http://schemas.microsoft.com/office/drawing/2014/main" id="{551970A1-1678-D5AE-3BCC-772C2C725CC4}"/>
                  </a:ext>
                </a:extLst>
              </p:cNvPr>
              <p:cNvSpPr/>
              <p:nvPr/>
            </p:nvSpPr>
            <p:spPr>
              <a:xfrm>
                <a:off x="11921860" y="6239608"/>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7" name="Freeform: Shape 100">
                <a:extLst>
                  <a:ext uri="{FF2B5EF4-FFF2-40B4-BE49-F238E27FC236}">
                    <a16:creationId xmlns:a16="http://schemas.microsoft.com/office/drawing/2014/main" id="{3D1CADD1-AD02-3D61-6821-E0BD7A2070B3}"/>
                  </a:ext>
                </a:extLst>
              </p:cNvPr>
              <p:cNvSpPr/>
              <p:nvPr/>
            </p:nvSpPr>
            <p:spPr>
              <a:xfrm>
                <a:off x="12038131" y="6237098"/>
                <a:ext cx="59669" cy="59669"/>
              </a:xfrm>
              <a:custGeom>
                <a:avLst/>
                <a:gdLst>
                  <a:gd name="connsiteX0" fmla="*/ 29696 w 59669"/>
                  <a:gd name="connsiteY0" fmla="*/ 59647 h 59669"/>
                  <a:gd name="connsiteX1" fmla="*/ 59530 w 59669"/>
                  <a:gd name="connsiteY1" fmla="*/ 29813 h 59669"/>
                  <a:gd name="connsiteX2" fmla="*/ 29696 w 59669"/>
                  <a:gd name="connsiteY2" fmla="*/ -22 h 59669"/>
                  <a:gd name="connsiteX3" fmla="*/ -139 w 59669"/>
                  <a:gd name="connsiteY3" fmla="*/ 29813 h 59669"/>
                  <a:gd name="connsiteX4" fmla="*/ 29696 w 59669"/>
                  <a:gd name="connsiteY4" fmla="*/ 59647 h 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9" h="59669">
                    <a:moveTo>
                      <a:pt x="29696" y="59647"/>
                    </a:moveTo>
                    <a:cubicBezTo>
                      <a:pt x="46174" y="59647"/>
                      <a:pt x="59530" y="46289"/>
                      <a:pt x="59530" y="29813"/>
                    </a:cubicBezTo>
                    <a:cubicBezTo>
                      <a:pt x="59530" y="13337"/>
                      <a:pt x="46174" y="-22"/>
                      <a:pt x="29696" y="-22"/>
                    </a:cubicBezTo>
                    <a:cubicBezTo>
                      <a:pt x="13217" y="-22"/>
                      <a:pt x="-139" y="13337"/>
                      <a:pt x="-139" y="29813"/>
                    </a:cubicBezTo>
                    <a:cubicBezTo>
                      <a:pt x="-139" y="46289"/>
                      <a:pt x="13217" y="59647"/>
                      <a:pt x="29696"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8" name="Freeform: Shape 101">
                <a:extLst>
                  <a:ext uri="{FF2B5EF4-FFF2-40B4-BE49-F238E27FC236}">
                    <a16:creationId xmlns:a16="http://schemas.microsoft.com/office/drawing/2014/main" id="{D253A1D3-F1BB-BAD5-430A-A572DB74655F}"/>
                  </a:ext>
                </a:extLst>
              </p:cNvPr>
              <p:cNvSpPr/>
              <p:nvPr/>
            </p:nvSpPr>
            <p:spPr>
              <a:xfrm>
                <a:off x="12155518" y="6236262"/>
                <a:ext cx="60784" cy="60784"/>
              </a:xfrm>
              <a:custGeom>
                <a:avLst/>
                <a:gdLst>
                  <a:gd name="connsiteX0" fmla="*/ 60785 w 60784"/>
                  <a:gd name="connsiteY0" fmla="*/ 30392 h 60784"/>
                  <a:gd name="connsiteX1" fmla="*/ 30392 w 60784"/>
                  <a:gd name="connsiteY1" fmla="*/ 60785 h 60784"/>
                  <a:gd name="connsiteX2" fmla="*/ 0 w 60784"/>
                  <a:gd name="connsiteY2" fmla="*/ 30392 h 60784"/>
                  <a:gd name="connsiteX3" fmla="*/ 30392 w 60784"/>
                  <a:gd name="connsiteY3" fmla="*/ 0 h 60784"/>
                  <a:gd name="connsiteX4" fmla="*/ 60785 w 60784"/>
                  <a:gd name="connsiteY4" fmla="*/ 30392 h 6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4" h="60784">
                    <a:moveTo>
                      <a:pt x="60785" y="30392"/>
                    </a:moveTo>
                    <a:cubicBezTo>
                      <a:pt x="60785" y="47178"/>
                      <a:pt x="47178" y="60785"/>
                      <a:pt x="30392" y="60785"/>
                    </a:cubicBezTo>
                    <a:cubicBezTo>
                      <a:pt x="13607" y="60785"/>
                      <a:pt x="0" y="47178"/>
                      <a:pt x="0" y="30392"/>
                    </a:cubicBezTo>
                    <a:cubicBezTo>
                      <a:pt x="0" y="13607"/>
                      <a:pt x="13607" y="0"/>
                      <a:pt x="30392" y="0"/>
                    </a:cubicBezTo>
                    <a:cubicBezTo>
                      <a:pt x="47178" y="0"/>
                      <a:pt x="60785" y="13607"/>
                      <a:pt x="60785" y="3039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89" name="Freeform: Shape 102">
                <a:extLst>
                  <a:ext uri="{FF2B5EF4-FFF2-40B4-BE49-F238E27FC236}">
                    <a16:creationId xmlns:a16="http://schemas.microsoft.com/office/drawing/2014/main" id="{EE4B1B7B-67E9-0E3C-9E43-17F0325E21EF}"/>
                  </a:ext>
                </a:extLst>
              </p:cNvPr>
              <p:cNvSpPr/>
              <p:nvPr/>
            </p:nvSpPr>
            <p:spPr>
              <a:xfrm>
                <a:off x="10646776" y="6382647"/>
                <a:ext cx="4461" cy="4461"/>
              </a:xfrm>
              <a:custGeom>
                <a:avLst/>
                <a:gdLst>
                  <a:gd name="connsiteX0" fmla="*/ 4461 w 4461"/>
                  <a:gd name="connsiteY0" fmla="*/ 2231 h 4461"/>
                  <a:gd name="connsiteX1" fmla="*/ 2231 w 4461"/>
                  <a:gd name="connsiteY1" fmla="*/ 4461 h 4461"/>
                  <a:gd name="connsiteX2" fmla="*/ 0 w 4461"/>
                  <a:gd name="connsiteY2" fmla="*/ 2231 h 4461"/>
                  <a:gd name="connsiteX3" fmla="*/ 2231 w 4461"/>
                  <a:gd name="connsiteY3" fmla="*/ 0 h 4461"/>
                  <a:gd name="connsiteX4" fmla="*/ 4461 w 4461"/>
                  <a:gd name="connsiteY4" fmla="*/ 2231 h 4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 h="4461">
                    <a:moveTo>
                      <a:pt x="4461" y="2231"/>
                    </a:moveTo>
                    <a:cubicBezTo>
                      <a:pt x="4461" y="3463"/>
                      <a:pt x="3463" y="4461"/>
                      <a:pt x="2231" y="4461"/>
                    </a:cubicBezTo>
                    <a:cubicBezTo>
                      <a:pt x="999" y="4461"/>
                      <a:pt x="0" y="3463"/>
                      <a:pt x="0" y="2231"/>
                    </a:cubicBezTo>
                    <a:cubicBezTo>
                      <a:pt x="0" y="999"/>
                      <a:pt x="999" y="0"/>
                      <a:pt x="2231" y="0"/>
                    </a:cubicBezTo>
                    <a:cubicBezTo>
                      <a:pt x="3463" y="0"/>
                      <a:pt x="4461" y="999"/>
                      <a:pt x="4461" y="223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0" name="Freeform: Shape 103">
                <a:extLst>
                  <a:ext uri="{FF2B5EF4-FFF2-40B4-BE49-F238E27FC236}">
                    <a16:creationId xmlns:a16="http://schemas.microsoft.com/office/drawing/2014/main" id="{5ED28231-A4D7-A139-D5D9-256C81660ABA}"/>
                  </a:ext>
                </a:extLst>
              </p:cNvPr>
              <p:cNvSpPr/>
              <p:nvPr/>
            </p:nvSpPr>
            <p:spPr>
              <a:xfrm>
                <a:off x="10762211" y="6379850"/>
                <a:ext cx="10325" cy="10603"/>
              </a:xfrm>
              <a:custGeom>
                <a:avLst/>
                <a:gdLst>
                  <a:gd name="connsiteX0" fmla="*/ 4880 w 10325"/>
                  <a:gd name="connsiteY0" fmla="*/ 10582 h 10603"/>
                  <a:gd name="connsiteX1" fmla="*/ 10177 w 10325"/>
                  <a:gd name="connsiteY1" fmla="*/ 5284 h 10603"/>
                  <a:gd name="connsiteX2" fmla="*/ 5465 w 10325"/>
                  <a:gd name="connsiteY2" fmla="*/ -14 h 10603"/>
                  <a:gd name="connsiteX3" fmla="*/ 4880 w 10325"/>
                  <a:gd name="connsiteY3" fmla="*/ -14 h 10603"/>
                  <a:gd name="connsiteX4" fmla="*/ -139 w 10325"/>
                  <a:gd name="connsiteY4" fmla="*/ 4997 h 10603"/>
                  <a:gd name="connsiteX5" fmla="*/ -139 w 10325"/>
                  <a:gd name="connsiteY5" fmla="*/ 5284 h 10603"/>
                  <a:gd name="connsiteX6" fmla="*/ 4880 w 10325"/>
                  <a:gd name="connsiteY6" fmla="*/ 10582 h 1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5" h="10603">
                    <a:moveTo>
                      <a:pt x="4880" y="10582"/>
                    </a:moveTo>
                    <a:cubicBezTo>
                      <a:pt x="7807" y="10582"/>
                      <a:pt x="10177" y="8209"/>
                      <a:pt x="10177" y="5284"/>
                    </a:cubicBezTo>
                    <a:cubicBezTo>
                      <a:pt x="10345" y="2515"/>
                      <a:pt x="8225" y="145"/>
                      <a:pt x="5465" y="-14"/>
                    </a:cubicBezTo>
                    <a:cubicBezTo>
                      <a:pt x="5270" y="-25"/>
                      <a:pt x="5075" y="-25"/>
                      <a:pt x="4880" y="-14"/>
                    </a:cubicBezTo>
                    <a:cubicBezTo>
                      <a:pt x="2119" y="-19"/>
                      <a:pt x="-139" y="2225"/>
                      <a:pt x="-139" y="4997"/>
                    </a:cubicBezTo>
                    <a:cubicBezTo>
                      <a:pt x="-139" y="5092"/>
                      <a:pt x="-139" y="5189"/>
                      <a:pt x="-139" y="5284"/>
                    </a:cubicBezTo>
                    <a:cubicBezTo>
                      <a:pt x="-139" y="8103"/>
                      <a:pt x="2064" y="10434"/>
                      <a:pt x="4880" y="105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1" name="Freeform: Shape 104">
                <a:extLst>
                  <a:ext uri="{FF2B5EF4-FFF2-40B4-BE49-F238E27FC236}">
                    <a16:creationId xmlns:a16="http://schemas.microsoft.com/office/drawing/2014/main" id="{82DB7173-16FD-1D7C-AE99-2B26A6BCE43D}"/>
                  </a:ext>
                </a:extLst>
              </p:cNvPr>
              <p:cNvSpPr/>
              <p:nvPr/>
            </p:nvSpPr>
            <p:spPr>
              <a:xfrm>
                <a:off x="10876809" y="6376234"/>
                <a:ext cx="17287" cy="17287"/>
              </a:xfrm>
              <a:custGeom>
                <a:avLst/>
                <a:gdLst>
                  <a:gd name="connsiteX0" fmla="*/ 17287 w 17287"/>
                  <a:gd name="connsiteY0" fmla="*/ 8644 h 17287"/>
                  <a:gd name="connsiteX1" fmla="*/ 8644 w 17287"/>
                  <a:gd name="connsiteY1" fmla="*/ 17287 h 17287"/>
                  <a:gd name="connsiteX2" fmla="*/ 0 w 17287"/>
                  <a:gd name="connsiteY2" fmla="*/ 8644 h 17287"/>
                  <a:gd name="connsiteX3" fmla="*/ 8644 w 17287"/>
                  <a:gd name="connsiteY3" fmla="*/ 0 h 17287"/>
                  <a:gd name="connsiteX4" fmla="*/ 17287 w 17287"/>
                  <a:gd name="connsiteY4" fmla="*/ 8644 h 1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17287">
                    <a:moveTo>
                      <a:pt x="17287" y="8644"/>
                    </a:moveTo>
                    <a:cubicBezTo>
                      <a:pt x="17287" y="13417"/>
                      <a:pt x="13417" y="17287"/>
                      <a:pt x="8644" y="17287"/>
                    </a:cubicBezTo>
                    <a:cubicBezTo>
                      <a:pt x="3870" y="17287"/>
                      <a:pt x="0" y="13418"/>
                      <a:pt x="0" y="8644"/>
                    </a:cubicBezTo>
                    <a:cubicBezTo>
                      <a:pt x="0" y="3870"/>
                      <a:pt x="3870" y="0"/>
                      <a:pt x="8644" y="0"/>
                    </a:cubicBezTo>
                    <a:cubicBezTo>
                      <a:pt x="13417" y="0"/>
                      <a:pt x="17287" y="3870"/>
                      <a:pt x="17287" y="86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2" name="Freeform: Shape 105">
                <a:extLst>
                  <a:ext uri="{FF2B5EF4-FFF2-40B4-BE49-F238E27FC236}">
                    <a16:creationId xmlns:a16="http://schemas.microsoft.com/office/drawing/2014/main" id="{76677EFF-219A-1671-10A5-846DB52B3644}"/>
                  </a:ext>
                </a:extLst>
              </p:cNvPr>
              <p:cNvSpPr/>
              <p:nvPr/>
            </p:nvSpPr>
            <p:spPr>
              <a:xfrm>
                <a:off x="10992245" y="6376082"/>
                <a:ext cx="23142" cy="21343"/>
              </a:xfrm>
              <a:custGeom>
                <a:avLst/>
                <a:gdLst>
                  <a:gd name="connsiteX0" fmla="*/ 11293 w 23142"/>
                  <a:gd name="connsiteY0" fmla="*/ 21321 h 21343"/>
                  <a:gd name="connsiteX1" fmla="*/ 23004 w 23142"/>
                  <a:gd name="connsiteY1" fmla="*/ 9889 h 21343"/>
                  <a:gd name="connsiteX2" fmla="*/ 9620 w 23142"/>
                  <a:gd name="connsiteY2" fmla="*/ 119 h 21343"/>
                  <a:gd name="connsiteX3" fmla="*/ -139 w 23142"/>
                  <a:gd name="connsiteY3" fmla="*/ 9889 h 21343"/>
                  <a:gd name="connsiteX4" fmla="*/ 11293 w 23142"/>
                  <a:gd name="connsiteY4" fmla="*/ 21321 h 2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 h="21343">
                    <a:moveTo>
                      <a:pt x="11293" y="21321"/>
                    </a:moveTo>
                    <a:cubicBezTo>
                      <a:pt x="17650" y="21324"/>
                      <a:pt x="22864" y="16246"/>
                      <a:pt x="23004" y="9889"/>
                    </a:cubicBezTo>
                    <a:cubicBezTo>
                      <a:pt x="22000" y="3498"/>
                      <a:pt x="16033" y="-876"/>
                      <a:pt x="9620" y="119"/>
                    </a:cubicBezTo>
                    <a:cubicBezTo>
                      <a:pt x="4601" y="903"/>
                      <a:pt x="642" y="4854"/>
                      <a:pt x="-139" y="9889"/>
                    </a:cubicBezTo>
                    <a:cubicBezTo>
                      <a:pt x="0" y="16141"/>
                      <a:pt x="5047" y="21173"/>
                      <a:pt x="11293" y="2132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3" name="Freeform: Shape 106">
                <a:extLst>
                  <a:ext uri="{FF2B5EF4-FFF2-40B4-BE49-F238E27FC236}">
                    <a16:creationId xmlns:a16="http://schemas.microsoft.com/office/drawing/2014/main" id="{613CECE7-1FB4-2609-8485-6533ACAFF06D}"/>
                  </a:ext>
                </a:extLst>
              </p:cNvPr>
              <p:cNvSpPr/>
              <p:nvPr/>
            </p:nvSpPr>
            <p:spPr>
              <a:xfrm>
                <a:off x="11107680" y="6370381"/>
                <a:ext cx="29000" cy="28998"/>
              </a:xfrm>
              <a:custGeom>
                <a:avLst/>
                <a:gdLst>
                  <a:gd name="connsiteX0" fmla="*/ 14081 w 29000"/>
                  <a:gd name="connsiteY0" fmla="*/ 28973 h 28998"/>
                  <a:gd name="connsiteX1" fmla="*/ 28859 w 29000"/>
                  <a:gd name="connsiteY1" fmla="*/ 14753 h 28998"/>
                  <a:gd name="connsiteX2" fmla="*/ 14639 w 29000"/>
                  <a:gd name="connsiteY2" fmla="*/ -19 h 28998"/>
                  <a:gd name="connsiteX3" fmla="*/ -139 w 29000"/>
                  <a:gd name="connsiteY3" fmla="*/ 14201 h 28998"/>
                  <a:gd name="connsiteX4" fmla="*/ -139 w 29000"/>
                  <a:gd name="connsiteY4" fmla="*/ 14753 h 28998"/>
                  <a:gd name="connsiteX5" fmla="*/ 14081 w 29000"/>
                  <a:gd name="connsiteY5" fmla="*/ 28973 h 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0" h="28998">
                    <a:moveTo>
                      <a:pt x="14081" y="28973"/>
                    </a:moveTo>
                    <a:cubicBezTo>
                      <a:pt x="22083" y="29127"/>
                      <a:pt x="28692" y="22758"/>
                      <a:pt x="28859" y="14753"/>
                    </a:cubicBezTo>
                    <a:cubicBezTo>
                      <a:pt x="28998" y="6748"/>
                      <a:pt x="22641" y="134"/>
                      <a:pt x="14639" y="-19"/>
                    </a:cubicBezTo>
                    <a:cubicBezTo>
                      <a:pt x="6636" y="-173"/>
                      <a:pt x="0" y="6196"/>
                      <a:pt x="-139" y="14201"/>
                    </a:cubicBezTo>
                    <a:cubicBezTo>
                      <a:pt x="-139" y="14385"/>
                      <a:pt x="-139" y="14569"/>
                      <a:pt x="-139" y="14753"/>
                    </a:cubicBezTo>
                    <a:cubicBezTo>
                      <a:pt x="-139" y="22608"/>
                      <a:pt x="6218" y="28973"/>
                      <a:pt x="14081" y="289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4" name="Freeform: Shape 107">
                <a:extLst>
                  <a:ext uri="{FF2B5EF4-FFF2-40B4-BE49-F238E27FC236}">
                    <a16:creationId xmlns:a16="http://schemas.microsoft.com/office/drawing/2014/main" id="{B3AA2B8D-3E5B-54B6-65FB-8BD882A77030}"/>
                  </a:ext>
                </a:extLst>
              </p:cNvPr>
              <p:cNvSpPr/>
              <p:nvPr/>
            </p:nvSpPr>
            <p:spPr>
              <a:xfrm>
                <a:off x="11222836" y="6367311"/>
                <a:ext cx="35132" cy="35135"/>
              </a:xfrm>
              <a:custGeom>
                <a:avLst/>
                <a:gdLst>
                  <a:gd name="connsiteX0" fmla="*/ 17427 w 35132"/>
                  <a:gd name="connsiteY0" fmla="*/ 35110 h 35135"/>
                  <a:gd name="connsiteX1" fmla="*/ 34994 w 35132"/>
                  <a:gd name="connsiteY1" fmla="*/ 17541 h 35135"/>
                  <a:gd name="connsiteX2" fmla="*/ 17427 w 35132"/>
                  <a:gd name="connsiteY2" fmla="*/ -22 h 35135"/>
                  <a:gd name="connsiteX3" fmla="*/ -139 w 35132"/>
                  <a:gd name="connsiteY3" fmla="*/ 17547 h 35135"/>
                  <a:gd name="connsiteX4" fmla="*/ -139 w 35132"/>
                  <a:gd name="connsiteY4" fmla="*/ 17823 h 35135"/>
                  <a:gd name="connsiteX5" fmla="*/ 17149 w 35132"/>
                  <a:gd name="connsiteY5" fmla="*/ 35113 h 35135"/>
                  <a:gd name="connsiteX6" fmla="*/ 17427 w 35132"/>
                  <a:gd name="connsiteY6" fmla="*/ 35110 h 3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 h="35135">
                    <a:moveTo>
                      <a:pt x="17427" y="35110"/>
                    </a:moveTo>
                    <a:cubicBezTo>
                      <a:pt x="27131" y="35110"/>
                      <a:pt x="34994" y="27245"/>
                      <a:pt x="34994" y="17541"/>
                    </a:cubicBezTo>
                    <a:cubicBezTo>
                      <a:pt x="34994" y="7841"/>
                      <a:pt x="27131" y="-22"/>
                      <a:pt x="17427" y="-22"/>
                    </a:cubicBezTo>
                    <a:cubicBezTo>
                      <a:pt x="7724" y="-22"/>
                      <a:pt x="-139" y="7844"/>
                      <a:pt x="-139" y="17547"/>
                    </a:cubicBezTo>
                    <a:cubicBezTo>
                      <a:pt x="-139" y="17639"/>
                      <a:pt x="-139" y="17731"/>
                      <a:pt x="-139" y="17823"/>
                    </a:cubicBezTo>
                    <a:cubicBezTo>
                      <a:pt x="-139" y="27370"/>
                      <a:pt x="7585" y="35110"/>
                      <a:pt x="17149" y="35113"/>
                    </a:cubicBezTo>
                    <a:cubicBezTo>
                      <a:pt x="17232" y="35113"/>
                      <a:pt x="17343" y="35113"/>
                      <a:pt x="17427" y="3511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5" name="Freeform: Shape 108">
                <a:extLst>
                  <a:ext uri="{FF2B5EF4-FFF2-40B4-BE49-F238E27FC236}">
                    <a16:creationId xmlns:a16="http://schemas.microsoft.com/office/drawing/2014/main" id="{FFED11AF-B1C5-2BEB-0800-891EF5FC9F5F}"/>
                  </a:ext>
                </a:extLst>
              </p:cNvPr>
              <p:cNvSpPr/>
              <p:nvPr/>
            </p:nvSpPr>
            <p:spPr>
              <a:xfrm>
                <a:off x="11337713" y="6364802"/>
                <a:ext cx="40708" cy="40708"/>
              </a:xfrm>
              <a:custGeom>
                <a:avLst/>
                <a:gdLst>
                  <a:gd name="connsiteX0" fmla="*/ 20215 w 40708"/>
                  <a:gd name="connsiteY0" fmla="*/ 40687 h 40708"/>
                  <a:gd name="connsiteX1" fmla="*/ 40570 w 40708"/>
                  <a:gd name="connsiteY1" fmla="*/ 20332 h 40708"/>
                  <a:gd name="connsiteX2" fmla="*/ 20215 w 40708"/>
                  <a:gd name="connsiteY2" fmla="*/ -22 h 40708"/>
                  <a:gd name="connsiteX3" fmla="*/ -139 w 40708"/>
                  <a:gd name="connsiteY3" fmla="*/ 20332 h 40708"/>
                  <a:gd name="connsiteX4" fmla="*/ 20215 w 40708"/>
                  <a:gd name="connsiteY4" fmla="*/ 40687 h 40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 h="40708">
                    <a:moveTo>
                      <a:pt x="20215" y="40687"/>
                    </a:moveTo>
                    <a:cubicBezTo>
                      <a:pt x="31452" y="40687"/>
                      <a:pt x="40570" y="31575"/>
                      <a:pt x="40570" y="20332"/>
                    </a:cubicBezTo>
                    <a:cubicBezTo>
                      <a:pt x="40570" y="9090"/>
                      <a:pt x="31452" y="-22"/>
                      <a:pt x="20215" y="-22"/>
                    </a:cubicBezTo>
                    <a:cubicBezTo>
                      <a:pt x="8979" y="-22"/>
                      <a:pt x="-139" y="9090"/>
                      <a:pt x="-139" y="20332"/>
                    </a:cubicBezTo>
                    <a:cubicBezTo>
                      <a:pt x="-139" y="31575"/>
                      <a:pt x="8979" y="40687"/>
                      <a:pt x="20215" y="4068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6" name="Freeform: Shape 109">
                <a:extLst>
                  <a:ext uri="{FF2B5EF4-FFF2-40B4-BE49-F238E27FC236}">
                    <a16:creationId xmlns:a16="http://schemas.microsoft.com/office/drawing/2014/main" id="{176F5DAD-E34B-CBFD-E956-29DB5776D767}"/>
                  </a:ext>
                </a:extLst>
              </p:cNvPr>
              <p:cNvSpPr/>
              <p:nvPr/>
            </p:nvSpPr>
            <p:spPr>
              <a:xfrm>
                <a:off x="11453706" y="6361735"/>
                <a:ext cx="46285" cy="46288"/>
              </a:xfrm>
              <a:custGeom>
                <a:avLst/>
                <a:gdLst>
                  <a:gd name="connsiteX0" fmla="*/ 23004 w 46285"/>
                  <a:gd name="connsiteY0" fmla="*/ 46263 h 46288"/>
                  <a:gd name="connsiteX1" fmla="*/ 46147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7" y="35899"/>
                      <a:pt x="46147" y="23118"/>
                    </a:cubicBezTo>
                    <a:cubicBezTo>
                      <a:pt x="46147"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9"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7" name="Freeform: Shape 110">
                <a:extLst>
                  <a:ext uri="{FF2B5EF4-FFF2-40B4-BE49-F238E27FC236}">
                    <a16:creationId xmlns:a16="http://schemas.microsoft.com/office/drawing/2014/main" id="{BD89B908-2AD3-28C0-6AC2-3B1AB2BA7281}"/>
                  </a:ext>
                </a:extLst>
              </p:cNvPr>
              <p:cNvSpPr/>
              <p:nvPr/>
            </p:nvSpPr>
            <p:spPr>
              <a:xfrm>
                <a:off x="11569420" y="6359225"/>
                <a:ext cx="51304" cy="51307"/>
              </a:xfrm>
              <a:custGeom>
                <a:avLst/>
                <a:gdLst>
                  <a:gd name="connsiteX0" fmla="*/ 25513 w 51304"/>
                  <a:gd name="connsiteY0" fmla="*/ 51282 h 51307"/>
                  <a:gd name="connsiteX1" fmla="*/ 51165 w 51304"/>
                  <a:gd name="connsiteY1" fmla="*/ 25627 h 51307"/>
                  <a:gd name="connsiteX2" fmla="*/ 25513 w 51304"/>
                  <a:gd name="connsiteY2" fmla="*/ -22 h 51307"/>
                  <a:gd name="connsiteX3" fmla="*/ -139 w 51304"/>
                  <a:gd name="connsiteY3" fmla="*/ 25633 h 51307"/>
                  <a:gd name="connsiteX4" fmla="*/ -139 w 51304"/>
                  <a:gd name="connsiteY4" fmla="*/ 25909 h 51307"/>
                  <a:gd name="connsiteX5" fmla="*/ 25234 w 51304"/>
                  <a:gd name="connsiteY5" fmla="*/ 51285 h 51307"/>
                  <a:gd name="connsiteX6" fmla="*/ 25513 w 51304"/>
                  <a:gd name="connsiteY6" fmla="*/ 51282 h 5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04" h="51307">
                    <a:moveTo>
                      <a:pt x="25513" y="51282"/>
                    </a:moveTo>
                    <a:cubicBezTo>
                      <a:pt x="39678" y="51282"/>
                      <a:pt x="51165" y="39797"/>
                      <a:pt x="51165" y="25627"/>
                    </a:cubicBezTo>
                    <a:cubicBezTo>
                      <a:pt x="51165" y="11460"/>
                      <a:pt x="39678" y="-22"/>
                      <a:pt x="25513" y="-22"/>
                    </a:cubicBezTo>
                    <a:cubicBezTo>
                      <a:pt x="11349" y="-22"/>
                      <a:pt x="-139" y="11466"/>
                      <a:pt x="-139" y="25633"/>
                    </a:cubicBezTo>
                    <a:cubicBezTo>
                      <a:pt x="-139" y="25725"/>
                      <a:pt x="-139" y="25817"/>
                      <a:pt x="-139" y="25909"/>
                    </a:cubicBezTo>
                    <a:cubicBezTo>
                      <a:pt x="-139" y="39923"/>
                      <a:pt x="11209" y="51282"/>
                      <a:pt x="25234" y="51285"/>
                    </a:cubicBezTo>
                    <a:cubicBezTo>
                      <a:pt x="25318" y="51285"/>
                      <a:pt x="25429" y="51282"/>
                      <a:pt x="25513" y="512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8" name="Freeform: Shape 111">
                <a:extLst>
                  <a:ext uri="{FF2B5EF4-FFF2-40B4-BE49-F238E27FC236}">
                    <a16:creationId xmlns:a16="http://schemas.microsoft.com/office/drawing/2014/main" id="{147D4061-A73D-9177-AF04-C1FFCDFC79BC}"/>
                  </a:ext>
                </a:extLst>
              </p:cNvPr>
              <p:cNvSpPr/>
              <p:nvPr/>
            </p:nvSpPr>
            <p:spPr>
              <a:xfrm>
                <a:off x="11685413" y="6357274"/>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299" name="Freeform: Shape 112">
                <a:extLst>
                  <a:ext uri="{FF2B5EF4-FFF2-40B4-BE49-F238E27FC236}">
                    <a16:creationId xmlns:a16="http://schemas.microsoft.com/office/drawing/2014/main" id="{BAE1D06E-F14B-FDCC-F4C1-1CF2FBA84703}"/>
                  </a:ext>
                </a:extLst>
              </p:cNvPr>
              <p:cNvSpPr/>
              <p:nvPr/>
            </p:nvSpPr>
            <p:spPr>
              <a:xfrm>
                <a:off x="11802242" y="6355322"/>
                <a:ext cx="59669" cy="59669"/>
              </a:xfrm>
              <a:custGeom>
                <a:avLst/>
                <a:gdLst>
                  <a:gd name="connsiteX0" fmla="*/ 29696 w 59669"/>
                  <a:gd name="connsiteY0" fmla="*/ 59647 h 59669"/>
                  <a:gd name="connsiteX1" fmla="*/ 59531 w 59669"/>
                  <a:gd name="connsiteY1" fmla="*/ 29812 h 59669"/>
                  <a:gd name="connsiteX2" fmla="*/ 29696 w 59669"/>
                  <a:gd name="connsiteY2" fmla="*/ -22 h 59669"/>
                  <a:gd name="connsiteX3" fmla="*/ -139 w 59669"/>
                  <a:gd name="connsiteY3" fmla="*/ 29812 h 59669"/>
                  <a:gd name="connsiteX4" fmla="*/ 29696 w 59669"/>
                  <a:gd name="connsiteY4" fmla="*/ 59647 h 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9" h="59669">
                    <a:moveTo>
                      <a:pt x="29696" y="59647"/>
                    </a:moveTo>
                    <a:cubicBezTo>
                      <a:pt x="46175" y="59647"/>
                      <a:pt x="59531" y="46289"/>
                      <a:pt x="59531" y="29812"/>
                    </a:cubicBezTo>
                    <a:cubicBezTo>
                      <a:pt x="59531" y="13337"/>
                      <a:pt x="46175" y="-22"/>
                      <a:pt x="29696" y="-22"/>
                    </a:cubicBezTo>
                    <a:cubicBezTo>
                      <a:pt x="13217" y="-22"/>
                      <a:pt x="-139" y="13337"/>
                      <a:pt x="-139" y="29812"/>
                    </a:cubicBezTo>
                    <a:cubicBezTo>
                      <a:pt x="-139" y="46289"/>
                      <a:pt x="13217" y="59647"/>
                      <a:pt x="29696"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0" name="Freeform: Shape 113">
                <a:extLst>
                  <a:ext uri="{FF2B5EF4-FFF2-40B4-BE49-F238E27FC236}">
                    <a16:creationId xmlns:a16="http://schemas.microsoft.com/office/drawing/2014/main" id="{98267D22-0E7A-8FDF-D128-3D8FA0210738}"/>
                  </a:ext>
                </a:extLst>
              </p:cNvPr>
              <p:cNvSpPr/>
              <p:nvPr/>
            </p:nvSpPr>
            <p:spPr>
              <a:xfrm>
                <a:off x="11917956" y="6353370"/>
                <a:ext cx="63572" cy="63572"/>
              </a:xfrm>
              <a:custGeom>
                <a:avLst/>
                <a:gdLst>
                  <a:gd name="connsiteX0" fmla="*/ 31647 w 63572"/>
                  <a:gd name="connsiteY0" fmla="*/ 63551 h 63572"/>
                  <a:gd name="connsiteX1" fmla="*/ 63434 w 63572"/>
                  <a:gd name="connsiteY1" fmla="*/ 31764 h 63572"/>
                  <a:gd name="connsiteX2" fmla="*/ 31647 w 63572"/>
                  <a:gd name="connsiteY2" fmla="*/ -22 h 63572"/>
                  <a:gd name="connsiteX3" fmla="*/ -139 w 63572"/>
                  <a:gd name="connsiteY3" fmla="*/ 31764 h 63572"/>
                  <a:gd name="connsiteX4" fmla="*/ 31647 w 63572"/>
                  <a:gd name="connsiteY4" fmla="*/ 63551 h 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2" h="63572">
                    <a:moveTo>
                      <a:pt x="31647" y="63551"/>
                    </a:moveTo>
                    <a:cubicBezTo>
                      <a:pt x="49214" y="63551"/>
                      <a:pt x="63434" y="49319"/>
                      <a:pt x="63434" y="31764"/>
                    </a:cubicBezTo>
                    <a:cubicBezTo>
                      <a:pt x="63434" y="14209"/>
                      <a:pt x="49214" y="-22"/>
                      <a:pt x="31647" y="-22"/>
                    </a:cubicBezTo>
                    <a:cubicBezTo>
                      <a:pt x="14081" y="-22"/>
                      <a:pt x="-139" y="14209"/>
                      <a:pt x="-139" y="31764"/>
                    </a:cubicBezTo>
                    <a:cubicBezTo>
                      <a:pt x="-139" y="49319"/>
                      <a:pt x="14081" y="63551"/>
                      <a:pt x="31647" y="6355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1" name="Freeform: Shape 114">
                <a:extLst>
                  <a:ext uri="{FF2B5EF4-FFF2-40B4-BE49-F238E27FC236}">
                    <a16:creationId xmlns:a16="http://schemas.microsoft.com/office/drawing/2014/main" id="{40FC3E20-3C23-17DE-9C17-7A2239711E62}"/>
                  </a:ext>
                </a:extLst>
              </p:cNvPr>
              <p:cNvSpPr/>
              <p:nvPr/>
            </p:nvSpPr>
            <p:spPr>
              <a:xfrm>
                <a:off x="12034786" y="6351697"/>
                <a:ext cx="66360" cy="66361"/>
              </a:xfrm>
              <a:custGeom>
                <a:avLst/>
                <a:gdLst>
                  <a:gd name="connsiteX0" fmla="*/ 33042 w 66360"/>
                  <a:gd name="connsiteY0" fmla="*/ 66339 h 66361"/>
                  <a:gd name="connsiteX1" fmla="*/ 66222 w 66360"/>
                  <a:gd name="connsiteY1" fmla="*/ 33159 h 66361"/>
                  <a:gd name="connsiteX2" fmla="*/ 33042 w 66360"/>
                  <a:gd name="connsiteY2" fmla="*/ -22 h 66361"/>
                  <a:gd name="connsiteX3" fmla="*/ -139 w 66360"/>
                  <a:gd name="connsiteY3" fmla="*/ 33159 h 66361"/>
                  <a:gd name="connsiteX4" fmla="*/ -139 w 66360"/>
                  <a:gd name="connsiteY4" fmla="*/ 33437 h 66361"/>
                  <a:gd name="connsiteX5" fmla="*/ 32763 w 66360"/>
                  <a:gd name="connsiteY5" fmla="*/ 66339 h 66361"/>
                  <a:gd name="connsiteX6" fmla="*/ 33042 w 66360"/>
                  <a:gd name="connsiteY6" fmla="*/ 66339 h 6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60" h="66361">
                    <a:moveTo>
                      <a:pt x="33042" y="66339"/>
                    </a:moveTo>
                    <a:cubicBezTo>
                      <a:pt x="51361" y="66339"/>
                      <a:pt x="66222" y="51483"/>
                      <a:pt x="66222" y="33159"/>
                    </a:cubicBezTo>
                    <a:cubicBezTo>
                      <a:pt x="66222" y="14831"/>
                      <a:pt x="51361" y="-22"/>
                      <a:pt x="33042" y="-22"/>
                    </a:cubicBezTo>
                    <a:cubicBezTo>
                      <a:pt x="14722" y="-22"/>
                      <a:pt x="-139" y="14834"/>
                      <a:pt x="-139" y="33159"/>
                    </a:cubicBezTo>
                    <a:cubicBezTo>
                      <a:pt x="-139" y="33253"/>
                      <a:pt x="-139" y="33345"/>
                      <a:pt x="-139" y="33437"/>
                    </a:cubicBezTo>
                    <a:cubicBezTo>
                      <a:pt x="-139" y="51609"/>
                      <a:pt x="14583" y="66339"/>
                      <a:pt x="32763" y="66339"/>
                    </a:cubicBezTo>
                    <a:cubicBezTo>
                      <a:pt x="32846" y="66339"/>
                      <a:pt x="32958" y="66339"/>
                      <a:pt x="33042" y="6633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2" name="Freeform: Shape 115">
                <a:extLst>
                  <a:ext uri="{FF2B5EF4-FFF2-40B4-BE49-F238E27FC236}">
                    <a16:creationId xmlns:a16="http://schemas.microsoft.com/office/drawing/2014/main" id="{B2816D2C-A20E-C231-980C-C2816B641E10}"/>
                  </a:ext>
                </a:extLst>
              </p:cNvPr>
              <p:cNvSpPr/>
              <p:nvPr/>
            </p:nvSpPr>
            <p:spPr>
              <a:xfrm>
                <a:off x="12152451" y="6351418"/>
                <a:ext cx="67476" cy="67476"/>
              </a:xfrm>
              <a:custGeom>
                <a:avLst/>
                <a:gdLst>
                  <a:gd name="connsiteX0" fmla="*/ 33599 w 67476"/>
                  <a:gd name="connsiteY0" fmla="*/ 67454 h 67476"/>
                  <a:gd name="connsiteX1" fmla="*/ 67337 w 67476"/>
                  <a:gd name="connsiteY1" fmla="*/ 33716 h 67476"/>
                  <a:gd name="connsiteX2" fmla="*/ 33599 w 67476"/>
                  <a:gd name="connsiteY2" fmla="*/ -22 h 67476"/>
                  <a:gd name="connsiteX3" fmla="*/ -139 w 67476"/>
                  <a:gd name="connsiteY3" fmla="*/ 33716 h 67476"/>
                  <a:gd name="connsiteX4" fmla="*/ 33599 w 67476"/>
                  <a:gd name="connsiteY4" fmla="*/ 67454 h 6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6" h="67476">
                    <a:moveTo>
                      <a:pt x="33599" y="67454"/>
                    </a:moveTo>
                    <a:cubicBezTo>
                      <a:pt x="52225" y="67454"/>
                      <a:pt x="67337" y="52350"/>
                      <a:pt x="67337" y="33716"/>
                    </a:cubicBezTo>
                    <a:cubicBezTo>
                      <a:pt x="67337" y="15082"/>
                      <a:pt x="52225" y="-22"/>
                      <a:pt x="33599" y="-22"/>
                    </a:cubicBezTo>
                    <a:cubicBezTo>
                      <a:pt x="14973" y="-22"/>
                      <a:pt x="-139" y="15082"/>
                      <a:pt x="-139" y="33716"/>
                    </a:cubicBezTo>
                    <a:cubicBezTo>
                      <a:pt x="-139" y="52350"/>
                      <a:pt x="14973" y="67454"/>
                      <a:pt x="33599" y="6745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3" name="Freeform: Shape 116">
                <a:extLst>
                  <a:ext uri="{FF2B5EF4-FFF2-40B4-BE49-F238E27FC236}">
                    <a16:creationId xmlns:a16="http://schemas.microsoft.com/office/drawing/2014/main" id="{84AF9D3C-3063-1534-CE5B-63B5E9C4F9A7}"/>
                  </a:ext>
                </a:extLst>
              </p:cNvPr>
              <p:cNvSpPr/>
              <p:nvPr/>
            </p:nvSpPr>
            <p:spPr>
              <a:xfrm>
                <a:off x="10530783" y="6503937"/>
                <a:ext cx="27882" cy="27882"/>
              </a:xfrm>
              <a:custGeom>
                <a:avLst/>
                <a:gdLst>
                  <a:gd name="connsiteX0" fmla="*/ -139 w 27882"/>
                  <a:gd name="connsiteY0" fmla="*/ -22 h 27882"/>
                  <a:gd name="connsiteX1" fmla="*/ -139 w 27882"/>
                  <a:gd name="connsiteY1" fmla="*/ -22 h 27882"/>
                  <a:gd name="connsiteX2" fmla="*/ -139 w 27882"/>
                  <a:gd name="connsiteY2" fmla="*/ -22 h 27882"/>
                  <a:gd name="connsiteX3" fmla="*/ -139 w 27882"/>
                  <a:gd name="connsiteY3" fmla="*/ -22 h 27882"/>
                  <a:gd name="connsiteX4" fmla="*/ -139 w 27882"/>
                  <a:gd name="connsiteY4" fmla="*/ -22 h 2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27882">
                    <a:moveTo>
                      <a:pt x="-139" y="-22"/>
                    </a:moveTo>
                    <a:cubicBezTo>
                      <a:pt x="-139" y="-22"/>
                      <a:pt x="-139" y="-22"/>
                      <a:pt x="-139" y="-22"/>
                    </a:cubicBezTo>
                    <a:lnTo>
                      <a:pt x="-139" y="-22"/>
                    </a:lnTo>
                    <a:cubicBezTo>
                      <a:pt x="-139" y="-22"/>
                      <a:pt x="-139" y="-22"/>
                      <a:pt x="-139" y="-22"/>
                    </a:cubicBezTo>
                    <a:lnTo>
                      <a:pt x="-139" y="-2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4" name="Freeform: Shape 117">
                <a:extLst>
                  <a:ext uri="{FF2B5EF4-FFF2-40B4-BE49-F238E27FC236}">
                    <a16:creationId xmlns:a16="http://schemas.microsoft.com/office/drawing/2014/main" id="{DCD15980-8E74-CA2C-1EBB-7EDD480C2494}"/>
                  </a:ext>
                </a:extLst>
              </p:cNvPr>
              <p:cNvSpPr/>
              <p:nvPr/>
            </p:nvSpPr>
            <p:spPr>
              <a:xfrm>
                <a:off x="10645381" y="6499755"/>
                <a:ext cx="7249" cy="7249"/>
              </a:xfrm>
              <a:custGeom>
                <a:avLst/>
                <a:gdLst>
                  <a:gd name="connsiteX0" fmla="*/ 3486 w 7249"/>
                  <a:gd name="connsiteY0" fmla="*/ 7227 h 7249"/>
                  <a:gd name="connsiteX1" fmla="*/ 7110 w 7249"/>
                  <a:gd name="connsiteY1" fmla="*/ 3603 h 7249"/>
                  <a:gd name="connsiteX2" fmla="*/ 3486 w 7249"/>
                  <a:gd name="connsiteY2" fmla="*/ -22 h 7249"/>
                  <a:gd name="connsiteX3" fmla="*/ -139 w 7249"/>
                  <a:gd name="connsiteY3" fmla="*/ 3603 h 7249"/>
                  <a:gd name="connsiteX4" fmla="*/ 3486 w 7249"/>
                  <a:gd name="connsiteY4" fmla="*/ 7227 h 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 h="7249">
                    <a:moveTo>
                      <a:pt x="3486" y="7227"/>
                    </a:moveTo>
                    <a:cubicBezTo>
                      <a:pt x="5493" y="7227"/>
                      <a:pt x="7110" y="5605"/>
                      <a:pt x="7110" y="3603"/>
                    </a:cubicBezTo>
                    <a:cubicBezTo>
                      <a:pt x="7110" y="1601"/>
                      <a:pt x="5493" y="-22"/>
                      <a:pt x="3486" y="-22"/>
                    </a:cubicBezTo>
                    <a:cubicBezTo>
                      <a:pt x="1478" y="-22"/>
                      <a:pt x="-139" y="1601"/>
                      <a:pt x="-139" y="3603"/>
                    </a:cubicBezTo>
                    <a:cubicBezTo>
                      <a:pt x="-139" y="5605"/>
                      <a:pt x="1478" y="7227"/>
                      <a:pt x="3486" y="722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5" name="Freeform: Shape 118">
                <a:extLst>
                  <a:ext uri="{FF2B5EF4-FFF2-40B4-BE49-F238E27FC236}">
                    <a16:creationId xmlns:a16="http://schemas.microsoft.com/office/drawing/2014/main" id="{E6076FCF-7C2E-01AE-E440-1AEAC29526C9}"/>
                  </a:ext>
                </a:extLst>
              </p:cNvPr>
              <p:cNvSpPr/>
              <p:nvPr/>
            </p:nvSpPr>
            <p:spPr>
              <a:xfrm>
                <a:off x="10760817" y="6495851"/>
                <a:ext cx="13104" cy="13111"/>
              </a:xfrm>
              <a:custGeom>
                <a:avLst/>
                <a:gdLst>
                  <a:gd name="connsiteX0" fmla="*/ 6274 w 13104"/>
                  <a:gd name="connsiteY0" fmla="*/ 13083 h 13111"/>
                  <a:gd name="connsiteX1" fmla="*/ 12966 w 13104"/>
                  <a:gd name="connsiteY1" fmla="*/ 6954 h 13111"/>
                  <a:gd name="connsiteX2" fmla="*/ 12966 w 13104"/>
                  <a:gd name="connsiteY2" fmla="*/ 6670 h 13111"/>
                  <a:gd name="connsiteX3" fmla="*/ 6274 w 13104"/>
                  <a:gd name="connsiteY3" fmla="*/ -22 h 13111"/>
                  <a:gd name="connsiteX4" fmla="*/ -139 w 13104"/>
                  <a:gd name="connsiteY4" fmla="*/ 6385 h 13111"/>
                  <a:gd name="connsiteX5" fmla="*/ -139 w 13104"/>
                  <a:gd name="connsiteY5" fmla="*/ 6670 h 13111"/>
                  <a:gd name="connsiteX6" fmla="*/ 6274 w 13104"/>
                  <a:gd name="connsiteY6" fmla="*/ 13083 h 1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4" h="13111">
                    <a:moveTo>
                      <a:pt x="6274" y="13083"/>
                    </a:moveTo>
                    <a:cubicBezTo>
                      <a:pt x="9815" y="13236"/>
                      <a:pt x="12799" y="10492"/>
                      <a:pt x="12966" y="6954"/>
                    </a:cubicBezTo>
                    <a:cubicBezTo>
                      <a:pt x="12966" y="6859"/>
                      <a:pt x="12966" y="6765"/>
                      <a:pt x="12966" y="6670"/>
                    </a:cubicBezTo>
                    <a:cubicBezTo>
                      <a:pt x="12966" y="2975"/>
                      <a:pt x="9982" y="-22"/>
                      <a:pt x="6274" y="-22"/>
                    </a:cubicBezTo>
                    <a:cubicBezTo>
                      <a:pt x="2733" y="-25"/>
                      <a:pt x="-139" y="2844"/>
                      <a:pt x="-139" y="6385"/>
                    </a:cubicBezTo>
                    <a:cubicBezTo>
                      <a:pt x="-139" y="6480"/>
                      <a:pt x="-139" y="6575"/>
                      <a:pt x="-139" y="6670"/>
                    </a:cubicBezTo>
                    <a:cubicBezTo>
                      <a:pt x="-139" y="10211"/>
                      <a:pt x="2733" y="13083"/>
                      <a:pt x="6274" y="1308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6" name="Freeform: Shape 119">
                <a:extLst>
                  <a:ext uri="{FF2B5EF4-FFF2-40B4-BE49-F238E27FC236}">
                    <a16:creationId xmlns:a16="http://schemas.microsoft.com/office/drawing/2014/main" id="{B21C336B-77F0-AB7D-59C9-31EC06ECF211}"/>
                  </a:ext>
                </a:extLst>
              </p:cNvPr>
              <p:cNvSpPr/>
              <p:nvPr/>
            </p:nvSpPr>
            <p:spPr>
              <a:xfrm>
                <a:off x="10875694" y="6493068"/>
                <a:ext cx="20078" cy="20075"/>
              </a:xfrm>
              <a:custGeom>
                <a:avLst/>
                <a:gdLst>
                  <a:gd name="connsiteX0" fmla="*/ 9620 w 20078"/>
                  <a:gd name="connsiteY0" fmla="*/ 20049 h 20075"/>
                  <a:gd name="connsiteX1" fmla="*/ 19937 w 20078"/>
                  <a:gd name="connsiteY1" fmla="*/ 10290 h 20075"/>
                  <a:gd name="connsiteX2" fmla="*/ 10178 w 20078"/>
                  <a:gd name="connsiteY2" fmla="*/ -18 h 20075"/>
                  <a:gd name="connsiteX3" fmla="*/ -139 w 20078"/>
                  <a:gd name="connsiteY3" fmla="*/ 9741 h 20075"/>
                  <a:gd name="connsiteX4" fmla="*/ -139 w 20078"/>
                  <a:gd name="connsiteY4" fmla="*/ 10290 h 20075"/>
                  <a:gd name="connsiteX5" fmla="*/ 9620 w 20078"/>
                  <a:gd name="connsiteY5" fmla="*/ 20049 h 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8" h="20075">
                    <a:moveTo>
                      <a:pt x="9620" y="20049"/>
                    </a:moveTo>
                    <a:cubicBezTo>
                      <a:pt x="15169" y="20200"/>
                      <a:pt x="19769" y="15831"/>
                      <a:pt x="19937" y="10290"/>
                    </a:cubicBezTo>
                    <a:cubicBezTo>
                      <a:pt x="20076" y="4750"/>
                      <a:pt x="15699" y="132"/>
                      <a:pt x="10178" y="-18"/>
                    </a:cubicBezTo>
                    <a:cubicBezTo>
                      <a:pt x="4629" y="-172"/>
                      <a:pt x="0" y="4198"/>
                      <a:pt x="-139" y="9741"/>
                    </a:cubicBezTo>
                    <a:cubicBezTo>
                      <a:pt x="-139" y="9922"/>
                      <a:pt x="-139" y="10106"/>
                      <a:pt x="-139" y="10290"/>
                    </a:cubicBezTo>
                    <a:cubicBezTo>
                      <a:pt x="0" y="15618"/>
                      <a:pt x="4294" y="19904"/>
                      <a:pt x="9620" y="2004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7" name="Freeform: Shape 120">
                <a:extLst>
                  <a:ext uri="{FF2B5EF4-FFF2-40B4-BE49-F238E27FC236}">
                    <a16:creationId xmlns:a16="http://schemas.microsoft.com/office/drawing/2014/main" id="{38C91190-60F7-96E0-8CC1-DFD7B613737D}"/>
                  </a:ext>
                </a:extLst>
              </p:cNvPr>
              <p:cNvSpPr/>
              <p:nvPr/>
            </p:nvSpPr>
            <p:spPr>
              <a:xfrm>
                <a:off x="10990572" y="6490275"/>
                <a:ext cx="26209" cy="26209"/>
              </a:xfrm>
              <a:custGeom>
                <a:avLst/>
                <a:gdLst>
                  <a:gd name="connsiteX0" fmla="*/ 12965 w 26209"/>
                  <a:gd name="connsiteY0" fmla="*/ 26188 h 26209"/>
                  <a:gd name="connsiteX1" fmla="*/ 26070 w 26209"/>
                  <a:gd name="connsiteY1" fmla="*/ 13083 h 26209"/>
                  <a:gd name="connsiteX2" fmla="*/ 12965 w 26209"/>
                  <a:gd name="connsiteY2" fmla="*/ -22 h 26209"/>
                  <a:gd name="connsiteX3" fmla="*/ -139 w 26209"/>
                  <a:gd name="connsiteY3" fmla="*/ 13083 h 26209"/>
                  <a:gd name="connsiteX4" fmla="*/ 12965 w 26209"/>
                  <a:gd name="connsiteY4" fmla="*/ 26188 h 2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9" h="26209">
                    <a:moveTo>
                      <a:pt x="12965" y="26188"/>
                    </a:moveTo>
                    <a:cubicBezTo>
                      <a:pt x="20215" y="26188"/>
                      <a:pt x="26070" y="20321"/>
                      <a:pt x="26070" y="13083"/>
                    </a:cubicBezTo>
                    <a:cubicBezTo>
                      <a:pt x="26070" y="5844"/>
                      <a:pt x="20215" y="-22"/>
                      <a:pt x="12965" y="-22"/>
                    </a:cubicBezTo>
                    <a:cubicBezTo>
                      <a:pt x="5716" y="-22"/>
                      <a:pt x="-139" y="5844"/>
                      <a:pt x="-139" y="13083"/>
                    </a:cubicBezTo>
                    <a:cubicBezTo>
                      <a:pt x="-139" y="20321"/>
                      <a:pt x="5716" y="26188"/>
                      <a:pt x="12965" y="2618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8" name="Freeform: Shape 121">
                <a:extLst>
                  <a:ext uri="{FF2B5EF4-FFF2-40B4-BE49-F238E27FC236}">
                    <a16:creationId xmlns:a16="http://schemas.microsoft.com/office/drawing/2014/main" id="{9AE96E9B-3848-EAD9-EB09-4842C3A325DE}"/>
                  </a:ext>
                </a:extLst>
              </p:cNvPr>
              <p:cNvSpPr/>
              <p:nvPr/>
            </p:nvSpPr>
            <p:spPr>
              <a:xfrm>
                <a:off x="11105860" y="6485087"/>
                <a:ext cx="32353" cy="34188"/>
              </a:xfrm>
              <a:custGeom>
                <a:avLst/>
                <a:gdLst>
                  <a:gd name="connsiteX0" fmla="*/ 15900 w 32353"/>
                  <a:gd name="connsiteY0" fmla="*/ 34164 h 34188"/>
                  <a:gd name="connsiteX1" fmla="*/ 32073 w 32353"/>
                  <a:gd name="connsiteY1" fmla="*/ 18552 h 34188"/>
                  <a:gd name="connsiteX2" fmla="*/ 32073 w 32353"/>
                  <a:gd name="connsiteY2" fmla="*/ 18271 h 34188"/>
                  <a:gd name="connsiteX3" fmla="*/ 18159 w 32353"/>
                  <a:gd name="connsiteY3" fmla="*/ 119 h 34188"/>
                  <a:gd name="connsiteX4" fmla="*/ 7 w 32353"/>
                  <a:gd name="connsiteY4" fmla="*/ 14033 h 34188"/>
                  <a:gd name="connsiteX5" fmla="*/ 7 w 32353"/>
                  <a:gd name="connsiteY5" fmla="*/ 18271 h 34188"/>
                  <a:gd name="connsiteX6" fmla="*/ 15900 w 32353"/>
                  <a:gd name="connsiteY6" fmla="*/ 34164 h 3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3" h="34188">
                    <a:moveTo>
                      <a:pt x="15900" y="34164"/>
                    </a:moveTo>
                    <a:cubicBezTo>
                      <a:pt x="24684" y="34318"/>
                      <a:pt x="31905" y="27327"/>
                      <a:pt x="32073" y="18552"/>
                    </a:cubicBezTo>
                    <a:cubicBezTo>
                      <a:pt x="32073" y="18458"/>
                      <a:pt x="32073" y="18366"/>
                      <a:pt x="32073" y="18271"/>
                    </a:cubicBezTo>
                    <a:cubicBezTo>
                      <a:pt x="33243" y="9415"/>
                      <a:pt x="27026" y="1290"/>
                      <a:pt x="18159" y="119"/>
                    </a:cubicBezTo>
                    <a:cubicBezTo>
                      <a:pt x="9292" y="-1052"/>
                      <a:pt x="1178" y="5180"/>
                      <a:pt x="7" y="14033"/>
                    </a:cubicBezTo>
                    <a:cubicBezTo>
                      <a:pt x="-188" y="15441"/>
                      <a:pt x="-188" y="16866"/>
                      <a:pt x="7" y="18271"/>
                    </a:cubicBezTo>
                    <a:cubicBezTo>
                      <a:pt x="7" y="27048"/>
                      <a:pt x="7117" y="34164"/>
                      <a:pt x="15900" y="341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09" name="Freeform: Shape 122">
                <a:extLst>
                  <a:ext uri="{FF2B5EF4-FFF2-40B4-BE49-F238E27FC236}">
                    <a16:creationId xmlns:a16="http://schemas.microsoft.com/office/drawing/2014/main" id="{A37724D6-9ABB-FC81-1E4E-E81CB2B2C563}"/>
                  </a:ext>
                </a:extLst>
              </p:cNvPr>
              <p:cNvSpPr/>
              <p:nvPr/>
            </p:nvSpPr>
            <p:spPr>
              <a:xfrm>
                <a:off x="11220884" y="6483583"/>
                <a:ext cx="39035" cy="39038"/>
              </a:xfrm>
              <a:custGeom>
                <a:avLst/>
                <a:gdLst>
                  <a:gd name="connsiteX0" fmla="*/ 19379 w 39035"/>
                  <a:gd name="connsiteY0" fmla="*/ 39014 h 39038"/>
                  <a:gd name="connsiteX1" fmla="*/ 38897 w 39035"/>
                  <a:gd name="connsiteY1" fmla="*/ 19493 h 39038"/>
                  <a:gd name="connsiteX2" fmla="*/ 19379 w 39035"/>
                  <a:gd name="connsiteY2" fmla="*/ -22 h 39038"/>
                  <a:gd name="connsiteX3" fmla="*/ -139 w 39035"/>
                  <a:gd name="connsiteY3" fmla="*/ 19499 h 39038"/>
                  <a:gd name="connsiteX4" fmla="*/ -139 w 39035"/>
                  <a:gd name="connsiteY4" fmla="*/ 19775 h 39038"/>
                  <a:gd name="connsiteX5" fmla="*/ 19100 w 39035"/>
                  <a:gd name="connsiteY5" fmla="*/ 39017 h 39038"/>
                  <a:gd name="connsiteX6" fmla="*/ 19379 w 39035"/>
                  <a:gd name="connsiteY6" fmla="*/ 39014 h 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35" h="39038">
                    <a:moveTo>
                      <a:pt x="19379" y="39014"/>
                    </a:moveTo>
                    <a:cubicBezTo>
                      <a:pt x="30170" y="39014"/>
                      <a:pt x="38897" y="30273"/>
                      <a:pt x="38897" y="19493"/>
                    </a:cubicBezTo>
                    <a:cubicBezTo>
                      <a:pt x="38897" y="8714"/>
                      <a:pt x="30142" y="-22"/>
                      <a:pt x="19379" y="-22"/>
                    </a:cubicBezTo>
                    <a:cubicBezTo>
                      <a:pt x="8588" y="-22"/>
                      <a:pt x="-139" y="8719"/>
                      <a:pt x="-139" y="19499"/>
                    </a:cubicBezTo>
                    <a:cubicBezTo>
                      <a:pt x="-139" y="19591"/>
                      <a:pt x="-139" y="19683"/>
                      <a:pt x="-139" y="19775"/>
                    </a:cubicBezTo>
                    <a:cubicBezTo>
                      <a:pt x="-139" y="30401"/>
                      <a:pt x="8477" y="39014"/>
                      <a:pt x="19100" y="39017"/>
                    </a:cubicBezTo>
                    <a:cubicBezTo>
                      <a:pt x="19184" y="39017"/>
                      <a:pt x="19295" y="39014"/>
                      <a:pt x="19379" y="3901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0" name="Freeform: Shape 123">
                <a:extLst>
                  <a:ext uri="{FF2B5EF4-FFF2-40B4-BE49-F238E27FC236}">
                    <a16:creationId xmlns:a16="http://schemas.microsoft.com/office/drawing/2014/main" id="{FC9DC2A8-E3C8-5D01-9363-32F686D111E0}"/>
                  </a:ext>
                </a:extLst>
              </p:cNvPr>
              <p:cNvSpPr/>
              <p:nvPr/>
            </p:nvSpPr>
            <p:spPr>
              <a:xfrm>
                <a:off x="11335759" y="6481073"/>
                <a:ext cx="44614" cy="44614"/>
              </a:xfrm>
              <a:custGeom>
                <a:avLst/>
                <a:gdLst>
                  <a:gd name="connsiteX0" fmla="*/ 22169 w 44614"/>
                  <a:gd name="connsiteY0" fmla="*/ 44590 h 44614"/>
                  <a:gd name="connsiteX1" fmla="*/ 44476 w 44614"/>
                  <a:gd name="connsiteY1" fmla="*/ 22284 h 44614"/>
                  <a:gd name="connsiteX2" fmla="*/ 22169 w 44614"/>
                  <a:gd name="connsiteY2" fmla="*/ -22 h 44614"/>
                  <a:gd name="connsiteX3" fmla="*/ -137 w 44614"/>
                  <a:gd name="connsiteY3" fmla="*/ 22284 h 44614"/>
                  <a:gd name="connsiteX4" fmla="*/ 21612 w 44614"/>
                  <a:gd name="connsiteY4" fmla="*/ 44590 h 44614"/>
                  <a:gd name="connsiteX5" fmla="*/ 22169 w 44614"/>
                  <a:gd name="connsiteY5" fmla="*/ 44590 h 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 h="44614">
                    <a:moveTo>
                      <a:pt x="22169" y="44590"/>
                    </a:moveTo>
                    <a:cubicBezTo>
                      <a:pt x="34494" y="44590"/>
                      <a:pt x="44476" y="34603"/>
                      <a:pt x="44476" y="22284"/>
                    </a:cubicBezTo>
                    <a:cubicBezTo>
                      <a:pt x="44476" y="9966"/>
                      <a:pt x="34494" y="-22"/>
                      <a:pt x="22169" y="-22"/>
                    </a:cubicBezTo>
                    <a:cubicBezTo>
                      <a:pt x="9845" y="-22"/>
                      <a:pt x="-137" y="9966"/>
                      <a:pt x="-137" y="22284"/>
                    </a:cubicBezTo>
                    <a:cubicBezTo>
                      <a:pt x="-304" y="34449"/>
                      <a:pt x="9455" y="44434"/>
                      <a:pt x="21612" y="44590"/>
                    </a:cubicBezTo>
                    <a:cubicBezTo>
                      <a:pt x="21807" y="44593"/>
                      <a:pt x="21974" y="44593"/>
                      <a:pt x="22169" y="4459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1" name="Freeform: Shape 124">
                <a:extLst>
                  <a:ext uri="{FF2B5EF4-FFF2-40B4-BE49-F238E27FC236}">
                    <a16:creationId xmlns:a16="http://schemas.microsoft.com/office/drawing/2014/main" id="{F59E62D0-0F9A-F5A1-2BE1-FE819DC2C508}"/>
                  </a:ext>
                </a:extLst>
              </p:cNvPr>
              <p:cNvSpPr/>
              <p:nvPr/>
            </p:nvSpPr>
            <p:spPr>
              <a:xfrm>
                <a:off x="11451754" y="6478285"/>
                <a:ext cx="49631" cy="49631"/>
              </a:xfrm>
              <a:custGeom>
                <a:avLst/>
                <a:gdLst>
                  <a:gd name="connsiteX0" fmla="*/ 49632 w 49631"/>
                  <a:gd name="connsiteY0" fmla="*/ 24816 h 49631"/>
                  <a:gd name="connsiteX1" fmla="*/ 24816 w 49631"/>
                  <a:gd name="connsiteY1" fmla="*/ 49632 h 49631"/>
                  <a:gd name="connsiteX2" fmla="*/ 0 w 49631"/>
                  <a:gd name="connsiteY2" fmla="*/ 24816 h 49631"/>
                  <a:gd name="connsiteX3" fmla="*/ 24816 w 49631"/>
                  <a:gd name="connsiteY3" fmla="*/ 0 h 49631"/>
                  <a:gd name="connsiteX4" fmla="*/ 49632 w 49631"/>
                  <a:gd name="connsiteY4" fmla="*/ 24816 h 4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1" h="49631">
                    <a:moveTo>
                      <a:pt x="49632" y="24816"/>
                    </a:moveTo>
                    <a:cubicBezTo>
                      <a:pt x="49632" y="38521"/>
                      <a:pt x="38521" y="49632"/>
                      <a:pt x="24816" y="49632"/>
                    </a:cubicBezTo>
                    <a:cubicBezTo>
                      <a:pt x="11110" y="49632"/>
                      <a:pt x="0" y="38521"/>
                      <a:pt x="0" y="24816"/>
                    </a:cubicBezTo>
                    <a:cubicBezTo>
                      <a:pt x="0" y="11110"/>
                      <a:pt x="11111" y="0"/>
                      <a:pt x="24816" y="0"/>
                    </a:cubicBezTo>
                    <a:cubicBezTo>
                      <a:pt x="38521" y="0"/>
                      <a:pt x="49632" y="11110"/>
                      <a:pt x="49632" y="248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2" name="Freeform: Shape 125">
                <a:extLst>
                  <a:ext uri="{FF2B5EF4-FFF2-40B4-BE49-F238E27FC236}">
                    <a16:creationId xmlns:a16="http://schemas.microsoft.com/office/drawing/2014/main" id="{16C0AB01-2A12-C8FE-9404-FEE3FD45D773}"/>
                  </a:ext>
                </a:extLst>
              </p:cNvPr>
              <p:cNvSpPr/>
              <p:nvPr/>
            </p:nvSpPr>
            <p:spPr>
              <a:xfrm>
                <a:off x="11567189" y="6475497"/>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3" name="Freeform: Shape 126">
                <a:extLst>
                  <a:ext uri="{FF2B5EF4-FFF2-40B4-BE49-F238E27FC236}">
                    <a16:creationId xmlns:a16="http://schemas.microsoft.com/office/drawing/2014/main" id="{82FF0F80-A5F7-387A-A101-2AA80027F0BA}"/>
                  </a:ext>
                </a:extLst>
              </p:cNvPr>
              <p:cNvSpPr/>
              <p:nvPr/>
            </p:nvSpPr>
            <p:spPr>
              <a:xfrm>
                <a:off x="11682625" y="6472430"/>
                <a:ext cx="61342" cy="61342"/>
              </a:xfrm>
              <a:custGeom>
                <a:avLst/>
                <a:gdLst>
                  <a:gd name="connsiteX0" fmla="*/ 30532 w 61342"/>
                  <a:gd name="connsiteY0" fmla="*/ 61320 h 61342"/>
                  <a:gd name="connsiteX1" fmla="*/ 61203 w 61342"/>
                  <a:gd name="connsiteY1" fmla="*/ 30649 h 61342"/>
                  <a:gd name="connsiteX2" fmla="*/ 30532 w 61342"/>
                  <a:gd name="connsiteY2" fmla="*/ -22 h 61342"/>
                  <a:gd name="connsiteX3" fmla="*/ -139 w 61342"/>
                  <a:gd name="connsiteY3" fmla="*/ 30649 h 61342"/>
                  <a:gd name="connsiteX4" fmla="*/ -139 w 61342"/>
                  <a:gd name="connsiteY4" fmla="*/ 30928 h 61342"/>
                  <a:gd name="connsiteX5" fmla="*/ 30253 w 61342"/>
                  <a:gd name="connsiteY5" fmla="*/ 61320 h 61342"/>
                  <a:gd name="connsiteX6" fmla="*/ 30532 w 61342"/>
                  <a:gd name="connsiteY6" fmla="*/ 61320 h 6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2" h="61342">
                    <a:moveTo>
                      <a:pt x="30532" y="61320"/>
                    </a:moveTo>
                    <a:cubicBezTo>
                      <a:pt x="47485" y="61320"/>
                      <a:pt x="61203" y="47588"/>
                      <a:pt x="61203" y="30649"/>
                    </a:cubicBezTo>
                    <a:cubicBezTo>
                      <a:pt x="61203" y="13707"/>
                      <a:pt x="47457" y="-22"/>
                      <a:pt x="30532" y="-22"/>
                    </a:cubicBezTo>
                    <a:cubicBezTo>
                      <a:pt x="13579" y="-22"/>
                      <a:pt x="-139" y="13710"/>
                      <a:pt x="-139" y="30649"/>
                    </a:cubicBezTo>
                    <a:cubicBezTo>
                      <a:pt x="-139" y="30744"/>
                      <a:pt x="-139" y="30836"/>
                      <a:pt x="-139" y="30928"/>
                    </a:cubicBezTo>
                    <a:cubicBezTo>
                      <a:pt x="-139" y="47713"/>
                      <a:pt x="13468" y="61320"/>
                      <a:pt x="30253" y="61320"/>
                    </a:cubicBezTo>
                    <a:cubicBezTo>
                      <a:pt x="30337" y="61320"/>
                      <a:pt x="30448" y="61320"/>
                      <a:pt x="30532" y="6132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4" name="Freeform: Shape 127">
                <a:extLst>
                  <a:ext uri="{FF2B5EF4-FFF2-40B4-BE49-F238E27FC236}">
                    <a16:creationId xmlns:a16="http://schemas.microsoft.com/office/drawing/2014/main" id="{E62FC84C-786D-9579-63F7-6460CF4DA292}"/>
                  </a:ext>
                </a:extLst>
              </p:cNvPr>
              <p:cNvSpPr/>
              <p:nvPr/>
            </p:nvSpPr>
            <p:spPr>
              <a:xfrm>
                <a:off x="11798339" y="6470199"/>
                <a:ext cx="65803" cy="65803"/>
              </a:xfrm>
              <a:custGeom>
                <a:avLst/>
                <a:gdLst>
                  <a:gd name="connsiteX0" fmla="*/ 65804 w 65803"/>
                  <a:gd name="connsiteY0" fmla="*/ 32902 h 65803"/>
                  <a:gd name="connsiteX1" fmla="*/ 32902 w 65803"/>
                  <a:gd name="connsiteY1" fmla="*/ 65804 h 65803"/>
                  <a:gd name="connsiteX2" fmla="*/ 0 w 65803"/>
                  <a:gd name="connsiteY2" fmla="*/ 32902 h 65803"/>
                  <a:gd name="connsiteX3" fmla="*/ 32902 w 65803"/>
                  <a:gd name="connsiteY3" fmla="*/ 0 h 65803"/>
                  <a:gd name="connsiteX4" fmla="*/ 65804 w 65803"/>
                  <a:gd name="connsiteY4" fmla="*/ 32902 h 6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03" h="65803">
                    <a:moveTo>
                      <a:pt x="65804" y="32902"/>
                    </a:moveTo>
                    <a:cubicBezTo>
                      <a:pt x="65804" y="51073"/>
                      <a:pt x="51073" y="65804"/>
                      <a:pt x="32902" y="65804"/>
                    </a:cubicBezTo>
                    <a:cubicBezTo>
                      <a:pt x="14731" y="65804"/>
                      <a:pt x="0" y="51073"/>
                      <a:pt x="0" y="32902"/>
                    </a:cubicBezTo>
                    <a:cubicBezTo>
                      <a:pt x="0" y="14731"/>
                      <a:pt x="14731" y="0"/>
                      <a:pt x="32902" y="0"/>
                    </a:cubicBezTo>
                    <a:cubicBezTo>
                      <a:pt x="51073" y="0"/>
                      <a:pt x="65804" y="14731"/>
                      <a:pt x="65804" y="3290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5" name="Freeform: Shape 128">
                <a:extLst>
                  <a:ext uri="{FF2B5EF4-FFF2-40B4-BE49-F238E27FC236}">
                    <a16:creationId xmlns:a16="http://schemas.microsoft.com/office/drawing/2014/main" id="{8D4F71A3-0406-B0C2-31A4-64B128E30182}"/>
                  </a:ext>
                </a:extLst>
              </p:cNvPr>
              <p:cNvSpPr/>
              <p:nvPr/>
            </p:nvSpPr>
            <p:spPr>
              <a:xfrm>
                <a:off x="11915697" y="6467142"/>
                <a:ext cx="69716" cy="69706"/>
              </a:xfrm>
              <a:custGeom>
                <a:avLst/>
                <a:gdLst>
                  <a:gd name="connsiteX0" fmla="*/ 33906 w 69716"/>
                  <a:gd name="connsiteY0" fmla="*/ 69675 h 69706"/>
                  <a:gd name="connsiteX1" fmla="*/ 69568 w 69716"/>
                  <a:gd name="connsiteY1" fmla="*/ 35641 h 69706"/>
                  <a:gd name="connsiteX2" fmla="*/ 35523 w 69716"/>
                  <a:gd name="connsiteY2" fmla="*/ -12 h 69706"/>
                  <a:gd name="connsiteX3" fmla="*/ -139 w 69716"/>
                  <a:gd name="connsiteY3" fmla="*/ 34021 h 69706"/>
                  <a:gd name="connsiteX4" fmla="*/ -111 w 69716"/>
                  <a:gd name="connsiteY4" fmla="*/ 36216 h 69706"/>
                  <a:gd name="connsiteX5" fmla="*/ 33906 w 69716"/>
                  <a:gd name="connsiteY5" fmla="*/ 69675 h 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16" h="69706">
                    <a:moveTo>
                      <a:pt x="33906" y="69675"/>
                    </a:moveTo>
                    <a:cubicBezTo>
                      <a:pt x="53145" y="70121"/>
                      <a:pt x="69122" y="54883"/>
                      <a:pt x="69568" y="35641"/>
                    </a:cubicBezTo>
                    <a:cubicBezTo>
                      <a:pt x="70014" y="16397"/>
                      <a:pt x="54763" y="434"/>
                      <a:pt x="35523" y="-12"/>
                    </a:cubicBezTo>
                    <a:cubicBezTo>
                      <a:pt x="16284" y="-462"/>
                      <a:pt x="307" y="14779"/>
                      <a:pt x="-139" y="34021"/>
                    </a:cubicBezTo>
                    <a:cubicBezTo>
                      <a:pt x="-139" y="34752"/>
                      <a:pt x="-139" y="35485"/>
                      <a:pt x="-111" y="36216"/>
                    </a:cubicBezTo>
                    <a:cubicBezTo>
                      <a:pt x="474" y="54660"/>
                      <a:pt x="15448" y="69388"/>
                      <a:pt x="33906" y="6967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6" name="Freeform: Shape 129">
                <a:extLst>
                  <a:ext uri="{FF2B5EF4-FFF2-40B4-BE49-F238E27FC236}">
                    <a16:creationId xmlns:a16="http://schemas.microsoft.com/office/drawing/2014/main" id="{977D6415-22D3-C7FF-9568-1399630B2256}"/>
                  </a:ext>
                </a:extLst>
              </p:cNvPr>
              <p:cNvSpPr/>
              <p:nvPr/>
            </p:nvSpPr>
            <p:spPr>
              <a:xfrm>
                <a:off x="12031718" y="6466853"/>
                <a:ext cx="72495" cy="72495"/>
              </a:xfrm>
              <a:custGeom>
                <a:avLst/>
                <a:gdLst>
                  <a:gd name="connsiteX0" fmla="*/ 36109 w 72495"/>
                  <a:gd name="connsiteY0" fmla="*/ 72473 h 72495"/>
                  <a:gd name="connsiteX1" fmla="*/ 72356 w 72495"/>
                  <a:gd name="connsiteY1" fmla="*/ 36226 h 72495"/>
                  <a:gd name="connsiteX2" fmla="*/ 36109 w 72495"/>
                  <a:gd name="connsiteY2" fmla="*/ -22 h 72495"/>
                  <a:gd name="connsiteX3" fmla="*/ -139 w 72495"/>
                  <a:gd name="connsiteY3" fmla="*/ 36226 h 72495"/>
                  <a:gd name="connsiteX4" fmla="*/ -139 w 72495"/>
                  <a:gd name="connsiteY4" fmla="*/ 36505 h 72495"/>
                  <a:gd name="connsiteX5" fmla="*/ 35830 w 72495"/>
                  <a:gd name="connsiteY5" fmla="*/ 72473 h 72495"/>
                  <a:gd name="connsiteX6" fmla="*/ 36109 w 72495"/>
                  <a:gd name="connsiteY6" fmla="*/ 72473 h 7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95" h="72495">
                    <a:moveTo>
                      <a:pt x="36109" y="72473"/>
                    </a:moveTo>
                    <a:cubicBezTo>
                      <a:pt x="56128" y="72473"/>
                      <a:pt x="72356" y="56243"/>
                      <a:pt x="72356" y="36226"/>
                    </a:cubicBezTo>
                    <a:cubicBezTo>
                      <a:pt x="72356" y="16206"/>
                      <a:pt x="56128" y="-22"/>
                      <a:pt x="36109" y="-22"/>
                    </a:cubicBezTo>
                    <a:cubicBezTo>
                      <a:pt x="16089" y="-22"/>
                      <a:pt x="-139" y="16208"/>
                      <a:pt x="-139" y="36226"/>
                    </a:cubicBezTo>
                    <a:cubicBezTo>
                      <a:pt x="-139" y="36321"/>
                      <a:pt x="-139" y="36412"/>
                      <a:pt x="-139" y="36505"/>
                    </a:cubicBezTo>
                    <a:cubicBezTo>
                      <a:pt x="-139" y="56368"/>
                      <a:pt x="15977" y="72473"/>
                      <a:pt x="35830" y="72473"/>
                    </a:cubicBezTo>
                    <a:cubicBezTo>
                      <a:pt x="35913" y="72473"/>
                      <a:pt x="36025" y="72473"/>
                      <a:pt x="36109" y="724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7" name="Freeform: Shape 130">
                <a:extLst>
                  <a:ext uri="{FF2B5EF4-FFF2-40B4-BE49-F238E27FC236}">
                    <a16:creationId xmlns:a16="http://schemas.microsoft.com/office/drawing/2014/main" id="{80A2ADA4-78B0-9F52-E20D-AA3CDC42C309}"/>
                  </a:ext>
                </a:extLst>
              </p:cNvPr>
              <p:cNvSpPr/>
              <p:nvPr/>
            </p:nvSpPr>
            <p:spPr>
              <a:xfrm>
                <a:off x="12148826" y="6466017"/>
                <a:ext cx="74725" cy="74726"/>
              </a:xfrm>
              <a:custGeom>
                <a:avLst/>
                <a:gdLst>
                  <a:gd name="connsiteX0" fmla="*/ 37224 w 74725"/>
                  <a:gd name="connsiteY0" fmla="*/ 74704 h 74726"/>
                  <a:gd name="connsiteX1" fmla="*/ 74587 w 74725"/>
                  <a:gd name="connsiteY1" fmla="*/ 37341 h 74726"/>
                  <a:gd name="connsiteX2" fmla="*/ 37224 w 74725"/>
                  <a:gd name="connsiteY2" fmla="*/ -22 h 74726"/>
                  <a:gd name="connsiteX3" fmla="*/ -139 w 74725"/>
                  <a:gd name="connsiteY3" fmla="*/ 37341 h 74726"/>
                  <a:gd name="connsiteX4" fmla="*/ 37224 w 74725"/>
                  <a:gd name="connsiteY4" fmla="*/ 74704 h 74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25" h="74726">
                    <a:moveTo>
                      <a:pt x="37224" y="74704"/>
                    </a:moveTo>
                    <a:cubicBezTo>
                      <a:pt x="57857" y="74704"/>
                      <a:pt x="74587" y="57977"/>
                      <a:pt x="74587" y="37341"/>
                    </a:cubicBezTo>
                    <a:cubicBezTo>
                      <a:pt x="74587" y="16705"/>
                      <a:pt x="57857" y="-22"/>
                      <a:pt x="37224" y="-22"/>
                    </a:cubicBezTo>
                    <a:cubicBezTo>
                      <a:pt x="16591" y="-22"/>
                      <a:pt x="-139" y="16705"/>
                      <a:pt x="-139" y="37341"/>
                    </a:cubicBezTo>
                    <a:cubicBezTo>
                      <a:pt x="-139" y="57977"/>
                      <a:pt x="16591" y="74704"/>
                      <a:pt x="37224" y="7470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8" name="Freeform: Shape 131">
                <a:extLst>
                  <a:ext uri="{FF2B5EF4-FFF2-40B4-BE49-F238E27FC236}">
                    <a16:creationId xmlns:a16="http://schemas.microsoft.com/office/drawing/2014/main" id="{ED8A9A03-0598-ECF5-7902-4363CEBC3D11}"/>
                  </a:ext>
                </a:extLst>
              </p:cNvPr>
              <p:cNvSpPr/>
              <p:nvPr/>
            </p:nvSpPr>
            <p:spPr>
              <a:xfrm>
                <a:off x="10530783" y="6621324"/>
                <a:ext cx="27882" cy="1394"/>
              </a:xfrm>
              <a:custGeom>
                <a:avLst/>
                <a:gdLst>
                  <a:gd name="connsiteX0" fmla="*/ -139 w 27882"/>
                  <a:gd name="connsiteY0" fmla="*/ 1372 h 1394"/>
                  <a:gd name="connsiteX1" fmla="*/ -139 w 27882"/>
                  <a:gd name="connsiteY1" fmla="*/ 1372 h 1394"/>
                  <a:gd name="connsiteX2" fmla="*/ -139 w 27882"/>
                  <a:gd name="connsiteY2" fmla="*/ -22 h 1394"/>
                  <a:gd name="connsiteX3" fmla="*/ -139 w 27882"/>
                  <a:gd name="connsiteY3" fmla="*/ 1372 h 1394"/>
                  <a:gd name="connsiteX4" fmla="*/ -139 w 27882"/>
                  <a:gd name="connsiteY4" fmla="*/ 1372 h 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2" h="1394">
                    <a:moveTo>
                      <a:pt x="-139" y="1372"/>
                    </a:moveTo>
                    <a:lnTo>
                      <a:pt x="-139" y="1372"/>
                    </a:lnTo>
                    <a:lnTo>
                      <a:pt x="-139" y="-22"/>
                    </a:lnTo>
                    <a:lnTo>
                      <a:pt x="-139" y="1372"/>
                    </a:lnTo>
                    <a:lnTo>
                      <a:pt x="-139" y="1372"/>
                    </a:ln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19" name="Freeform: Shape 132">
                <a:extLst>
                  <a:ext uri="{FF2B5EF4-FFF2-40B4-BE49-F238E27FC236}">
                    <a16:creationId xmlns:a16="http://schemas.microsoft.com/office/drawing/2014/main" id="{DF477637-E7E6-10DB-D1E0-DBCDA8421C87}"/>
                  </a:ext>
                </a:extLst>
              </p:cNvPr>
              <p:cNvSpPr/>
              <p:nvPr/>
            </p:nvSpPr>
            <p:spPr>
              <a:xfrm>
                <a:off x="10644545" y="6616863"/>
                <a:ext cx="9201" cy="9201"/>
              </a:xfrm>
              <a:custGeom>
                <a:avLst/>
                <a:gdLst>
                  <a:gd name="connsiteX0" fmla="*/ 4322 w 9201"/>
                  <a:gd name="connsiteY0" fmla="*/ 9179 h 9201"/>
                  <a:gd name="connsiteX1" fmla="*/ 9062 w 9201"/>
                  <a:gd name="connsiteY1" fmla="*/ 4718 h 9201"/>
                  <a:gd name="connsiteX2" fmla="*/ 4322 w 9201"/>
                  <a:gd name="connsiteY2" fmla="*/ -22 h 9201"/>
                  <a:gd name="connsiteX3" fmla="*/ -139 w 9201"/>
                  <a:gd name="connsiteY3" fmla="*/ 4718 h 9201"/>
                  <a:gd name="connsiteX4" fmla="*/ 4322 w 9201"/>
                  <a:gd name="connsiteY4" fmla="*/ 9179 h 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 h="9201">
                    <a:moveTo>
                      <a:pt x="4322" y="9179"/>
                    </a:moveTo>
                    <a:cubicBezTo>
                      <a:pt x="6832" y="9182"/>
                      <a:pt x="8923" y="7227"/>
                      <a:pt x="9062" y="4718"/>
                    </a:cubicBezTo>
                    <a:cubicBezTo>
                      <a:pt x="8923" y="2158"/>
                      <a:pt x="6887" y="117"/>
                      <a:pt x="4322" y="-22"/>
                    </a:cubicBezTo>
                    <a:cubicBezTo>
                      <a:pt x="1813" y="125"/>
                      <a:pt x="-139" y="2206"/>
                      <a:pt x="-139" y="4718"/>
                    </a:cubicBezTo>
                    <a:cubicBezTo>
                      <a:pt x="-139" y="7183"/>
                      <a:pt x="1868" y="9179"/>
                      <a:pt x="4322" y="917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0" name="Freeform: Shape 133">
                <a:extLst>
                  <a:ext uri="{FF2B5EF4-FFF2-40B4-BE49-F238E27FC236}">
                    <a16:creationId xmlns:a16="http://schemas.microsoft.com/office/drawing/2014/main" id="{D16CEB5D-F99E-680A-16D0-2F9D0A313F49}"/>
                  </a:ext>
                </a:extLst>
              </p:cNvPr>
              <p:cNvSpPr/>
              <p:nvPr/>
            </p:nvSpPr>
            <p:spPr>
              <a:xfrm>
                <a:off x="10759422" y="6615010"/>
                <a:ext cx="15893" cy="14400"/>
              </a:xfrm>
              <a:custGeom>
                <a:avLst/>
                <a:gdLst>
                  <a:gd name="connsiteX0" fmla="*/ 7668 w 15893"/>
                  <a:gd name="connsiteY0" fmla="*/ 14378 h 14400"/>
                  <a:gd name="connsiteX1" fmla="*/ 15754 w 15893"/>
                  <a:gd name="connsiteY1" fmla="*/ 6571 h 14400"/>
                  <a:gd name="connsiteX2" fmla="*/ 6302 w 15893"/>
                  <a:gd name="connsiteY2" fmla="*/ 119 h 14400"/>
                  <a:gd name="connsiteX3" fmla="*/ -139 w 15893"/>
                  <a:gd name="connsiteY3" fmla="*/ 6571 h 14400"/>
                  <a:gd name="connsiteX4" fmla="*/ 7668 w 15893"/>
                  <a:gd name="connsiteY4" fmla="*/ 14378 h 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3" h="14400">
                    <a:moveTo>
                      <a:pt x="7668" y="14378"/>
                    </a:moveTo>
                    <a:cubicBezTo>
                      <a:pt x="12018" y="14381"/>
                      <a:pt x="15615" y="10926"/>
                      <a:pt x="15754" y="6571"/>
                    </a:cubicBezTo>
                    <a:cubicBezTo>
                      <a:pt x="14918" y="2182"/>
                      <a:pt x="10708" y="-707"/>
                      <a:pt x="6302" y="119"/>
                    </a:cubicBezTo>
                    <a:cubicBezTo>
                      <a:pt x="3040" y="735"/>
                      <a:pt x="474" y="3297"/>
                      <a:pt x="-139" y="6571"/>
                    </a:cubicBezTo>
                    <a:cubicBezTo>
                      <a:pt x="0" y="10820"/>
                      <a:pt x="3430" y="14233"/>
                      <a:pt x="7668" y="1437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1" name="Freeform: Shape 134">
                <a:extLst>
                  <a:ext uri="{FF2B5EF4-FFF2-40B4-BE49-F238E27FC236}">
                    <a16:creationId xmlns:a16="http://schemas.microsoft.com/office/drawing/2014/main" id="{B1747076-04E7-6ED6-8792-B190CFE46974}"/>
                  </a:ext>
                </a:extLst>
              </p:cNvPr>
              <p:cNvSpPr/>
              <p:nvPr/>
            </p:nvSpPr>
            <p:spPr>
              <a:xfrm>
                <a:off x="10874300" y="6610450"/>
                <a:ext cx="22306" cy="22306"/>
              </a:xfrm>
              <a:custGeom>
                <a:avLst/>
                <a:gdLst>
                  <a:gd name="connsiteX0" fmla="*/ 11014 w 22306"/>
                  <a:gd name="connsiteY0" fmla="*/ 22284 h 22306"/>
                  <a:gd name="connsiteX1" fmla="*/ 22167 w 22306"/>
                  <a:gd name="connsiteY1" fmla="*/ 11131 h 22306"/>
                  <a:gd name="connsiteX2" fmla="*/ 11014 w 22306"/>
                  <a:gd name="connsiteY2" fmla="*/ -22 h 22306"/>
                  <a:gd name="connsiteX3" fmla="*/ -139 w 22306"/>
                  <a:gd name="connsiteY3" fmla="*/ 11131 h 22306"/>
                  <a:gd name="connsiteX4" fmla="*/ 11014 w 22306"/>
                  <a:gd name="connsiteY4" fmla="*/ 22284 h 2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6" h="22306">
                    <a:moveTo>
                      <a:pt x="11014" y="22284"/>
                    </a:moveTo>
                    <a:cubicBezTo>
                      <a:pt x="17176" y="22284"/>
                      <a:pt x="22167" y="17290"/>
                      <a:pt x="22167" y="11131"/>
                    </a:cubicBezTo>
                    <a:cubicBezTo>
                      <a:pt x="22167" y="4972"/>
                      <a:pt x="17176" y="-22"/>
                      <a:pt x="11014" y="-22"/>
                    </a:cubicBezTo>
                    <a:cubicBezTo>
                      <a:pt x="4852" y="-22"/>
                      <a:pt x="-139" y="4972"/>
                      <a:pt x="-139" y="11131"/>
                    </a:cubicBezTo>
                    <a:cubicBezTo>
                      <a:pt x="-139" y="17290"/>
                      <a:pt x="4852" y="22284"/>
                      <a:pt x="11014" y="2228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2" name="Freeform: Shape 135">
                <a:extLst>
                  <a:ext uri="{FF2B5EF4-FFF2-40B4-BE49-F238E27FC236}">
                    <a16:creationId xmlns:a16="http://schemas.microsoft.com/office/drawing/2014/main" id="{15858692-8C60-9B43-5A87-620747B883A4}"/>
                  </a:ext>
                </a:extLst>
              </p:cNvPr>
              <p:cNvSpPr/>
              <p:nvPr/>
            </p:nvSpPr>
            <p:spPr>
              <a:xfrm>
                <a:off x="10989456" y="6606828"/>
                <a:ext cx="29000" cy="28998"/>
              </a:xfrm>
              <a:custGeom>
                <a:avLst/>
                <a:gdLst>
                  <a:gd name="connsiteX0" fmla="*/ 14081 w 29000"/>
                  <a:gd name="connsiteY0" fmla="*/ 28973 h 28998"/>
                  <a:gd name="connsiteX1" fmla="*/ 28859 w 29000"/>
                  <a:gd name="connsiteY1" fmla="*/ 14753 h 28998"/>
                  <a:gd name="connsiteX2" fmla="*/ 14639 w 29000"/>
                  <a:gd name="connsiteY2" fmla="*/ -19 h 28998"/>
                  <a:gd name="connsiteX3" fmla="*/ -139 w 29000"/>
                  <a:gd name="connsiteY3" fmla="*/ 14201 h 28998"/>
                  <a:gd name="connsiteX4" fmla="*/ -139 w 29000"/>
                  <a:gd name="connsiteY4" fmla="*/ 14753 h 28998"/>
                  <a:gd name="connsiteX5" fmla="*/ 14081 w 29000"/>
                  <a:gd name="connsiteY5" fmla="*/ 28973 h 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0" h="28998">
                    <a:moveTo>
                      <a:pt x="14081" y="28973"/>
                    </a:moveTo>
                    <a:cubicBezTo>
                      <a:pt x="22083" y="29126"/>
                      <a:pt x="28692" y="22758"/>
                      <a:pt x="28859" y="14753"/>
                    </a:cubicBezTo>
                    <a:cubicBezTo>
                      <a:pt x="28998" y="6748"/>
                      <a:pt x="22641" y="134"/>
                      <a:pt x="14639" y="-19"/>
                    </a:cubicBezTo>
                    <a:cubicBezTo>
                      <a:pt x="6636" y="-173"/>
                      <a:pt x="0" y="6196"/>
                      <a:pt x="-139" y="14201"/>
                    </a:cubicBezTo>
                    <a:cubicBezTo>
                      <a:pt x="-139" y="14385"/>
                      <a:pt x="-139" y="14569"/>
                      <a:pt x="-139" y="14753"/>
                    </a:cubicBezTo>
                    <a:cubicBezTo>
                      <a:pt x="-139" y="22608"/>
                      <a:pt x="6218" y="28973"/>
                      <a:pt x="14081" y="289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3" name="Freeform: Shape 136">
                <a:extLst>
                  <a:ext uri="{FF2B5EF4-FFF2-40B4-BE49-F238E27FC236}">
                    <a16:creationId xmlns:a16="http://schemas.microsoft.com/office/drawing/2014/main" id="{FD121A2F-2EAB-A9FE-6AD3-4270A1D8A255}"/>
                  </a:ext>
                </a:extLst>
              </p:cNvPr>
              <p:cNvSpPr/>
              <p:nvPr/>
            </p:nvSpPr>
            <p:spPr>
              <a:xfrm>
                <a:off x="11104187" y="6601531"/>
                <a:ext cx="35698" cy="37640"/>
              </a:xfrm>
              <a:custGeom>
                <a:avLst/>
                <a:gdLst>
                  <a:gd name="connsiteX0" fmla="*/ 17573 w 35698"/>
                  <a:gd name="connsiteY0" fmla="*/ 37616 h 37640"/>
                  <a:gd name="connsiteX1" fmla="*/ 35418 w 35698"/>
                  <a:gd name="connsiteY1" fmla="*/ 20332 h 37640"/>
                  <a:gd name="connsiteX2" fmla="*/ 35418 w 35698"/>
                  <a:gd name="connsiteY2" fmla="*/ 20050 h 37640"/>
                  <a:gd name="connsiteX3" fmla="*/ 19944 w 35698"/>
                  <a:gd name="connsiteY3" fmla="*/ 119 h 37640"/>
                  <a:gd name="connsiteX4" fmla="*/ 7 w 35698"/>
                  <a:gd name="connsiteY4" fmla="*/ 15597 h 37640"/>
                  <a:gd name="connsiteX5" fmla="*/ 7 w 35698"/>
                  <a:gd name="connsiteY5" fmla="*/ 20050 h 37640"/>
                  <a:gd name="connsiteX6" fmla="*/ 17573 w 35698"/>
                  <a:gd name="connsiteY6" fmla="*/ 37616 h 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98" h="37640">
                    <a:moveTo>
                      <a:pt x="17573" y="37616"/>
                    </a:moveTo>
                    <a:cubicBezTo>
                      <a:pt x="27277" y="37769"/>
                      <a:pt x="35251" y="30032"/>
                      <a:pt x="35418" y="20332"/>
                    </a:cubicBezTo>
                    <a:cubicBezTo>
                      <a:pt x="35418" y="20237"/>
                      <a:pt x="35418" y="20145"/>
                      <a:pt x="35418" y="20050"/>
                    </a:cubicBezTo>
                    <a:cubicBezTo>
                      <a:pt x="36645" y="10271"/>
                      <a:pt x="29730" y="1349"/>
                      <a:pt x="19944" y="119"/>
                    </a:cubicBezTo>
                    <a:cubicBezTo>
                      <a:pt x="10157" y="-1111"/>
                      <a:pt x="1234" y="5818"/>
                      <a:pt x="7" y="15597"/>
                    </a:cubicBezTo>
                    <a:cubicBezTo>
                      <a:pt x="-188" y="17075"/>
                      <a:pt x="-188" y="18572"/>
                      <a:pt x="7" y="20050"/>
                    </a:cubicBezTo>
                    <a:cubicBezTo>
                      <a:pt x="7" y="29750"/>
                      <a:pt x="7870" y="37616"/>
                      <a:pt x="17573" y="3761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4" name="Freeform: Shape 137">
                <a:extLst>
                  <a:ext uri="{FF2B5EF4-FFF2-40B4-BE49-F238E27FC236}">
                    <a16:creationId xmlns:a16="http://schemas.microsoft.com/office/drawing/2014/main" id="{8F0DD361-4440-7520-B9D9-B4FC1238B07C}"/>
                  </a:ext>
                </a:extLst>
              </p:cNvPr>
              <p:cNvSpPr/>
              <p:nvPr/>
            </p:nvSpPr>
            <p:spPr>
              <a:xfrm>
                <a:off x="11218620" y="6601002"/>
                <a:ext cx="41274" cy="41266"/>
              </a:xfrm>
              <a:custGeom>
                <a:avLst/>
                <a:gdLst>
                  <a:gd name="connsiteX0" fmla="*/ 21643 w 41274"/>
                  <a:gd name="connsiteY0" fmla="*/ 41213 h 41266"/>
                  <a:gd name="connsiteX1" fmla="*/ 41105 w 41274"/>
                  <a:gd name="connsiteY1" fmla="*/ 19464 h 41266"/>
                  <a:gd name="connsiteX2" fmla="*/ 19356 w 41274"/>
                  <a:gd name="connsiteY2" fmla="*/ 10 h 41266"/>
                  <a:gd name="connsiteX3" fmla="*/ -106 w 41274"/>
                  <a:gd name="connsiteY3" fmla="*/ 19464 h 41266"/>
                  <a:gd name="connsiteX4" fmla="*/ 19356 w 41274"/>
                  <a:gd name="connsiteY4" fmla="*/ 41213 h 41266"/>
                  <a:gd name="connsiteX5" fmla="*/ 21643 w 41274"/>
                  <a:gd name="connsiteY5" fmla="*/ 41213 h 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4" h="41266">
                    <a:moveTo>
                      <a:pt x="21643" y="41213"/>
                    </a:moveTo>
                    <a:cubicBezTo>
                      <a:pt x="33019" y="40580"/>
                      <a:pt x="41718" y="30843"/>
                      <a:pt x="41105" y="19464"/>
                    </a:cubicBezTo>
                    <a:cubicBezTo>
                      <a:pt x="40464" y="8085"/>
                      <a:pt x="30733" y="-623"/>
                      <a:pt x="19356" y="10"/>
                    </a:cubicBezTo>
                    <a:cubicBezTo>
                      <a:pt x="8844" y="593"/>
                      <a:pt x="480" y="8972"/>
                      <a:pt x="-106" y="19464"/>
                    </a:cubicBezTo>
                    <a:cubicBezTo>
                      <a:pt x="-747" y="30843"/>
                      <a:pt x="7980" y="40580"/>
                      <a:pt x="19356" y="41213"/>
                    </a:cubicBezTo>
                    <a:cubicBezTo>
                      <a:pt x="20109" y="41255"/>
                      <a:pt x="20890" y="41255"/>
                      <a:pt x="21643" y="4121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5" name="Freeform: Shape 138">
                <a:extLst>
                  <a:ext uri="{FF2B5EF4-FFF2-40B4-BE49-F238E27FC236}">
                    <a16:creationId xmlns:a16="http://schemas.microsoft.com/office/drawing/2014/main" id="{64685691-4CCA-61A4-12B2-A7D1649B125A}"/>
                  </a:ext>
                </a:extLst>
              </p:cNvPr>
              <p:cNvSpPr/>
              <p:nvPr/>
            </p:nvSpPr>
            <p:spPr>
              <a:xfrm>
                <a:off x="11334089" y="6597624"/>
                <a:ext cx="47958" cy="47958"/>
              </a:xfrm>
              <a:custGeom>
                <a:avLst/>
                <a:gdLst>
                  <a:gd name="connsiteX0" fmla="*/ 23840 w 47958"/>
                  <a:gd name="connsiteY0" fmla="*/ 47936 h 47958"/>
                  <a:gd name="connsiteX1" fmla="*/ 47820 w 47958"/>
                  <a:gd name="connsiteY1" fmla="*/ 23957 h 47958"/>
                  <a:gd name="connsiteX2" fmla="*/ 23840 w 47958"/>
                  <a:gd name="connsiteY2" fmla="*/ -22 h 47958"/>
                  <a:gd name="connsiteX3" fmla="*/ -139 w 47958"/>
                  <a:gd name="connsiteY3" fmla="*/ 23957 h 47958"/>
                  <a:gd name="connsiteX4" fmla="*/ 23840 w 47958"/>
                  <a:gd name="connsiteY4" fmla="*/ 47936 h 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8" h="47958">
                    <a:moveTo>
                      <a:pt x="23840" y="47936"/>
                    </a:moveTo>
                    <a:cubicBezTo>
                      <a:pt x="37085" y="47936"/>
                      <a:pt x="47820" y="37201"/>
                      <a:pt x="47820" y="23957"/>
                    </a:cubicBezTo>
                    <a:cubicBezTo>
                      <a:pt x="47820" y="10713"/>
                      <a:pt x="37085" y="-22"/>
                      <a:pt x="23840" y="-22"/>
                    </a:cubicBezTo>
                    <a:cubicBezTo>
                      <a:pt x="10596" y="-22"/>
                      <a:pt x="-139" y="10713"/>
                      <a:pt x="-139" y="23957"/>
                    </a:cubicBezTo>
                    <a:cubicBezTo>
                      <a:pt x="-139" y="37201"/>
                      <a:pt x="10596" y="47936"/>
                      <a:pt x="23840" y="479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6" name="Freeform: Shape 139">
                <a:extLst>
                  <a:ext uri="{FF2B5EF4-FFF2-40B4-BE49-F238E27FC236}">
                    <a16:creationId xmlns:a16="http://schemas.microsoft.com/office/drawing/2014/main" id="{22C04789-2606-BB99-715F-ED5D4025DE0A}"/>
                  </a:ext>
                </a:extLst>
              </p:cNvPr>
              <p:cNvSpPr/>
              <p:nvPr/>
            </p:nvSpPr>
            <p:spPr>
              <a:xfrm>
                <a:off x="11441653" y="6593574"/>
                <a:ext cx="55782" cy="55773"/>
              </a:xfrm>
              <a:custGeom>
                <a:avLst/>
                <a:gdLst>
                  <a:gd name="connsiteX0" fmla="*/ 35057 w 55782"/>
                  <a:gd name="connsiteY0" fmla="*/ 54774 h 55773"/>
                  <a:gd name="connsiteX1" fmla="*/ 54659 w 55782"/>
                  <a:gd name="connsiteY1" fmla="*/ 20556 h 55773"/>
                  <a:gd name="connsiteX2" fmla="*/ 35057 w 55782"/>
                  <a:gd name="connsiteY2" fmla="*/ 960 h 55773"/>
                  <a:gd name="connsiteX3" fmla="*/ 845 w 55782"/>
                  <a:gd name="connsiteY3" fmla="*/ 20556 h 55773"/>
                  <a:gd name="connsiteX4" fmla="*/ 20419 w 55782"/>
                  <a:gd name="connsiteY4" fmla="*/ 54774 h 55773"/>
                  <a:gd name="connsiteX5" fmla="*/ 35057 w 55782"/>
                  <a:gd name="connsiteY5" fmla="*/ 54774 h 5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82" h="55773">
                    <a:moveTo>
                      <a:pt x="35057" y="54774"/>
                    </a:moveTo>
                    <a:cubicBezTo>
                      <a:pt x="49919" y="50737"/>
                      <a:pt x="58702" y="35415"/>
                      <a:pt x="54659" y="20556"/>
                    </a:cubicBezTo>
                    <a:cubicBezTo>
                      <a:pt x="52066" y="11009"/>
                      <a:pt x="44593" y="3554"/>
                      <a:pt x="35057" y="960"/>
                    </a:cubicBezTo>
                    <a:cubicBezTo>
                      <a:pt x="20196" y="-3077"/>
                      <a:pt x="4888" y="5695"/>
                      <a:pt x="845" y="20556"/>
                    </a:cubicBezTo>
                    <a:cubicBezTo>
                      <a:pt x="-3198" y="35415"/>
                      <a:pt x="5585" y="50737"/>
                      <a:pt x="20419" y="54774"/>
                    </a:cubicBezTo>
                    <a:cubicBezTo>
                      <a:pt x="25215" y="56076"/>
                      <a:pt x="30261" y="56076"/>
                      <a:pt x="35057" y="5477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7" name="Freeform: Shape 140">
                <a:extLst>
                  <a:ext uri="{FF2B5EF4-FFF2-40B4-BE49-F238E27FC236}">
                    <a16:creationId xmlns:a16="http://schemas.microsoft.com/office/drawing/2014/main" id="{618F0B79-93F5-DF3E-0B63-1F1F90130E7C}"/>
                  </a:ext>
                </a:extLst>
              </p:cNvPr>
              <p:cNvSpPr/>
              <p:nvPr/>
            </p:nvSpPr>
            <p:spPr>
              <a:xfrm>
                <a:off x="11565216" y="6591769"/>
                <a:ext cx="59662" cy="59669"/>
              </a:xfrm>
              <a:custGeom>
                <a:avLst/>
                <a:gdLst>
                  <a:gd name="connsiteX0" fmla="*/ 29717 w 59662"/>
                  <a:gd name="connsiteY0" fmla="*/ 59647 h 59669"/>
                  <a:gd name="connsiteX1" fmla="*/ 59524 w 59662"/>
                  <a:gd name="connsiteY1" fmla="*/ 29793 h 59669"/>
                  <a:gd name="connsiteX2" fmla="*/ 29661 w 59662"/>
                  <a:gd name="connsiteY2" fmla="*/ -22 h 59669"/>
                  <a:gd name="connsiteX3" fmla="*/ -118 w 59662"/>
                  <a:gd name="connsiteY3" fmla="*/ 28697 h 59669"/>
                  <a:gd name="connsiteX4" fmla="*/ 28574 w 59662"/>
                  <a:gd name="connsiteY4" fmla="*/ 59628 h 59669"/>
                  <a:gd name="connsiteX5" fmla="*/ 29717 w 59662"/>
                  <a:gd name="connsiteY5" fmla="*/ 59647 h 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62" h="59669">
                    <a:moveTo>
                      <a:pt x="29717" y="59647"/>
                    </a:moveTo>
                    <a:cubicBezTo>
                      <a:pt x="46196" y="59636"/>
                      <a:pt x="59552" y="46269"/>
                      <a:pt x="59524" y="29793"/>
                    </a:cubicBezTo>
                    <a:cubicBezTo>
                      <a:pt x="59524" y="13314"/>
                      <a:pt x="46140" y="-33"/>
                      <a:pt x="29661" y="-22"/>
                    </a:cubicBezTo>
                    <a:cubicBezTo>
                      <a:pt x="13629" y="-11"/>
                      <a:pt x="468" y="12673"/>
                      <a:pt x="-118" y="28697"/>
                    </a:cubicBezTo>
                    <a:cubicBezTo>
                      <a:pt x="-731" y="45162"/>
                      <a:pt x="12123" y="59011"/>
                      <a:pt x="28574" y="59628"/>
                    </a:cubicBezTo>
                    <a:cubicBezTo>
                      <a:pt x="28964" y="59642"/>
                      <a:pt x="29326" y="59647"/>
                      <a:pt x="29717"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8" name="Freeform: Shape 141">
                <a:extLst>
                  <a:ext uri="{FF2B5EF4-FFF2-40B4-BE49-F238E27FC236}">
                    <a16:creationId xmlns:a16="http://schemas.microsoft.com/office/drawing/2014/main" id="{644B29D7-19F1-79EA-FE20-0859BD8845FF}"/>
                  </a:ext>
                </a:extLst>
              </p:cNvPr>
              <p:cNvSpPr/>
              <p:nvPr/>
            </p:nvSpPr>
            <p:spPr>
              <a:xfrm>
                <a:off x="11677356" y="6588560"/>
                <a:ext cx="65804" cy="65806"/>
              </a:xfrm>
              <a:custGeom>
                <a:avLst/>
                <a:gdLst>
                  <a:gd name="connsiteX0" fmla="*/ 35800 w 65804"/>
                  <a:gd name="connsiteY0" fmla="*/ 65644 h 65806"/>
                  <a:gd name="connsiteX1" fmla="*/ 65523 w 65804"/>
                  <a:gd name="connsiteY1" fmla="*/ 29856 h 65806"/>
                  <a:gd name="connsiteX2" fmla="*/ 35800 w 65804"/>
                  <a:gd name="connsiteY2" fmla="*/ 119 h 65806"/>
                  <a:gd name="connsiteX3" fmla="*/ -2 w 65804"/>
                  <a:gd name="connsiteY3" fmla="*/ 29856 h 65806"/>
                  <a:gd name="connsiteX4" fmla="*/ 29750 w 65804"/>
                  <a:gd name="connsiteY4" fmla="*/ 65644 h 65806"/>
                  <a:gd name="connsiteX5" fmla="*/ 35800 w 65804"/>
                  <a:gd name="connsiteY5" fmla="*/ 65644 h 6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04" h="65806">
                    <a:moveTo>
                      <a:pt x="35800" y="65644"/>
                    </a:moveTo>
                    <a:cubicBezTo>
                      <a:pt x="53896" y="63974"/>
                      <a:pt x="67196" y="47950"/>
                      <a:pt x="65523" y="29856"/>
                    </a:cubicBezTo>
                    <a:cubicBezTo>
                      <a:pt x="64073" y="14075"/>
                      <a:pt x="51582" y="1578"/>
                      <a:pt x="35800" y="119"/>
                    </a:cubicBezTo>
                    <a:cubicBezTo>
                      <a:pt x="17704" y="-1551"/>
                      <a:pt x="1672" y="11760"/>
                      <a:pt x="-2" y="29856"/>
                    </a:cubicBezTo>
                    <a:cubicBezTo>
                      <a:pt x="-1646" y="47950"/>
                      <a:pt x="11653" y="63974"/>
                      <a:pt x="29750" y="65644"/>
                    </a:cubicBezTo>
                    <a:cubicBezTo>
                      <a:pt x="31757" y="65831"/>
                      <a:pt x="33793" y="65831"/>
                      <a:pt x="35800" y="656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29" name="Freeform: Shape 142">
                <a:extLst>
                  <a:ext uri="{FF2B5EF4-FFF2-40B4-BE49-F238E27FC236}">
                    <a16:creationId xmlns:a16="http://schemas.microsoft.com/office/drawing/2014/main" id="{480A6F43-787F-9B23-FEBB-FFA05C721919}"/>
                  </a:ext>
                </a:extLst>
              </p:cNvPr>
              <p:cNvSpPr/>
              <p:nvPr/>
            </p:nvSpPr>
            <p:spPr>
              <a:xfrm>
                <a:off x="11796090" y="6586196"/>
                <a:ext cx="70817" cy="70823"/>
              </a:xfrm>
              <a:custGeom>
                <a:avLst/>
                <a:gdLst>
                  <a:gd name="connsiteX0" fmla="*/ 35847 w 70817"/>
                  <a:gd name="connsiteY0" fmla="*/ 70797 h 70823"/>
                  <a:gd name="connsiteX1" fmla="*/ 70673 w 70817"/>
                  <a:gd name="connsiteY1" fmla="*/ 34814 h 70823"/>
                  <a:gd name="connsiteX2" fmla="*/ 34704 w 70817"/>
                  <a:gd name="connsiteY2" fmla="*/ -17 h 70823"/>
                  <a:gd name="connsiteX3" fmla="*/ -121 w 70817"/>
                  <a:gd name="connsiteY3" fmla="*/ 34270 h 70823"/>
                  <a:gd name="connsiteX4" fmla="*/ 34146 w 70817"/>
                  <a:gd name="connsiteY4" fmla="*/ 70783 h 70823"/>
                  <a:gd name="connsiteX5" fmla="*/ 35847 w 70817"/>
                  <a:gd name="connsiteY5" fmla="*/ 70797 h 7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17" h="70823">
                    <a:moveTo>
                      <a:pt x="35847" y="70797"/>
                    </a:moveTo>
                    <a:cubicBezTo>
                      <a:pt x="55393" y="70479"/>
                      <a:pt x="71008" y="54368"/>
                      <a:pt x="70673" y="34814"/>
                    </a:cubicBezTo>
                    <a:cubicBezTo>
                      <a:pt x="70367" y="15260"/>
                      <a:pt x="54250" y="-335"/>
                      <a:pt x="34704" y="-17"/>
                    </a:cubicBezTo>
                    <a:cubicBezTo>
                      <a:pt x="15800" y="289"/>
                      <a:pt x="464" y="15382"/>
                      <a:pt x="-121" y="34270"/>
                    </a:cubicBezTo>
                    <a:cubicBezTo>
                      <a:pt x="-735" y="53816"/>
                      <a:pt x="14601" y="70164"/>
                      <a:pt x="34146" y="70783"/>
                    </a:cubicBezTo>
                    <a:cubicBezTo>
                      <a:pt x="34704" y="70802"/>
                      <a:pt x="35290" y="70805"/>
                      <a:pt x="35847" y="7079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0" name="Freeform: Shape 143">
                <a:extLst>
                  <a:ext uri="{FF2B5EF4-FFF2-40B4-BE49-F238E27FC236}">
                    <a16:creationId xmlns:a16="http://schemas.microsoft.com/office/drawing/2014/main" id="{841C4B50-67A3-7E4F-9C62-F58F76C6F5F3}"/>
                  </a:ext>
                </a:extLst>
              </p:cNvPr>
              <p:cNvSpPr/>
              <p:nvPr/>
            </p:nvSpPr>
            <p:spPr>
              <a:xfrm>
                <a:off x="11911812" y="6583963"/>
                <a:ext cx="75267" cy="75282"/>
              </a:xfrm>
              <a:custGeom>
                <a:avLst/>
                <a:gdLst>
                  <a:gd name="connsiteX0" fmla="*/ 37792 w 75267"/>
                  <a:gd name="connsiteY0" fmla="*/ 75260 h 75282"/>
                  <a:gd name="connsiteX1" fmla="*/ 75127 w 75267"/>
                  <a:gd name="connsiteY1" fmla="*/ 37323 h 75282"/>
                  <a:gd name="connsiteX2" fmla="*/ 37206 w 75267"/>
                  <a:gd name="connsiteY2" fmla="*/ -21 h 75282"/>
                  <a:gd name="connsiteX3" fmla="*/ -129 w 75267"/>
                  <a:gd name="connsiteY3" fmla="*/ 36503 h 75282"/>
                  <a:gd name="connsiteX4" fmla="*/ 36955 w 75267"/>
                  <a:gd name="connsiteY4" fmla="*/ 75252 h 75282"/>
                  <a:gd name="connsiteX5" fmla="*/ 37792 w 75267"/>
                  <a:gd name="connsiteY5" fmla="*/ 75260 h 7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67" h="75282">
                    <a:moveTo>
                      <a:pt x="37792" y="75260"/>
                    </a:moveTo>
                    <a:cubicBezTo>
                      <a:pt x="58592" y="75096"/>
                      <a:pt x="75294" y="58112"/>
                      <a:pt x="75127" y="37323"/>
                    </a:cubicBezTo>
                    <a:cubicBezTo>
                      <a:pt x="74987" y="16536"/>
                      <a:pt x="57979" y="-186"/>
                      <a:pt x="37206" y="-21"/>
                    </a:cubicBezTo>
                    <a:cubicBezTo>
                      <a:pt x="16963" y="138"/>
                      <a:pt x="484" y="16271"/>
                      <a:pt x="-129" y="36503"/>
                    </a:cubicBezTo>
                    <a:cubicBezTo>
                      <a:pt x="-603" y="57440"/>
                      <a:pt x="16015" y="74789"/>
                      <a:pt x="36955" y="75252"/>
                    </a:cubicBezTo>
                    <a:cubicBezTo>
                      <a:pt x="37234" y="75257"/>
                      <a:pt x="37513" y="75260"/>
                      <a:pt x="37792" y="7526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1" name="Freeform: Shape 144">
                <a:extLst>
                  <a:ext uri="{FF2B5EF4-FFF2-40B4-BE49-F238E27FC236}">
                    <a16:creationId xmlns:a16="http://schemas.microsoft.com/office/drawing/2014/main" id="{A5F9299D-7B07-0394-77E8-1B81EDA5C30C}"/>
                  </a:ext>
                </a:extLst>
              </p:cNvPr>
              <p:cNvSpPr/>
              <p:nvPr/>
            </p:nvSpPr>
            <p:spPr>
              <a:xfrm>
                <a:off x="12028635" y="6582288"/>
                <a:ext cx="78617" cy="78629"/>
              </a:xfrm>
              <a:custGeom>
                <a:avLst/>
                <a:gdLst>
                  <a:gd name="connsiteX0" fmla="*/ 39192 w 78617"/>
                  <a:gd name="connsiteY0" fmla="*/ 78608 h 78629"/>
                  <a:gd name="connsiteX1" fmla="*/ 78479 w 78617"/>
                  <a:gd name="connsiteY1" fmla="*/ 39276 h 78629"/>
                  <a:gd name="connsiteX2" fmla="*/ 39164 w 78617"/>
                  <a:gd name="connsiteY2" fmla="*/ -22 h 78629"/>
                  <a:gd name="connsiteX3" fmla="*/ -123 w 78617"/>
                  <a:gd name="connsiteY3" fmla="*/ 38177 h 78629"/>
                  <a:gd name="connsiteX4" fmla="*/ 38049 w 78617"/>
                  <a:gd name="connsiteY4" fmla="*/ 78591 h 78629"/>
                  <a:gd name="connsiteX5" fmla="*/ 39192 w 78617"/>
                  <a:gd name="connsiteY5" fmla="*/ 78608 h 7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17" h="78629">
                    <a:moveTo>
                      <a:pt x="39192" y="78608"/>
                    </a:moveTo>
                    <a:cubicBezTo>
                      <a:pt x="60912" y="78599"/>
                      <a:pt x="78506" y="60991"/>
                      <a:pt x="78479" y="39276"/>
                    </a:cubicBezTo>
                    <a:cubicBezTo>
                      <a:pt x="78479" y="17564"/>
                      <a:pt x="60885" y="-30"/>
                      <a:pt x="39164" y="-22"/>
                    </a:cubicBezTo>
                    <a:cubicBezTo>
                      <a:pt x="17889" y="-14"/>
                      <a:pt x="490" y="16914"/>
                      <a:pt x="-123" y="38177"/>
                    </a:cubicBezTo>
                    <a:cubicBezTo>
                      <a:pt x="-737" y="59881"/>
                      <a:pt x="16356" y="77975"/>
                      <a:pt x="38049" y="78591"/>
                    </a:cubicBezTo>
                    <a:cubicBezTo>
                      <a:pt x="38439" y="78602"/>
                      <a:pt x="38801" y="78608"/>
                      <a:pt x="39192" y="7860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2" name="Freeform: Shape 145">
                <a:extLst>
                  <a:ext uri="{FF2B5EF4-FFF2-40B4-BE49-F238E27FC236}">
                    <a16:creationId xmlns:a16="http://schemas.microsoft.com/office/drawing/2014/main" id="{4A54859C-B95B-B611-ACA2-E41DAC487934}"/>
                  </a:ext>
                </a:extLst>
              </p:cNvPr>
              <p:cNvSpPr/>
              <p:nvPr/>
            </p:nvSpPr>
            <p:spPr>
              <a:xfrm>
                <a:off x="12145465" y="6580894"/>
                <a:ext cx="81405" cy="81417"/>
              </a:xfrm>
              <a:custGeom>
                <a:avLst/>
                <a:gdLst>
                  <a:gd name="connsiteX0" fmla="*/ 40585 w 81405"/>
                  <a:gd name="connsiteY0" fmla="*/ 81396 h 81417"/>
                  <a:gd name="connsiteX1" fmla="*/ 81266 w 81405"/>
                  <a:gd name="connsiteY1" fmla="*/ 40673 h 81417"/>
                  <a:gd name="connsiteX2" fmla="*/ 40558 w 81405"/>
                  <a:gd name="connsiteY2" fmla="*/ -22 h 81417"/>
                  <a:gd name="connsiteX3" fmla="*/ -124 w 81405"/>
                  <a:gd name="connsiteY3" fmla="*/ 39572 h 81417"/>
                  <a:gd name="connsiteX4" fmla="*/ 39442 w 81405"/>
                  <a:gd name="connsiteY4" fmla="*/ 81382 h 81417"/>
                  <a:gd name="connsiteX5" fmla="*/ 40585 w 81405"/>
                  <a:gd name="connsiteY5" fmla="*/ 81396 h 8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5" h="81417">
                    <a:moveTo>
                      <a:pt x="40585" y="81396"/>
                    </a:moveTo>
                    <a:cubicBezTo>
                      <a:pt x="63059" y="81388"/>
                      <a:pt x="81294" y="63155"/>
                      <a:pt x="81266" y="40673"/>
                    </a:cubicBezTo>
                    <a:cubicBezTo>
                      <a:pt x="81266" y="18188"/>
                      <a:pt x="63031" y="-31"/>
                      <a:pt x="40558" y="-22"/>
                    </a:cubicBezTo>
                    <a:cubicBezTo>
                      <a:pt x="18502" y="-14"/>
                      <a:pt x="489" y="17538"/>
                      <a:pt x="-124" y="39572"/>
                    </a:cubicBezTo>
                    <a:cubicBezTo>
                      <a:pt x="-737" y="62045"/>
                      <a:pt x="16968" y="80766"/>
                      <a:pt x="39442" y="81382"/>
                    </a:cubicBezTo>
                    <a:cubicBezTo>
                      <a:pt x="39833" y="81390"/>
                      <a:pt x="40195" y="81396"/>
                      <a:pt x="40585" y="8139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3" name="Freeform: Shape 146">
                <a:extLst>
                  <a:ext uri="{FF2B5EF4-FFF2-40B4-BE49-F238E27FC236}">
                    <a16:creationId xmlns:a16="http://schemas.microsoft.com/office/drawing/2014/main" id="{B56E4680-BC0D-7D72-1074-AF5CF3EB7618}"/>
                  </a:ext>
                </a:extLst>
              </p:cNvPr>
              <p:cNvSpPr/>
              <p:nvPr/>
            </p:nvSpPr>
            <p:spPr>
              <a:xfrm>
                <a:off x="10528831" y="6737875"/>
                <a:ext cx="3903" cy="3903"/>
              </a:xfrm>
              <a:custGeom>
                <a:avLst/>
                <a:gdLst>
                  <a:gd name="connsiteX0" fmla="*/ 1813 w 3903"/>
                  <a:gd name="connsiteY0" fmla="*/ 3881 h 3903"/>
                  <a:gd name="connsiteX1" fmla="*/ 3765 w 3903"/>
                  <a:gd name="connsiteY1" fmla="*/ 1930 h 3903"/>
                  <a:gd name="connsiteX2" fmla="*/ 1813 w 3903"/>
                  <a:gd name="connsiteY2" fmla="*/ -22 h 3903"/>
                  <a:gd name="connsiteX3" fmla="*/ -139 w 3903"/>
                  <a:gd name="connsiteY3" fmla="*/ 1930 h 3903"/>
                  <a:gd name="connsiteX4" fmla="*/ 1813 w 3903"/>
                  <a:gd name="connsiteY4" fmla="*/ 3881 h 3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 h="3903">
                    <a:moveTo>
                      <a:pt x="1813" y="3881"/>
                    </a:moveTo>
                    <a:cubicBezTo>
                      <a:pt x="2900" y="3881"/>
                      <a:pt x="3765" y="3009"/>
                      <a:pt x="3765" y="1930"/>
                    </a:cubicBezTo>
                    <a:cubicBezTo>
                      <a:pt x="3765" y="851"/>
                      <a:pt x="2900" y="-22"/>
                      <a:pt x="1813" y="-22"/>
                    </a:cubicBezTo>
                    <a:cubicBezTo>
                      <a:pt x="725" y="-22"/>
                      <a:pt x="-139" y="851"/>
                      <a:pt x="-139" y="1930"/>
                    </a:cubicBezTo>
                    <a:cubicBezTo>
                      <a:pt x="-139" y="3009"/>
                      <a:pt x="725" y="3881"/>
                      <a:pt x="1813" y="388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4" name="Freeform: Shape 147">
                <a:extLst>
                  <a:ext uri="{FF2B5EF4-FFF2-40B4-BE49-F238E27FC236}">
                    <a16:creationId xmlns:a16="http://schemas.microsoft.com/office/drawing/2014/main" id="{FBDB12AD-B9E8-7EDB-6FB2-8BE16954F090}"/>
                  </a:ext>
                </a:extLst>
              </p:cNvPr>
              <p:cNvSpPr/>
              <p:nvPr/>
            </p:nvSpPr>
            <p:spPr>
              <a:xfrm>
                <a:off x="10643987" y="6734520"/>
                <a:ext cx="10325" cy="10603"/>
              </a:xfrm>
              <a:custGeom>
                <a:avLst/>
                <a:gdLst>
                  <a:gd name="connsiteX0" fmla="*/ 4880 w 10325"/>
                  <a:gd name="connsiteY0" fmla="*/ 10582 h 10603"/>
                  <a:gd name="connsiteX1" fmla="*/ 10177 w 10325"/>
                  <a:gd name="connsiteY1" fmla="*/ 5284 h 10603"/>
                  <a:gd name="connsiteX2" fmla="*/ 5465 w 10325"/>
                  <a:gd name="connsiteY2" fmla="*/ -14 h 10603"/>
                  <a:gd name="connsiteX3" fmla="*/ 4880 w 10325"/>
                  <a:gd name="connsiteY3" fmla="*/ -14 h 10603"/>
                  <a:gd name="connsiteX4" fmla="*/ -139 w 10325"/>
                  <a:gd name="connsiteY4" fmla="*/ 4997 h 10603"/>
                  <a:gd name="connsiteX5" fmla="*/ -139 w 10325"/>
                  <a:gd name="connsiteY5" fmla="*/ 5284 h 10603"/>
                  <a:gd name="connsiteX6" fmla="*/ 4880 w 10325"/>
                  <a:gd name="connsiteY6" fmla="*/ 10582 h 1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5" h="10603">
                    <a:moveTo>
                      <a:pt x="4880" y="10582"/>
                    </a:moveTo>
                    <a:cubicBezTo>
                      <a:pt x="7808" y="10582"/>
                      <a:pt x="10177" y="8209"/>
                      <a:pt x="10177" y="5284"/>
                    </a:cubicBezTo>
                    <a:cubicBezTo>
                      <a:pt x="10345" y="2515"/>
                      <a:pt x="8226" y="145"/>
                      <a:pt x="5465" y="-14"/>
                    </a:cubicBezTo>
                    <a:cubicBezTo>
                      <a:pt x="5270" y="-25"/>
                      <a:pt x="5075" y="-25"/>
                      <a:pt x="4880" y="-14"/>
                    </a:cubicBezTo>
                    <a:cubicBezTo>
                      <a:pt x="2119" y="-19"/>
                      <a:pt x="-139" y="2225"/>
                      <a:pt x="-139" y="4997"/>
                    </a:cubicBezTo>
                    <a:cubicBezTo>
                      <a:pt x="-139" y="5092"/>
                      <a:pt x="-139" y="5189"/>
                      <a:pt x="-139" y="5284"/>
                    </a:cubicBezTo>
                    <a:cubicBezTo>
                      <a:pt x="-139" y="8103"/>
                      <a:pt x="2064" y="10434"/>
                      <a:pt x="4880" y="1058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5" name="Freeform: Shape 148">
                <a:extLst>
                  <a:ext uri="{FF2B5EF4-FFF2-40B4-BE49-F238E27FC236}">
                    <a16:creationId xmlns:a16="http://schemas.microsoft.com/office/drawing/2014/main" id="{68130A1A-791D-E010-B1DB-0E7D3147E205}"/>
                  </a:ext>
                </a:extLst>
              </p:cNvPr>
              <p:cNvSpPr/>
              <p:nvPr/>
            </p:nvSpPr>
            <p:spPr>
              <a:xfrm>
                <a:off x="10758439" y="6729332"/>
                <a:ext cx="17852" cy="19416"/>
              </a:xfrm>
              <a:custGeom>
                <a:avLst/>
                <a:gdLst>
                  <a:gd name="connsiteX0" fmla="*/ 8651 w 17852"/>
                  <a:gd name="connsiteY0" fmla="*/ 19395 h 19416"/>
                  <a:gd name="connsiteX1" fmla="*/ 17574 w 17852"/>
                  <a:gd name="connsiteY1" fmla="*/ 10472 h 19416"/>
                  <a:gd name="connsiteX2" fmla="*/ 10352 w 17852"/>
                  <a:gd name="connsiteY2" fmla="*/ 119 h 19416"/>
                  <a:gd name="connsiteX3" fmla="*/ 7 w 17852"/>
                  <a:gd name="connsiteY3" fmla="*/ 7330 h 19416"/>
                  <a:gd name="connsiteX4" fmla="*/ 7 w 17852"/>
                  <a:gd name="connsiteY4" fmla="*/ 10472 h 19416"/>
                  <a:gd name="connsiteX5" fmla="*/ 8651 w 17852"/>
                  <a:gd name="connsiteY5" fmla="*/ 19395 h 1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2" h="19416">
                    <a:moveTo>
                      <a:pt x="8651" y="19395"/>
                    </a:moveTo>
                    <a:cubicBezTo>
                      <a:pt x="13586" y="19395"/>
                      <a:pt x="17574" y="15399"/>
                      <a:pt x="17574" y="10472"/>
                    </a:cubicBezTo>
                    <a:cubicBezTo>
                      <a:pt x="18438" y="5621"/>
                      <a:pt x="15204" y="987"/>
                      <a:pt x="10352" y="119"/>
                    </a:cubicBezTo>
                    <a:cubicBezTo>
                      <a:pt x="5500" y="-750"/>
                      <a:pt x="872" y="2478"/>
                      <a:pt x="7" y="7330"/>
                    </a:cubicBezTo>
                    <a:cubicBezTo>
                      <a:pt x="-188" y="8370"/>
                      <a:pt x="-188" y="9432"/>
                      <a:pt x="7" y="10472"/>
                    </a:cubicBezTo>
                    <a:cubicBezTo>
                      <a:pt x="7" y="15293"/>
                      <a:pt x="3827" y="19244"/>
                      <a:pt x="8651" y="1939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6" name="Freeform: Shape 149">
                <a:extLst>
                  <a:ext uri="{FF2B5EF4-FFF2-40B4-BE49-F238E27FC236}">
                    <a16:creationId xmlns:a16="http://schemas.microsoft.com/office/drawing/2014/main" id="{59C186EB-F7CB-9486-CBA4-0BC0B25A4CBF}"/>
                  </a:ext>
                </a:extLst>
              </p:cNvPr>
              <p:cNvSpPr/>
              <p:nvPr/>
            </p:nvSpPr>
            <p:spPr>
              <a:xfrm>
                <a:off x="10873463" y="6727558"/>
                <a:ext cx="24258" cy="24258"/>
              </a:xfrm>
              <a:custGeom>
                <a:avLst/>
                <a:gdLst>
                  <a:gd name="connsiteX0" fmla="*/ 11851 w 24258"/>
                  <a:gd name="connsiteY0" fmla="*/ 24236 h 24258"/>
                  <a:gd name="connsiteX1" fmla="*/ 24119 w 24258"/>
                  <a:gd name="connsiteY1" fmla="*/ 12246 h 24258"/>
                  <a:gd name="connsiteX2" fmla="*/ 11851 w 24258"/>
                  <a:gd name="connsiteY2" fmla="*/ -22 h 24258"/>
                  <a:gd name="connsiteX3" fmla="*/ -139 w 24258"/>
                  <a:gd name="connsiteY3" fmla="*/ 12246 h 24258"/>
                  <a:gd name="connsiteX4" fmla="*/ 11851 w 24258"/>
                  <a:gd name="connsiteY4" fmla="*/ 24236 h 2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 h="24258">
                    <a:moveTo>
                      <a:pt x="11851" y="24236"/>
                    </a:moveTo>
                    <a:cubicBezTo>
                      <a:pt x="18515" y="24239"/>
                      <a:pt x="23980" y="18913"/>
                      <a:pt x="24119" y="12246"/>
                    </a:cubicBezTo>
                    <a:cubicBezTo>
                      <a:pt x="24119" y="5471"/>
                      <a:pt x="18626" y="-22"/>
                      <a:pt x="11851" y="-22"/>
                    </a:cubicBezTo>
                    <a:cubicBezTo>
                      <a:pt x="5187" y="128"/>
                      <a:pt x="-139" y="5577"/>
                      <a:pt x="-139" y="12246"/>
                    </a:cubicBezTo>
                    <a:cubicBezTo>
                      <a:pt x="-139" y="18869"/>
                      <a:pt x="5243" y="24236"/>
                      <a:pt x="11851" y="2423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7" name="Freeform: Shape 150">
                <a:extLst>
                  <a:ext uri="{FF2B5EF4-FFF2-40B4-BE49-F238E27FC236}">
                    <a16:creationId xmlns:a16="http://schemas.microsoft.com/office/drawing/2014/main" id="{281088AB-A37B-146E-5EEF-B85FEDAB5B03}"/>
                  </a:ext>
                </a:extLst>
              </p:cNvPr>
              <p:cNvSpPr/>
              <p:nvPr/>
            </p:nvSpPr>
            <p:spPr>
              <a:xfrm>
                <a:off x="10988060" y="6723934"/>
                <a:ext cx="31234" cy="31228"/>
              </a:xfrm>
              <a:custGeom>
                <a:avLst/>
                <a:gdLst>
                  <a:gd name="connsiteX0" fmla="*/ 15477 w 31234"/>
                  <a:gd name="connsiteY0" fmla="*/ 31207 h 31228"/>
                  <a:gd name="connsiteX1" fmla="*/ 31092 w 31234"/>
                  <a:gd name="connsiteY1" fmla="*/ 15871 h 31228"/>
                  <a:gd name="connsiteX2" fmla="*/ 15756 w 31234"/>
                  <a:gd name="connsiteY2" fmla="*/ -20 h 31228"/>
                  <a:gd name="connsiteX3" fmla="*/ -137 w 31234"/>
                  <a:gd name="connsiteY3" fmla="*/ 15313 h 31228"/>
                  <a:gd name="connsiteX4" fmla="*/ 15199 w 31234"/>
                  <a:gd name="connsiteY4" fmla="*/ 31204 h 31228"/>
                  <a:gd name="connsiteX5" fmla="*/ 15477 w 31234"/>
                  <a:gd name="connsiteY5" fmla="*/ 31207 h 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4" h="31228">
                    <a:moveTo>
                      <a:pt x="15477" y="31207"/>
                    </a:moveTo>
                    <a:cubicBezTo>
                      <a:pt x="23982" y="31207"/>
                      <a:pt x="30953" y="24386"/>
                      <a:pt x="31092" y="15871"/>
                    </a:cubicBezTo>
                    <a:cubicBezTo>
                      <a:pt x="31259" y="7250"/>
                      <a:pt x="24372" y="134"/>
                      <a:pt x="15756" y="-20"/>
                    </a:cubicBezTo>
                    <a:cubicBezTo>
                      <a:pt x="7140" y="-173"/>
                      <a:pt x="30" y="6692"/>
                      <a:pt x="-137" y="15313"/>
                    </a:cubicBezTo>
                    <a:cubicBezTo>
                      <a:pt x="-276" y="23935"/>
                      <a:pt x="6583" y="31050"/>
                      <a:pt x="15199" y="31204"/>
                    </a:cubicBezTo>
                    <a:cubicBezTo>
                      <a:pt x="15282" y="31207"/>
                      <a:pt x="15394" y="31207"/>
                      <a:pt x="15477" y="3120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8" name="Freeform: Shape 151">
                <a:extLst>
                  <a:ext uri="{FF2B5EF4-FFF2-40B4-BE49-F238E27FC236}">
                    <a16:creationId xmlns:a16="http://schemas.microsoft.com/office/drawing/2014/main" id="{AF3DF5ED-9E97-D35B-5D38-31E98723800E}"/>
                  </a:ext>
                </a:extLst>
              </p:cNvPr>
              <p:cNvSpPr/>
              <p:nvPr/>
            </p:nvSpPr>
            <p:spPr>
              <a:xfrm>
                <a:off x="11103218" y="6722539"/>
                <a:ext cx="37362" cy="37362"/>
              </a:xfrm>
              <a:custGeom>
                <a:avLst/>
                <a:gdLst>
                  <a:gd name="connsiteX0" fmla="*/ 18542 w 37362"/>
                  <a:gd name="connsiteY0" fmla="*/ 37341 h 37362"/>
                  <a:gd name="connsiteX1" fmla="*/ 37224 w 37362"/>
                  <a:gd name="connsiteY1" fmla="*/ 18659 h 37362"/>
                  <a:gd name="connsiteX2" fmla="*/ 18542 w 37362"/>
                  <a:gd name="connsiteY2" fmla="*/ -22 h 37362"/>
                  <a:gd name="connsiteX3" fmla="*/ -139 w 37362"/>
                  <a:gd name="connsiteY3" fmla="*/ 18659 h 37362"/>
                  <a:gd name="connsiteX4" fmla="*/ 18542 w 37362"/>
                  <a:gd name="connsiteY4" fmla="*/ 37341 h 3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2" h="37362">
                    <a:moveTo>
                      <a:pt x="18542" y="37341"/>
                    </a:moveTo>
                    <a:cubicBezTo>
                      <a:pt x="28859" y="37341"/>
                      <a:pt x="37224" y="28976"/>
                      <a:pt x="37224" y="18659"/>
                    </a:cubicBezTo>
                    <a:cubicBezTo>
                      <a:pt x="37224" y="8343"/>
                      <a:pt x="28859" y="-22"/>
                      <a:pt x="18542" y="-22"/>
                    </a:cubicBezTo>
                    <a:cubicBezTo>
                      <a:pt x="8226" y="-22"/>
                      <a:pt x="-139" y="8343"/>
                      <a:pt x="-139" y="18659"/>
                    </a:cubicBezTo>
                    <a:cubicBezTo>
                      <a:pt x="-139" y="28976"/>
                      <a:pt x="8226" y="37341"/>
                      <a:pt x="18542" y="3734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39" name="Freeform: Shape 152">
                <a:extLst>
                  <a:ext uri="{FF2B5EF4-FFF2-40B4-BE49-F238E27FC236}">
                    <a16:creationId xmlns:a16="http://schemas.microsoft.com/office/drawing/2014/main" id="{43F523A9-DBAF-DB88-899E-7DCB64538987}"/>
                  </a:ext>
                </a:extLst>
              </p:cNvPr>
              <p:cNvSpPr/>
              <p:nvPr/>
            </p:nvSpPr>
            <p:spPr>
              <a:xfrm>
                <a:off x="11218375" y="6717799"/>
                <a:ext cx="44055" cy="44055"/>
              </a:xfrm>
              <a:custGeom>
                <a:avLst/>
                <a:gdLst>
                  <a:gd name="connsiteX0" fmla="*/ 21888 w 44055"/>
                  <a:gd name="connsiteY0" fmla="*/ 44033 h 44055"/>
                  <a:gd name="connsiteX1" fmla="*/ 43916 w 44055"/>
                  <a:gd name="connsiteY1" fmla="*/ 22005 h 44055"/>
                  <a:gd name="connsiteX2" fmla="*/ 21888 w 44055"/>
                  <a:gd name="connsiteY2" fmla="*/ -22 h 44055"/>
                  <a:gd name="connsiteX3" fmla="*/ -139 w 44055"/>
                  <a:gd name="connsiteY3" fmla="*/ 22005 h 44055"/>
                  <a:gd name="connsiteX4" fmla="*/ 21888 w 44055"/>
                  <a:gd name="connsiteY4" fmla="*/ 44033 h 44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5" h="44055">
                    <a:moveTo>
                      <a:pt x="21888" y="44033"/>
                    </a:moveTo>
                    <a:cubicBezTo>
                      <a:pt x="34045" y="44033"/>
                      <a:pt x="43916" y="34171"/>
                      <a:pt x="43916" y="22005"/>
                    </a:cubicBezTo>
                    <a:cubicBezTo>
                      <a:pt x="43916" y="9840"/>
                      <a:pt x="34045" y="-22"/>
                      <a:pt x="21888" y="-22"/>
                    </a:cubicBezTo>
                    <a:cubicBezTo>
                      <a:pt x="9731" y="-22"/>
                      <a:pt x="-139" y="9840"/>
                      <a:pt x="-139" y="22005"/>
                    </a:cubicBezTo>
                    <a:cubicBezTo>
                      <a:pt x="-139" y="34171"/>
                      <a:pt x="9731" y="44033"/>
                      <a:pt x="21888" y="4403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0" name="Freeform: Shape 153">
                <a:extLst>
                  <a:ext uri="{FF2B5EF4-FFF2-40B4-BE49-F238E27FC236}">
                    <a16:creationId xmlns:a16="http://schemas.microsoft.com/office/drawing/2014/main" id="{D6A780FE-A8A6-1083-7F87-EF588B43A710}"/>
                  </a:ext>
                </a:extLst>
              </p:cNvPr>
              <p:cNvSpPr/>
              <p:nvPr/>
            </p:nvSpPr>
            <p:spPr>
              <a:xfrm>
                <a:off x="11330042" y="6714312"/>
                <a:ext cx="50749" cy="50749"/>
              </a:xfrm>
              <a:custGeom>
                <a:avLst/>
                <a:gdLst>
                  <a:gd name="connsiteX0" fmla="*/ 27887 w 50749"/>
                  <a:gd name="connsiteY0" fmla="*/ 50587 h 50749"/>
                  <a:gd name="connsiteX1" fmla="*/ 50472 w 50749"/>
                  <a:gd name="connsiteY1" fmla="*/ 22696 h 50749"/>
                  <a:gd name="connsiteX2" fmla="*/ 27887 w 50749"/>
                  <a:gd name="connsiteY2" fmla="*/ 119 h 50749"/>
                  <a:gd name="connsiteX3" fmla="*/ 4 w 50749"/>
                  <a:gd name="connsiteY3" fmla="*/ 22696 h 50749"/>
                  <a:gd name="connsiteX4" fmla="*/ 22562 w 50749"/>
                  <a:gd name="connsiteY4" fmla="*/ 50587 h 50749"/>
                  <a:gd name="connsiteX5" fmla="*/ 27887 w 50749"/>
                  <a:gd name="connsiteY5" fmla="*/ 50587 h 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9" h="50749">
                    <a:moveTo>
                      <a:pt x="27887" y="50587"/>
                    </a:moveTo>
                    <a:cubicBezTo>
                      <a:pt x="41829" y="49121"/>
                      <a:pt x="51922" y="36635"/>
                      <a:pt x="50472" y="22696"/>
                    </a:cubicBezTo>
                    <a:cubicBezTo>
                      <a:pt x="49217" y="10784"/>
                      <a:pt x="39793" y="1374"/>
                      <a:pt x="27887" y="119"/>
                    </a:cubicBezTo>
                    <a:cubicBezTo>
                      <a:pt x="13946" y="-1347"/>
                      <a:pt x="1454" y="8760"/>
                      <a:pt x="4" y="22696"/>
                    </a:cubicBezTo>
                    <a:cubicBezTo>
                      <a:pt x="-1473" y="36635"/>
                      <a:pt x="8648" y="49121"/>
                      <a:pt x="22562" y="50587"/>
                    </a:cubicBezTo>
                    <a:cubicBezTo>
                      <a:pt x="24346" y="50774"/>
                      <a:pt x="26130" y="50774"/>
                      <a:pt x="27887" y="5058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1" name="Freeform: Shape 154">
                <a:extLst>
                  <a:ext uri="{FF2B5EF4-FFF2-40B4-BE49-F238E27FC236}">
                    <a16:creationId xmlns:a16="http://schemas.microsoft.com/office/drawing/2014/main" id="{A91E8E07-3454-B470-DC49-17581EDBFC0C}"/>
                  </a:ext>
                </a:extLst>
              </p:cNvPr>
              <p:cNvSpPr/>
              <p:nvPr/>
            </p:nvSpPr>
            <p:spPr>
              <a:xfrm>
                <a:off x="11448966" y="6712501"/>
                <a:ext cx="55765" cy="55765"/>
              </a:xfrm>
              <a:custGeom>
                <a:avLst/>
                <a:gdLst>
                  <a:gd name="connsiteX0" fmla="*/ 27744 w 55765"/>
                  <a:gd name="connsiteY0" fmla="*/ 55744 h 55765"/>
                  <a:gd name="connsiteX1" fmla="*/ 55627 w 55765"/>
                  <a:gd name="connsiteY1" fmla="*/ 27861 h 55765"/>
                  <a:gd name="connsiteX2" fmla="*/ 27744 w 55765"/>
                  <a:gd name="connsiteY2" fmla="*/ -22 h 55765"/>
                  <a:gd name="connsiteX3" fmla="*/ -139 w 55765"/>
                  <a:gd name="connsiteY3" fmla="*/ 27861 h 55765"/>
                  <a:gd name="connsiteX4" fmla="*/ 27744 w 55765"/>
                  <a:gd name="connsiteY4" fmla="*/ 55744 h 5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5" h="55765">
                    <a:moveTo>
                      <a:pt x="27744" y="55744"/>
                    </a:moveTo>
                    <a:cubicBezTo>
                      <a:pt x="43135" y="55744"/>
                      <a:pt x="55627" y="43260"/>
                      <a:pt x="55627" y="27861"/>
                    </a:cubicBezTo>
                    <a:cubicBezTo>
                      <a:pt x="55627" y="12461"/>
                      <a:pt x="43135" y="-22"/>
                      <a:pt x="27744" y="-22"/>
                    </a:cubicBezTo>
                    <a:cubicBezTo>
                      <a:pt x="12352" y="-22"/>
                      <a:pt x="-139" y="12461"/>
                      <a:pt x="-139" y="27861"/>
                    </a:cubicBezTo>
                    <a:cubicBezTo>
                      <a:pt x="-139" y="43260"/>
                      <a:pt x="12352" y="55744"/>
                      <a:pt x="27744" y="5574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2" name="Freeform: Shape 155">
                <a:extLst>
                  <a:ext uri="{FF2B5EF4-FFF2-40B4-BE49-F238E27FC236}">
                    <a16:creationId xmlns:a16="http://schemas.microsoft.com/office/drawing/2014/main" id="{89CDE9BB-104C-9456-03CA-8650D0B7753B}"/>
                  </a:ext>
                </a:extLst>
              </p:cNvPr>
              <p:cNvSpPr/>
              <p:nvPr/>
            </p:nvSpPr>
            <p:spPr>
              <a:xfrm>
                <a:off x="11563286" y="6708040"/>
                <a:ext cx="63572" cy="63572"/>
              </a:xfrm>
              <a:custGeom>
                <a:avLst/>
                <a:gdLst>
                  <a:gd name="connsiteX0" fmla="*/ 31647 w 63572"/>
                  <a:gd name="connsiteY0" fmla="*/ 63551 h 63572"/>
                  <a:gd name="connsiteX1" fmla="*/ 63434 w 63572"/>
                  <a:gd name="connsiteY1" fmla="*/ 31764 h 63572"/>
                  <a:gd name="connsiteX2" fmla="*/ 31647 w 63572"/>
                  <a:gd name="connsiteY2" fmla="*/ -22 h 63572"/>
                  <a:gd name="connsiteX3" fmla="*/ -139 w 63572"/>
                  <a:gd name="connsiteY3" fmla="*/ 31764 h 63572"/>
                  <a:gd name="connsiteX4" fmla="*/ 31647 w 63572"/>
                  <a:gd name="connsiteY4" fmla="*/ 63551 h 6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2" h="63572">
                    <a:moveTo>
                      <a:pt x="31647" y="63551"/>
                    </a:moveTo>
                    <a:cubicBezTo>
                      <a:pt x="49214" y="63551"/>
                      <a:pt x="63434" y="49319"/>
                      <a:pt x="63434" y="31764"/>
                    </a:cubicBezTo>
                    <a:cubicBezTo>
                      <a:pt x="63434" y="14209"/>
                      <a:pt x="49214" y="-22"/>
                      <a:pt x="31647" y="-22"/>
                    </a:cubicBezTo>
                    <a:cubicBezTo>
                      <a:pt x="14081" y="-22"/>
                      <a:pt x="-139" y="14209"/>
                      <a:pt x="-139" y="31764"/>
                    </a:cubicBezTo>
                    <a:cubicBezTo>
                      <a:pt x="-139" y="49319"/>
                      <a:pt x="14081" y="63551"/>
                      <a:pt x="31647" y="6355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3" name="Freeform: Shape 156">
                <a:extLst>
                  <a:ext uri="{FF2B5EF4-FFF2-40B4-BE49-F238E27FC236}">
                    <a16:creationId xmlns:a16="http://schemas.microsoft.com/office/drawing/2014/main" id="{9631C4CF-EB0B-9955-A993-D80FB4C1FC71}"/>
                  </a:ext>
                </a:extLst>
              </p:cNvPr>
              <p:cNvSpPr/>
              <p:nvPr/>
            </p:nvSpPr>
            <p:spPr>
              <a:xfrm>
                <a:off x="11678442" y="6704694"/>
                <a:ext cx="69707" cy="69707"/>
              </a:xfrm>
              <a:custGeom>
                <a:avLst/>
                <a:gdLst>
                  <a:gd name="connsiteX0" fmla="*/ 34715 w 69707"/>
                  <a:gd name="connsiteY0" fmla="*/ 69685 h 69707"/>
                  <a:gd name="connsiteX1" fmla="*/ 69568 w 69707"/>
                  <a:gd name="connsiteY1" fmla="*/ 34831 h 69707"/>
                  <a:gd name="connsiteX2" fmla="*/ 34715 w 69707"/>
                  <a:gd name="connsiteY2" fmla="*/ -22 h 69707"/>
                  <a:gd name="connsiteX3" fmla="*/ -139 w 69707"/>
                  <a:gd name="connsiteY3" fmla="*/ 34831 h 69707"/>
                  <a:gd name="connsiteX4" fmla="*/ -139 w 69707"/>
                  <a:gd name="connsiteY4" fmla="*/ 35110 h 69707"/>
                  <a:gd name="connsiteX5" fmla="*/ 34435 w 69707"/>
                  <a:gd name="connsiteY5" fmla="*/ 69685 h 69707"/>
                  <a:gd name="connsiteX6" fmla="*/ 34715 w 69707"/>
                  <a:gd name="connsiteY6" fmla="*/ 69685 h 6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07" h="69707">
                    <a:moveTo>
                      <a:pt x="34715" y="69685"/>
                    </a:moveTo>
                    <a:cubicBezTo>
                      <a:pt x="53953" y="69685"/>
                      <a:pt x="69568" y="54079"/>
                      <a:pt x="69568" y="34831"/>
                    </a:cubicBezTo>
                    <a:cubicBezTo>
                      <a:pt x="69568" y="15581"/>
                      <a:pt x="53953" y="-22"/>
                      <a:pt x="34715" y="-22"/>
                    </a:cubicBezTo>
                    <a:cubicBezTo>
                      <a:pt x="15475" y="-22"/>
                      <a:pt x="-139" y="15584"/>
                      <a:pt x="-139" y="34831"/>
                    </a:cubicBezTo>
                    <a:cubicBezTo>
                      <a:pt x="-139" y="34926"/>
                      <a:pt x="-139" y="35018"/>
                      <a:pt x="-139" y="35110"/>
                    </a:cubicBezTo>
                    <a:cubicBezTo>
                      <a:pt x="-139" y="54205"/>
                      <a:pt x="15336" y="69685"/>
                      <a:pt x="34435" y="69685"/>
                    </a:cubicBezTo>
                    <a:cubicBezTo>
                      <a:pt x="34519" y="69685"/>
                      <a:pt x="34631" y="69685"/>
                      <a:pt x="34715" y="69685"/>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4" name="Freeform: Shape 157">
                <a:extLst>
                  <a:ext uri="{FF2B5EF4-FFF2-40B4-BE49-F238E27FC236}">
                    <a16:creationId xmlns:a16="http://schemas.microsoft.com/office/drawing/2014/main" id="{E37F78FE-106A-CF05-813B-E75B5FB7C3A4}"/>
                  </a:ext>
                </a:extLst>
              </p:cNvPr>
              <p:cNvSpPr/>
              <p:nvPr/>
            </p:nvSpPr>
            <p:spPr>
              <a:xfrm>
                <a:off x="11794156" y="6702186"/>
                <a:ext cx="75284" cy="75282"/>
              </a:xfrm>
              <a:custGeom>
                <a:avLst/>
                <a:gdLst>
                  <a:gd name="connsiteX0" fmla="*/ 37782 w 75284"/>
                  <a:gd name="connsiteY0" fmla="*/ 75260 h 75282"/>
                  <a:gd name="connsiteX1" fmla="*/ 75145 w 75284"/>
                  <a:gd name="connsiteY1" fmla="*/ 37339 h 75282"/>
                  <a:gd name="connsiteX2" fmla="*/ 37224 w 75284"/>
                  <a:gd name="connsiteY2" fmla="*/ -21 h 75282"/>
                  <a:gd name="connsiteX3" fmla="*/ -139 w 75284"/>
                  <a:gd name="connsiteY3" fmla="*/ 37618 h 75282"/>
                  <a:gd name="connsiteX4" fmla="*/ 37782 w 75284"/>
                  <a:gd name="connsiteY4" fmla="*/ 75260 h 7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84" h="75282">
                    <a:moveTo>
                      <a:pt x="37782" y="75260"/>
                    </a:moveTo>
                    <a:cubicBezTo>
                      <a:pt x="58582" y="75107"/>
                      <a:pt x="75284" y="58129"/>
                      <a:pt x="75145" y="37339"/>
                    </a:cubicBezTo>
                    <a:cubicBezTo>
                      <a:pt x="74977" y="16552"/>
                      <a:pt x="58025" y="-177"/>
                      <a:pt x="37224" y="-21"/>
                    </a:cubicBezTo>
                    <a:cubicBezTo>
                      <a:pt x="16535" y="132"/>
                      <a:pt x="-139" y="16937"/>
                      <a:pt x="-139" y="37618"/>
                    </a:cubicBezTo>
                    <a:cubicBezTo>
                      <a:pt x="0" y="58452"/>
                      <a:pt x="16953" y="75260"/>
                      <a:pt x="37782" y="7526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5" name="Freeform: Shape 158">
                <a:extLst>
                  <a:ext uri="{FF2B5EF4-FFF2-40B4-BE49-F238E27FC236}">
                    <a16:creationId xmlns:a16="http://schemas.microsoft.com/office/drawing/2014/main" id="{0A67C9EE-CC96-87AA-E90B-6DEA543FD9FA}"/>
                  </a:ext>
                </a:extLst>
              </p:cNvPr>
              <p:cNvSpPr/>
              <p:nvPr/>
            </p:nvSpPr>
            <p:spPr>
              <a:xfrm>
                <a:off x="11909591" y="6699397"/>
                <a:ext cx="80302" cy="80302"/>
              </a:xfrm>
              <a:custGeom>
                <a:avLst/>
                <a:gdLst>
                  <a:gd name="connsiteX0" fmla="*/ 40012 w 80302"/>
                  <a:gd name="connsiteY0" fmla="*/ 80280 h 80302"/>
                  <a:gd name="connsiteX1" fmla="*/ 80164 w 80302"/>
                  <a:gd name="connsiteY1" fmla="*/ 40129 h 80302"/>
                  <a:gd name="connsiteX2" fmla="*/ 40012 w 80302"/>
                  <a:gd name="connsiteY2" fmla="*/ -22 h 80302"/>
                  <a:gd name="connsiteX3" fmla="*/ -139 w 80302"/>
                  <a:gd name="connsiteY3" fmla="*/ 40129 h 80302"/>
                  <a:gd name="connsiteX4" fmla="*/ -139 w 80302"/>
                  <a:gd name="connsiteY4" fmla="*/ 40408 h 80302"/>
                  <a:gd name="connsiteX5" fmla="*/ 39734 w 80302"/>
                  <a:gd name="connsiteY5" fmla="*/ 80280 h 80302"/>
                  <a:gd name="connsiteX6" fmla="*/ 40012 w 80302"/>
                  <a:gd name="connsiteY6" fmla="*/ 80280 h 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02" h="80302">
                    <a:moveTo>
                      <a:pt x="40012" y="80280"/>
                    </a:moveTo>
                    <a:cubicBezTo>
                      <a:pt x="62179" y="80280"/>
                      <a:pt x="80164" y="62304"/>
                      <a:pt x="80164" y="40129"/>
                    </a:cubicBezTo>
                    <a:cubicBezTo>
                      <a:pt x="80164" y="17954"/>
                      <a:pt x="62179" y="-22"/>
                      <a:pt x="40012" y="-22"/>
                    </a:cubicBezTo>
                    <a:cubicBezTo>
                      <a:pt x="17845" y="-22"/>
                      <a:pt x="-139" y="17954"/>
                      <a:pt x="-139" y="40129"/>
                    </a:cubicBezTo>
                    <a:cubicBezTo>
                      <a:pt x="-139" y="40224"/>
                      <a:pt x="-139" y="40316"/>
                      <a:pt x="-139" y="40408"/>
                    </a:cubicBezTo>
                    <a:cubicBezTo>
                      <a:pt x="-139" y="62430"/>
                      <a:pt x="17706" y="80280"/>
                      <a:pt x="39734" y="80280"/>
                    </a:cubicBezTo>
                    <a:cubicBezTo>
                      <a:pt x="39817" y="80280"/>
                      <a:pt x="39929" y="80280"/>
                      <a:pt x="40012" y="8028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6" name="Freeform: Shape 159">
                <a:extLst>
                  <a:ext uri="{FF2B5EF4-FFF2-40B4-BE49-F238E27FC236}">
                    <a16:creationId xmlns:a16="http://schemas.microsoft.com/office/drawing/2014/main" id="{51681D86-F0D4-DED6-9E49-C4C9B45E2C9C}"/>
                  </a:ext>
                </a:extLst>
              </p:cNvPr>
              <p:cNvSpPr/>
              <p:nvPr/>
            </p:nvSpPr>
            <p:spPr>
              <a:xfrm>
                <a:off x="12025584" y="6697166"/>
                <a:ext cx="84763" cy="84763"/>
              </a:xfrm>
              <a:custGeom>
                <a:avLst/>
                <a:gdLst>
                  <a:gd name="connsiteX0" fmla="*/ 42243 w 84763"/>
                  <a:gd name="connsiteY0" fmla="*/ 84742 h 84763"/>
                  <a:gd name="connsiteX1" fmla="*/ 84625 w 84763"/>
                  <a:gd name="connsiteY1" fmla="*/ 42360 h 84763"/>
                  <a:gd name="connsiteX2" fmla="*/ 42243 w 84763"/>
                  <a:gd name="connsiteY2" fmla="*/ -22 h 84763"/>
                  <a:gd name="connsiteX3" fmla="*/ -139 w 84763"/>
                  <a:gd name="connsiteY3" fmla="*/ 42360 h 84763"/>
                  <a:gd name="connsiteX4" fmla="*/ -139 w 84763"/>
                  <a:gd name="connsiteY4" fmla="*/ 42639 h 84763"/>
                  <a:gd name="connsiteX5" fmla="*/ 41964 w 84763"/>
                  <a:gd name="connsiteY5" fmla="*/ 84742 h 84763"/>
                  <a:gd name="connsiteX6" fmla="*/ 42243 w 84763"/>
                  <a:gd name="connsiteY6" fmla="*/ 84742 h 8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63" h="84763">
                    <a:moveTo>
                      <a:pt x="42243" y="84742"/>
                    </a:moveTo>
                    <a:cubicBezTo>
                      <a:pt x="65636" y="84742"/>
                      <a:pt x="84625" y="65765"/>
                      <a:pt x="84625" y="42360"/>
                    </a:cubicBezTo>
                    <a:cubicBezTo>
                      <a:pt x="84625" y="18952"/>
                      <a:pt x="65636" y="-22"/>
                      <a:pt x="42243" y="-22"/>
                    </a:cubicBezTo>
                    <a:cubicBezTo>
                      <a:pt x="18821" y="-22"/>
                      <a:pt x="-139" y="18955"/>
                      <a:pt x="-139" y="42360"/>
                    </a:cubicBezTo>
                    <a:cubicBezTo>
                      <a:pt x="-139" y="42455"/>
                      <a:pt x="-139" y="42547"/>
                      <a:pt x="-139" y="42639"/>
                    </a:cubicBezTo>
                    <a:cubicBezTo>
                      <a:pt x="-139" y="65890"/>
                      <a:pt x="18710" y="84742"/>
                      <a:pt x="41964" y="84742"/>
                    </a:cubicBezTo>
                    <a:cubicBezTo>
                      <a:pt x="42048" y="84742"/>
                      <a:pt x="42159" y="84742"/>
                      <a:pt x="42243" y="8474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7" name="Freeform: Shape 160">
                <a:extLst>
                  <a:ext uri="{FF2B5EF4-FFF2-40B4-BE49-F238E27FC236}">
                    <a16:creationId xmlns:a16="http://schemas.microsoft.com/office/drawing/2014/main" id="{5C98A21E-0BDD-BA8C-A82E-F6CE52221CA0}"/>
                  </a:ext>
                </a:extLst>
              </p:cNvPr>
              <p:cNvSpPr/>
              <p:nvPr/>
            </p:nvSpPr>
            <p:spPr>
              <a:xfrm>
                <a:off x="12138620" y="6695630"/>
                <a:ext cx="88115" cy="88113"/>
              </a:xfrm>
              <a:custGeom>
                <a:avLst/>
                <a:gdLst>
                  <a:gd name="connsiteX0" fmla="*/ 47430 w 88115"/>
                  <a:gd name="connsiteY0" fmla="*/ 87951 h 88113"/>
                  <a:gd name="connsiteX1" fmla="*/ 87833 w 88115"/>
                  <a:gd name="connsiteY1" fmla="*/ 40533 h 88113"/>
                  <a:gd name="connsiteX2" fmla="*/ 47430 w 88115"/>
                  <a:gd name="connsiteY2" fmla="*/ 120 h 88113"/>
                  <a:gd name="connsiteX3" fmla="*/ 1 w 88115"/>
                  <a:gd name="connsiteY3" fmla="*/ 40533 h 88113"/>
                  <a:gd name="connsiteX4" fmla="*/ 40432 w 88115"/>
                  <a:gd name="connsiteY4" fmla="*/ 87951 h 88113"/>
                  <a:gd name="connsiteX5" fmla="*/ 47430 w 88115"/>
                  <a:gd name="connsiteY5" fmla="*/ 87951 h 8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15" h="88113">
                    <a:moveTo>
                      <a:pt x="47430" y="87951"/>
                    </a:moveTo>
                    <a:cubicBezTo>
                      <a:pt x="71688" y="86016"/>
                      <a:pt x="89784" y="64786"/>
                      <a:pt x="87833" y="40533"/>
                    </a:cubicBezTo>
                    <a:cubicBezTo>
                      <a:pt x="86132" y="18966"/>
                      <a:pt x="68984" y="1840"/>
                      <a:pt x="47430" y="120"/>
                    </a:cubicBezTo>
                    <a:cubicBezTo>
                      <a:pt x="23172" y="-1815"/>
                      <a:pt x="1953" y="16278"/>
                      <a:pt x="1" y="40533"/>
                    </a:cubicBezTo>
                    <a:cubicBezTo>
                      <a:pt x="-1923" y="64786"/>
                      <a:pt x="16173" y="86016"/>
                      <a:pt x="40432" y="87951"/>
                    </a:cubicBezTo>
                    <a:cubicBezTo>
                      <a:pt x="42746" y="88138"/>
                      <a:pt x="45088" y="88138"/>
                      <a:pt x="47430" y="8795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8" name="Freeform: Shape 161">
                <a:extLst>
                  <a:ext uri="{FF2B5EF4-FFF2-40B4-BE49-F238E27FC236}">
                    <a16:creationId xmlns:a16="http://schemas.microsoft.com/office/drawing/2014/main" id="{6DD4AFD6-92DA-252B-E013-CF2B5E31EB7C}"/>
                  </a:ext>
                </a:extLst>
              </p:cNvPr>
              <p:cNvSpPr/>
              <p:nvPr/>
            </p:nvSpPr>
            <p:spPr>
              <a:xfrm>
                <a:off x="10528273" y="6855262"/>
                <a:ext cx="5297" cy="5313"/>
              </a:xfrm>
              <a:custGeom>
                <a:avLst/>
                <a:gdLst>
                  <a:gd name="connsiteX0" fmla="*/ 2370 w 5297"/>
                  <a:gd name="connsiteY0" fmla="*/ 5276 h 5313"/>
                  <a:gd name="connsiteX1" fmla="*/ 5131 w 5297"/>
                  <a:gd name="connsiteY1" fmla="*/ 3062 h 5313"/>
                  <a:gd name="connsiteX2" fmla="*/ 5158 w 5297"/>
                  <a:gd name="connsiteY2" fmla="*/ 2766 h 5313"/>
                  <a:gd name="connsiteX3" fmla="*/ 2370 w 5297"/>
                  <a:gd name="connsiteY3" fmla="*/ -22 h 5313"/>
                  <a:gd name="connsiteX4" fmla="*/ -139 w 5297"/>
                  <a:gd name="connsiteY4" fmla="*/ 2766 h 5313"/>
                  <a:gd name="connsiteX5" fmla="*/ 2370 w 5297"/>
                  <a:gd name="connsiteY5" fmla="*/ 5276 h 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7" h="5313">
                    <a:moveTo>
                      <a:pt x="2370" y="5276"/>
                    </a:moveTo>
                    <a:cubicBezTo>
                      <a:pt x="3736" y="5429"/>
                      <a:pt x="4991" y="4439"/>
                      <a:pt x="5131" y="3062"/>
                    </a:cubicBezTo>
                    <a:cubicBezTo>
                      <a:pt x="5158" y="2964"/>
                      <a:pt x="5158" y="2864"/>
                      <a:pt x="5158" y="2766"/>
                    </a:cubicBezTo>
                    <a:cubicBezTo>
                      <a:pt x="5158" y="1227"/>
                      <a:pt x="3904" y="-22"/>
                      <a:pt x="2370" y="-22"/>
                    </a:cubicBezTo>
                    <a:cubicBezTo>
                      <a:pt x="948" y="123"/>
                      <a:pt x="-139" y="1330"/>
                      <a:pt x="-139" y="2766"/>
                    </a:cubicBezTo>
                    <a:cubicBezTo>
                      <a:pt x="-139" y="4152"/>
                      <a:pt x="976" y="5276"/>
                      <a:pt x="2370" y="527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49" name="Freeform: Shape 162">
                <a:extLst>
                  <a:ext uri="{FF2B5EF4-FFF2-40B4-BE49-F238E27FC236}">
                    <a16:creationId xmlns:a16="http://schemas.microsoft.com/office/drawing/2014/main" id="{9ADD3F03-EBFE-B0C9-FA57-2795C7772C77}"/>
                  </a:ext>
                </a:extLst>
              </p:cNvPr>
              <p:cNvSpPr/>
              <p:nvPr/>
            </p:nvSpPr>
            <p:spPr>
              <a:xfrm>
                <a:off x="10643151" y="6852189"/>
                <a:ext cx="11989" cy="11716"/>
              </a:xfrm>
              <a:custGeom>
                <a:avLst/>
                <a:gdLst>
                  <a:gd name="connsiteX0" fmla="*/ 5717 w 11989"/>
                  <a:gd name="connsiteY0" fmla="*/ 11694 h 11716"/>
                  <a:gd name="connsiteX1" fmla="*/ 11850 w 11989"/>
                  <a:gd name="connsiteY1" fmla="*/ 5839 h 11716"/>
                  <a:gd name="connsiteX2" fmla="*/ 5995 w 11989"/>
                  <a:gd name="connsiteY2" fmla="*/ -22 h 11716"/>
                  <a:gd name="connsiteX3" fmla="*/ 5717 w 11989"/>
                  <a:gd name="connsiteY3" fmla="*/ -17 h 11716"/>
                  <a:gd name="connsiteX4" fmla="*/ -139 w 11989"/>
                  <a:gd name="connsiteY4" fmla="*/ 5839 h 11716"/>
                  <a:gd name="connsiteX5" fmla="*/ 5717 w 11989"/>
                  <a:gd name="connsiteY5" fmla="*/ 11694 h 1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9" h="11716">
                    <a:moveTo>
                      <a:pt x="5717" y="11694"/>
                    </a:moveTo>
                    <a:cubicBezTo>
                      <a:pt x="9007" y="11697"/>
                      <a:pt x="11711" y="9118"/>
                      <a:pt x="11850" y="5839"/>
                    </a:cubicBezTo>
                    <a:cubicBezTo>
                      <a:pt x="11850" y="2604"/>
                      <a:pt x="9230" y="-19"/>
                      <a:pt x="5995" y="-22"/>
                    </a:cubicBezTo>
                    <a:cubicBezTo>
                      <a:pt x="5911" y="-22"/>
                      <a:pt x="5800" y="-22"/>
                      <a:pt x="5717" y="-17"/>
                    </a:cubicBezTo>
                    <a:cubicBezTo>
                      <a:pt x="2482" y="-17"/>
                      <a:pt x="-139" y="2604"/>
                      <a:pt x="-139" y="5839"/>
                    </a:cubicBezTo>
                    <a:cubicBezTo>
                      <a:pt x="0" y="9012"/>
                      <a:pt x="2537" y="11552"/>
                      <a:pt x="5717" y="1169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0" name="Freeform: Shape 163">
                <a:extLst>
                  <a:ext uri="{FF2B5EF4-FFF2-40B4-BE49-F238E27FC236}">
                    <a16:creationId xmlns:a16="http://schemas.microsoft.com/office/drawing/2014/main" id="{94DD1B34-21B2-8C80-C8D5-A60C008A9872}"/>
                  </a:ext>
                </a:extLst>
              </p:cNvPr>
              <p:cNvSpPr/>
              <p:nvPr/>
            </p:nvSpPr>
            <p:spPr>
              <a:xfrm>
                <a:off x="10757749" y="6848570"/>
                <a:ext cx="18960" cy="18960"/>
              </a:xfrm>
              <a:custGeom>
                <a:avLst/>
                <a:gdLst>
                  <a:gd name="connsiteX0" fmla="*/ 9341 w 18960"/>
                  <a:gd name="connsiteY0" fmla="*/ 18938 h 18960"/>
                  <a:gd name="connsiteX1" fmla="*/ 18821 w 18960"/>
                  <a:gd name="connsiteY1" fmla="*/ 9458 h 18960"/>
                  <a:gd name="connsiteX2" fmla="*/ 9341 w 18960"/>
                  <a:gd name="connsiteY2" fmla="*/ -22 h 18960"/>
                  <a:gd name="connsiteX3" fmla="*/ -139 w 18960"/>
                  <a:gd name="connsiteY3" fmla="*/ 9458 h 18960"/>
                  <a:gd name="connsiteX4" fmla="*/ 9341 w 18960"/>
                  <a:gd name="connsiteY4" fmla="*/ 18938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0" h="18960">
                    <a:moveTo>
                      <a:pt x="9341" y="18938"/>
                    </a:moveTo>
                    <a:cubicBezTo>
                      <a:pt x="14583" y="18938"/>
                      <a:pt x="18821" y="14694"/>
                      <a:pt x="18821" y="9458"/>
                    </a:cubicBezTo>
                    <a:cubicBezTo>
                      <a:pt x="18821" y="4222"/>
                      <a:pt x="14583" y="-22"/>
                      <a:pt x="9341" y="-22"/>
                    </a:cubicBezTo>
                    <a:cubicBezTo>
                      <a:pt x="4099" y="-22"/>
                      <a:pt x="-139" y="4222"/>
                      <a:pt x="-139" y="9458"/>
                    </a:cubicBezTo>
                    <a:cubicBezTo>
                      <a:pt x="0" y="14633"/>
                      <a:pt x="4155" y="18793"/>
                      <a:pt x="9341" y="1893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1" name="Freeform: Shape 164">
                <a:extLst>
                  <a:ext uri="{FF2B5EF4-FFF2-40B4-BE49-F238E27FC236}">
                    <a16:creationId xmlns:a16="http://schemas.microsoft.com/office/drawing/2014/main" id="{9CE868E1-A2C7-CDA3-B52D-6FC7C65819BE}"/>
                  </a:ext>
                </a:extLst>
              </p:cNvPr>
              <p:cNvSpPr/>
              <p:nvPr/>
            </p:nvSpPr>
            <p:spPr>
              <a:xfrm>
                <a:off x="10872627" y="6845782"/>
                <a:ext cx="25652" cy="25652"/>
              </a:xfrm>
              <a:custGeom>
                <a:avLst/>
                <a:gdLst>
                  <a:gd name="connsiteX0" fmla="*/ 12687 w 25652"/>
                  <a:gd name="connsiteY0" fmla="*/ 25630 h 25652"/>
                  <a:gd name="connsiteX1" fmla="*/ 25513 w 25652"/>
                  <a:gd name="connsiteY1" fmla="*/ 12804 h 25652"/>
                  <a:gd name="connsiteX2" fmla="*/ 12687 w 25652"/>
                  <a:gd name="connsiteY2" fmla="*/ -22 h 25652"/>
                  <a:gd name="connsiteX3" fmla="*/ -139 w 25652"/>
                  <a:gd name="connsiteY3" fmla="*/ 12804 h 25652"/>
                  <a:gd name="connsiteX4" fmla="*/ 12687 w 25652"/>
                  <a:gd name="connsiteY4" fmla="*/ 25630 h 2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2" h="25652">
                    <a:moveTo>
                      <a:pt x="12687" y="25630"/>
                    </a:moveTo>
                    <a:cubicBezTo>
                      <a:pt x="19769" y="25630"/>
                      <a:pt x="25513" y="19889"/>
                      <a:pt x="25513" y="12804"/>
                    </a:cubicBezTo>
                    <a:cubicBezTo>
                      <a:pt x="25513" y="5719"/>
                      <a:pt x="19769" y="-22"/>
                      <a:pt x="12687" y="-22"/>
                    </a:cubicBezTo>
                    <a:cubicBezTo>
                      <a:pt x="5605" y="-22"/>
                      <a:pt x="-139" y="5719"/>
                      <a:pt x="-139" y="12804"/>
                    </a:cubicBezTo>
                    <a:cubicBezTo>
                      <a:pt x="-139" y="19889"/>
                      <a:pt x="5605" y="25630"/>
                      <a:pt x="12687" y="2563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2" name="Freeform: Shape 165">
                <a:extLst>
                  <a:ext uri="{FF2B5EF4-FFF2-40B4-BE49-F238E27FC236}">
                    <a16:creationId xmlns:a16="http://schemas.microsoft.com/office/drawing/2014/main" id="{49C53CEB-3D40-8EE2-04ED-70010903E8B2}"/>
                  </a:ext>
                </a:extLst>
              </p:cNvPr>
              <p:cNvSpPr/>
              <p:nvPr/>
            </p:nvSpPr>
            <p:spPr>
              <a:xfrm>
                <a:off x="10987637" y="6839757"/>
                <a:ext cx="32353" cy="34188"/>
              </a:xfrm>
              <a:custGeom>
                <a:avLst/>
                <a:gdLst>
                  <a:gd name="connsiteX0" fmla="*/ 15900 w 32353"/>
                  <a:gd name="connsiteY0" fmla="*/ 34164 h 34188"/>
                  <a:gd name="connsiteX1" fmla="*/ 32073 w 32353"/>
                  <a:gd name="connsiteY1" fmla="*/ 18553 h 34188"/>
                  <a:gd name="connsiteX2" fmla="*/ 32073 w 32353"/>
                  <a:gd name="connsiteY2" fmla="*/ 18271 h 34188"/>
                  <a:gd name="connsiteX3" fmla="*/ 18159 w 32353"/>
                  <a:gd name="connsiteY3" fmla="*/ 119 h 34188"/>
                  <a:gd name="connsiteX4" fmla="*/ 7 w 32353"/>
                  <a:gd name="connsiteY4" fmla="*/ 14033 h 34188"/>
                  <a:gd name="connsiteX5" fmla="*/ 7 w 32353"/>
                  <a:gd name="connsiteY5" fmla="*/ 18271 h 34188"/>
                  <a:gd name="connsiteX6" fmla="*/ 15900 w 32353"/>
                  <a:gd name="connsiteY6" fmla="*/ 34164 h 3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3" h="34188">
                    <a:moveTo>
                      <a:pt x="15900" y="34164"/>
                    </a:moveTo>
                    <a:cubicBezTo>
                      <a:pt x="24684" y="34318"/>
                      <a:pt x="31905" y="27327"/>
                      <a:pt x="32073" y="18553"/>
                    </a:cubicBezTo>
                    <a:cubicBezTo>
                      <a:pt x="32073" y="18458"/>
                      <a:pt x="32073" y="18366"/>
                      <a:pt x="32073" y="18271"/>
                    </a:cubicBezTo>
                    <a:cubicBezTo>
                      <a:pt x="33244" y="9415"/>
                      <a:pt x="27026" y="1290"/>
                      <a:pt x="18159" y="119"/>
                    </a:cubicBezTo>
                    <a:cubicBezTo>
                      <a:pt x="9292" y="-1052"/>
                      <a:pt x="1178" y="5177"/>
                      <a:pt x="7" y="14033"/>
                    </a:cubicBezTo>
                    <a:cubicBezTo>
                      <a:pt x="-188" y="15441"/>
                      <a:pt x="-188" y="16866"/>
                      <a:pt x="7" y="18271"/>
                    </a:cubicBezTo>
                    <a:cubicBezTo>
                      <a:pt x="7" y="27049"/>
                      <a:pt x="7118" y="34164"/>
                      <a:pt x="15900" y="34164"/>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3" name="Freeform: Shape 166">
                <a:extLst>
                  <a:ext uri="{FF2B5EF4-FFF2-40B4-BE49-F238E27FC236}">
                    <a16:creationId xmlns:a16="http://schemas.microsoft.com/office/drawing/2014/main" id="{DBA2FF32-7714-BD76-C92F-3819764C4ED0}"/>
                  </a:ext>
                </a:extLst>
              </p:cNvPr>
              <p:cNvSpPr/>
              <p:nvPr/>
            </p:nvSpPr>
            <p:spPr>
              <a:xfrm>
                <a:off x="11102235" y="6835906"/>
                <a:ext cx="39600" cy="41663"/>
              </a:xfrm>
              <a:custGeom>
                <a:avLst/>
                <a:gdLst>
                  <a:gd name="connsiteX0" fmla="*/ 19525 w 39600"/>
                  <a:gd name="connsiteY0" fmla="*/ 41640 h 41663"/>
                  <a:gd name="connsiteX1" fmla="*/ 39322 w 39600"/>
                  <a:gd name="connsiteY1" fmla="*/ 22403 h 41663"/>
                  <a:gd name="connsiteX2" fmla="*/ 39322 w 39600"/>
                  <a:gd name="connsiteY2" fmla="*/ 22122 h 41663"/>
                  <a:gd name="connsiteX3" fmla="*/ 22007 w 39600"/>
                  <a:gd name="connsiteY3" fmla="*/ 119 h 41663"/>
                  <a:gd name="connsiteX4" fmla="*/ 7 w 39600"/>
                  <a:gd name="connsiteY4" fmla="*/ 17432 h 41663"/>
                  <a:gd name="connsiteX5" fmla="*/ 7 w 39600"/>
                  <a:gd name="connsiteY5" fmla="*/ 22122 h 41663"/>
                  <a:gd name="connsiteX6" fmla="*/ 19525 w 39600"/>
                  <a:gd name="connsiteY6" fmla="*/ 41640 h 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0" h="41663">
                    <a:moveTo>
                      <a:pt x="19525" y="41640"/>
                    </a:moveTo>
                    <a:cubicBezTo>
                      <a:pt x="30316" y="41793"/>
                      <a:pt x="39155" y="33180"/>
                      <a:pt x="39322" y="22403"/>
                    </a:cubicBezTo>
                    <a:cubicBezTo>
                      <a:pt x="39322" y="22309"/>
                      <a:pt x="39322" y="22217"/>
                      <a:pt x="39322" y="22122"/>
                    </a:cubicBezTo>
                    <a:cubicBezTo>
                      <a:pt x="40605" y="11264"/>
                      <a:pt x="32853" y="1413"/>
                      <a:pt x="22007" y="119"/>
                    </a:cubicBezTo>
                    <a:cubicBezTo>
                      <a:pt x="11160" y="-1177"/>
                      <a:pt x="1290" y="6574"/>
                      <a:pt x="7" y="17432"/>
                    </a:cubicBezTo>
                    <a:cubicBezTo>
                      <a:pt x="-188" y="18991"/>
                      <a:pt x="-188" y="20563"/>
                      <a:pt x="7" y="22122"/>
                    </a:cubicBezTo>
                    <a:cubicBezTo>
                      <a:pt x="7" y="32901"/>
                      <a:pt x="8735" y="41640"/>
                      <a:pt x="19525" y="4164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4" name="Freeform: Shape 167">
                <a:extLst>
                  <a:ext uri="{FF2B5EF4-FFF2-40B4-BE49-F238E27FC236}">
                    <a16:creationId xmlns:a16="http://schemas.microsoft.com/office/drawing/2014/main" id="{C29ADCAF-8FAC-F1C2-70CD-41E7EA0B8573}"/>
                  </a:ext>
                </a:extLst>
              </p:cNvPr>
              <p:cNvSpPr/>
              <p:nvPr/>
            </p:nvSpPr>
            <p:spPr>
              <a:xfrm>
                <a:off x="11217259" y="6834628"/>
                <a:ext cx="46285" cy="46288"/>
              </a:xfrm>
              <a:custGeom>
                <a:avLst/>
                <a:gdLst>
                  <a:gd name="connsiteX0" fmla="*/ 23004 w 46285"/>
                  <a:gd name="connsiteY0" fmla="*/ 46263 h 46288"/>
                  <a:gd name="connsiteX1" fmla="*/ 46147 w 46285"/>
                  <a:gd name="connsiteY1" fmla="*/ 23118 h 46288"/>
                  <a:gd name="connsiteX2" fmla="*/ 23004 w 46285"/>
                  <a:gd name="connsiteY2" fmla="*/ -22 h 46288"/>
                  <a:gd name="connsiteX3" fmla="*/ -139 w 46285"/>
                  <a:gd name="connsiteY3" fmla="*/ 23123 h 46288"/>
                  <a:gd name="connsiteX4" fmla="*/ -139 w 46285"/>
                  <a:gd name="connsiteY4" fmla="*/ 23399 h 46288"/>
                  <a:gd name="connsiteX5" fmla="*/ 22725 w 46285"/>
                  <a:gd name="connsiteY5" fmla="*/ 46266 h 46288"/>
                  <a:gd name="connsiteX6" fmla="*/ 23004 w 46285"/>
                  <a:gd name="connsiteY6" fmla="*/ 46263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5" h="46288">
                    <a:moveTo>
                      <a:pt x="23004" y="46263"/>
                    </a:moveTo>
                    <a:cubicBezTo>
                      <a:pt x="35774" y="46263"/>
                      <a:pt x="46147" y="35899"/>
                      <a:pt x="46147" y="23118"/>
                    </a:cubicBezTo>
                    <a:cubicBezTo>
                      <a:pt x="46147" y="10336"/>
                      <a:pt x="35774" y="-22"/>
                      <a:pt x="23004" y="-22"/>
                    </a:cubicBezTo>
                    <a:cubicBezTo>
                      <a:pt x="10206" y="-22"/>
                      <a:pt x="-139" y="10342"/>
                      <a:pt x="-139" y="23123"/>
                    </a:cubicBezTo>
                    <a:cubicBezTo>
                      <a:pt x="-139" y="23215"/>
                      <a:pt x="-139" y="23307"/>
                      <a:pt x="-139" y="23399"/>
                    </a:cubicBezTo>
                    <a:cubicBezTo>
                      <a:pt x="-139" y="36028"/>
                      <a:pt x="10094" y="46263"/>
                      <a:pt x="22725" y="46266"/>
                    </a:cubicBezTo>
                    <a:cubicBezTo>
                      <a:pt x="22808" y="46266"/>
                      <a:pt x="22920" y="46263"/>
                      <a:pt x="23004" y="4626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5" name="Freeform: Shape 168">
                <a:extLst>
                  <a:ext uri="{FF2B5EF4-FFF2-40B4-BE49-F238E27FC236}">
                    <a16:creationId xmlns:a16="http://schemas.microsoft.com/office/drawing/2014/main" id="{B9EA9D8B-9F15-0EF3-CF7F-626D67EE9AFD}"/>
                  </a:ext>
                </a:extLst>
              </p:cNvPr>
              <p:cNvSpPr/>
              <p:nvPr/>
            </p:nvSpPr>
            <p:spPr>
              <a:xfrm>
                <a:off x="11330185" y="6831892"/>
                <a:ext cx="52418" cy="52405"/>
              </a:xfrm>
              <a:custGeom>
                <a:avLst/>
                <a:gdLst>
                  <a:gd name="connsiteX0" fmla="*/ 27744 w 52418"/>
                  <a:gd name="connsiteY0" fmla="*/ 52346 h 52405"/>
                  <a:gd name="connsiteX1" fmla="*/ 52225 w 52418"/>
                  <a:gd name="connsiteY1" fmla="*/ 24516 h 52405"/>
                  <a:gd name="connsiteX2" fmla="*/ 24398 w 52418"/>
                  <a:gd name="connsiteY2" fmla="*/ 32 h 52405"/>
                  <a:gd name="connsiteX3" fmla="*/ -139 w 52418"/>
                  <a:gd name="connsiteY3" fmla="*/ 26136 h 52405"/>
                  <a:gd name="connsiteX4" fmla="*/ 26601 w 52418"/>
                  <a:gd name="connsiteY4" fmla="*/ 52382 h 52405"/>
                  <a:gd name="connsiteX5" fmla="*/ 27744 w 52418"/>
                  <a:gd name="connsiteY5" fmla="*/ 52346 h 5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8" h="52405">
                    <a:moveTo>
                      <a:pt x="27744" y="52346"/>
                    </a:moveTo>
                    <a:cubicBezTo>
                      <a:pt x="42187" y="51423"/>
                      <a:pt x="53145" y="38962"/>
                      <a:pt x="52225" y="24516"/>
                    </a:cubicBezTo>
                    <a:cubicBezTo>
                      <a:pt x="51305" y="10070"/>
                      <a:pt x="38841" y="-891"/>
                      <a:pt x="24398" y="32"/>
                    </a:cubicBezTo>
                    <a:cubicBezTo>
                      <a:pt x="10624" y="913"/>
                      <a:pt x="-111" y="12331"/>
                      <a:pt x="-139" y="26136"/>
                    </a:cubicBezTo>
                    <a:cubicBezTo>
                      <a:pt x="0" y="40763"/>
                      <a:pt x="11962" y="52516"/>
                      <a:pt x="26601" y="52382"/>
                    </a:cubicBezTo>
                    <a:cubicBezTo>
                      <a:pt x="26963" y="52377"/>
                      <a:pt x="27353" y="52366"/>
                      <a:pt x="27744" y="52346"/>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6" name="Freeform: Shape 169">
                <a:extLst>
                  <a:ext uri="{FF2B5EF4-FFF2-40B4-BE49-F238E27FC236}">
                    <a16:creationId xmlns:a16="http://schemas.microsoft.com/office/drawing/2014/main" id="{625824F9-6C44-FAF4-36C5-F2C668BBBBE5}"/>
                  </a:ext>
                </a:extLst>
              </p:cNvPr>
              <p:cNvSpPr/>
              <p:nvPr/>
            </p:nvSpPr>
            <p:spPr>
              <a:xfrm>
                <a:off x="11447014" y="6828215"/>
                <a:ext cx="59669" cy="59669"/>
              </a:xfrm>
              <a:custGeom>
                <a:avLst/>
                <a:gdLst>
                  <a:gd name="connsiteX0" fmla="*/ 29695 w 59669"/>
                  <a:gd name="connsiteY0" fmla="*/ 59647 h 59669"/>
                  <a:gd name="connsiteX1" fmla="*/ 59530 w 59669"/>
                  <a:gd name="connsiteY1" fmla="*/ 29813 h 59669"/>
                  <a:gd name="connsiteX2" fmla="*/ 29695 w 59669"/>
                  <a:gd name="connsiteY2" fmla="*/ -22 h 59669"/>
                  <a:gd name="connsiteX3" fmla="*/ -139 w 59669"/>
                  <a:gd name="connsiteY3" fmla="*/ 29813 h 59669"/>
                  <a:gd name="connsiteX4" fmla="*/ 29695 w 59669"/>
                  <a:gd name="connsiteY4" fmla="*/ 59647 h 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9" h="59669">
                    <a:moveTo>
                      <a:pt x="29695" y="59647"/>
                    </a:moveTo>
                    <a:cubicBezTo>
                      <a:pt x="46174" y="59647"/>
                      <a:pt x="59530" y="46289"/>
                      <a:pt x="59530" y="29813"/>
                    </a:cubicBezTo>
                    <a:cubicBezTo>
                      <a:pt x="59530" y="13337"/>
                      <a:pt x="46174" y="-22"/>
                      <a:pt x="29695" y="-22"/>
                    </a:cubicBezTo>
                    <a:cubicBezTo>
                      <a:pt x="13217" y="-22"/>
                      <a:pt x="-139" y="13337"/>
                      <a:pt x="-139" y="29813"/>
                    </a:cubicBezTo>
                    <a:cubicBezTo>
                      <a:pt x="-139" y="46289"/>
                      <a:pt x="13217" y="59647"/>
                      <a:pt x="29695" y="59647"/>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7" name="Freeform: Shape 170">
                <a:extLst>
                  <a:ext uri="{FF2B5EF4-FFF2-40B4-BE49-F238E27FC236}">
                    <a16:creationId xmlns:a16="http://schemas.microsoft.com/office/drawing/2014/main" id="{FA45DFE8-5A54-5840-E918-BB96891CFC2A}"/>
                  </a:ext>
                </a:extLst>
              </p:cNvPr>
              <p:cNvSpPr/>
              <p:nvPr/>
            </p:nvSpPr>
            <p:spPr>
              <a:xfrm>
                <a:off x="11561892" y="6824869"/>
                <a:ext cx="66361" cy="66361"/>
              </a:xfrm>
              <a:custGeom>
                <a:avLst/>
                <a:gdLst>
                  <a:gd name="connsiteX0" fmla="*/ 33042 w 66361"/>
                  <a:gd name="connsiteY0" fmla="*/ 66339 h 66361"/>
                  <a:gd name="connsiteX1" fmla="*/ 66222 w 66361"/>
                  <a:gd name="connsiteY1" fmla="*/ 33158 h 66361"/>
                  <a:gd name="connsiteX2" fmla="*/ 33042 w 66361"/>
                  <a:gd name="connsiteY2" fmla="*/ -22 h 66361"/>
                  <a:gd name="connsiteX3" fmla="*/ -139 w 66361"/>
                  <a:gd name="connsiteY3" fmla="*/ 33158 h 66361"/>
                  <a:gd name="connsiteX4" fmla="*/ 33042 w 66361"/>
                  <a:gd name="connsiteY4" fmla="*/ 66339 h 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61" h="66361">
                    <a:moveTo>
                      <a:pt x="33042" y="66339"/>
                    </a:moveTo>
                    <a:cubicBezTo>
                      <a:pt x="51361" y="66339"/>
                      <a:pt x="66222" y="51483"/>
                      <a:pt x="66222" y="33158"/>
                    </a:cubicBezTo>
                    <a:cubicBezTo>
                      <a:pt x="66222" y="14834"/>
                      <a:pt x="51361" y="-22"/>
                      <a:pt x="33042" y="-22"/>
                    </a:cubicBezTo>
                    <a:cubicBezTo>
                      <a:pt x="14723" y="-22"/>
                      <a:pt x="-139" y="14834"/>
                      <a:pt x="-139" y="33158"/>
                    </a:cubicBezTo>
                    <a:cubicBezTo>
                      <a:pt x="-139" y="51483"/>
                      <a:pt x="14723" y="66339"/>
                      <a:pt x="33042" y="66339"/>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8" name="Freeform: Shape 171">
                <a:extLst>
                  <a:ext uri="{FF2B5EF4-FFF2-40B4-BE49-F238E27FC236}">
                    <a16:creationId xmlns:a16="http://schemas.microsoft.com/office/drawing/2014/main" id="{6FBE0909-FD41-1896-65A7-5EE1107840D1}"/>
                  </a:ext>
                </a:extLst>
              </p:cNvPr>
              <p:cNvSpPr/>
              <p:nvPr/>
            </p:nvSpPr>
            <p:spPr>
              <a:xfrm>
                <a:off x="11677048" y="6821523"/>
                <a:ext cx="72495" cy="72495"/>
              </a:xfrm>
              <a:custGeom>
                <a:avLst/>
                <a:gdLst>
                  <a:gd name="connsiteX0" fmla="*/ 36109 w 72495"/>
                  <a:gd name="connsiteY0" fmla="*/ 72473 h 72495"/>
                  <a:gd name="connsiteX1" fmla="*/ 72356 w 72495"/>
                  <a:gd name="connsiteY1" fmla="*/ 36226 h 72495"/>
                  <a:gd name="connsiteX2" fmla="*/ 36109 w 72495"/>
                  <a:gd name="connsiteY2" fmla="*/ -22 h 72495"/>
                  <a:gd name="connsiteX3" fmla="*/ -139 w 72495"/>
                  <a:gd name="connsiteY3" fmla="*/ 36226 h 72495"/>
                  <a:gd name="connsiteX4" fmla="*/ -139 w 72495"/>
                  <a:gd name="connsiteY4" fmla="*/ 36504 h 72495"/>
                  <a:gd name="connsiteX5" fmla="*/ 35830 w 72495"/>
                  <a:gd name="connsiteY5" fmla="*/ 72473 h 72495"/>
                  <a:gd name="connsiteX6" fmla="*/ 36109 w 72495"/>
                  <a:gd name="connsiteY6" fmla="*/ 72473 h 7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95" h="72495">
                    <a:moveTo>
                      <a:pt x="36109" y="72473"/>
                    </a:moveTo>
                    <a:cubicBezTo>
                      <a:pt x="56128" y="72473"/>
                      <a:pt x="72356" y="56243"/>
                      <a:pt x="72356" y="36226"/>
                    </a:cubicBezTo>
                    <a:cubicBezTo>
                      <a:pt x="72356" y="16206"/>
                      <a:pt x="56128" y="-22"/>
                      <a:pt x="36109" y="-22"/>
                    </a:cubicBezTo>
                    <a:cubicBezTo>
                      <a:pt x="16089" y="-22"/>
                      <a:pt x="-139" y="16208"/>
                      <a:pt x="-139" y="36226"/>
                    </a:cubicBezTo>
                    <a:cubicBezTo>
                      <a:pt x="-139" y="36320"/>
                      <a:pt x="-139" y="36412"/>
                      <a:pt x="-139" y="36504"/>
                    </a:cubicBezTo>
                    <a:cubicBezTo>
                      <a:pt x="-139" y="56368"/>
                      <a:pt x="15977" y="72473"/>
                      <a:pt x="35830" y="72473"/>
                    </a:cubicBezTo>
                    <a:cubicBezTo>
                      <a:pt x="35913" y="72473"/>
                      <a:pt x="36025" y="72473"/>
                      <a:pt x="36109" y="72473"/>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59" name="Freeform: Shape 172">
                <a:extLst>
                  <a:ext uri="{FF2B5EF4-FFF2-40B4-BE49-F238E27FC236}">
                    <a16:creationId xmlns:a16="http://schemas.microsoft.com/office/drawing/2014/main" id="{076F89EA-FCE1-B5CA-198A-3FE04B4639F1}"/>
                  </a:ext>
                </a:extLst>
              </p:cNvPr>
              <p:cNvSpPr/>
              <p:nvPr/>
            </p:nvSpPr>
            <p:spPr>
              <a:xfrm>
                <a:off x="11792762" y="6818735"/>
                <a:ext cx="78629" cy="78629"/>
              </a:xfrm>
              <a:custGeom>
                <a:avLst/>
                <a:gdLst>
                  <a:gd name="connsiteX0" fmla="*/ 39176 w 78629"/>
                  <a:gd name="connsiteY0" fmla="*/ 78608 h 78629"/>
                  <a:gd name="connsiteX1" fmla="*/ 78491 w 78629"/>
                  <a:gd name="connsiteY1" fmla="*/ 39293 h 78629"/>
                  <a:gd name="connsiteX2" fmla="*/ 39176 w 78629"/>
                  <a:gd name="connsiteY2" fmla="*/ -22 h 78629"/>
                  <a:gd name="connsiteX3" fmla="*/ -139 w 78629"/>
                  <a:gd name="connsiteY3" fmla="*/ 39293 h 78629"/>
                  <a:gd name="connsiteX4" fmla="*/ 39176 w 78629"/>
                  <a:gd name="connsiteY4" fmla="*/ 78608 h 7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29" h="78629">
                    <a:moveTo>
                      <a:pt x="39176" y="78608"/>
                    </a:moveTo>
                    <a:cubicBezTo>
                      <a:pt x="60897" y="78608"/>
                      <a:pt x="78491" y="61005"/>
                      <a:pt x="78491" y="39293"/>
                    </a:cubicBezTo>
                    <a:cubicBezTo>
                      <a:pt x="78491" y="17580"/>
                      <a:pt x="60897" y="-22"/>
                      <a:pt x="39176" y="-22"/>
                    </a:cubicBezTo>
                    <a:cubicBezTo>
                      <a:pt x="17455" y="-22"/>
                      <a:pt x="-139" y="17580"/>
                      <a:pt x="-139" y="39293"/>
                    </a:cubicBezTo>
                    <a:cubicBezTo>
                      <a:pt x="-139" y="61005"/>
                      <a:pt x="17455" y="78608"/>
                      <a:pt x="39176" y="78608"/>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60" name="Freeform: Shape 173">
                <a:extLst>
                  <a:ext uri="{FF2B5EF4-FFF2-40B4-BE49-F238E27FC236}">
                    <a16:creationId xmlns:a16="http://schemas.microsoft.com/office/drawing/2014/main" id="{EB3266D2-517B-F7C1-6DA7-F7A463FA63C9}"/>
                  </a:ext>
                </a:extLst>
              </p:cNvPr>
              <p:cNvSpPr/>
              <p:nvPr/>
            </p:nvSpPr>
            <p:spPr>
              <a:xfrm>
                <a:off x="11907361" y="6814553"/>
                <a:ext cx="84764" cy="84763"/>
              </a:xfrm>
              <a:custGeom>
                <a:avLst/>
                <a:gdLst>
                  <a:gd name="connsiteX0" fmla="*/ 42243 w 84764"/>
                  <a:gd name="connsiteY0" fmla="*/ 84742 h 84763"/>
                  <a:gd name="connsiteX1" fmla="*/ 84625 w 84764"/>
                  <a:gd name="connsiteY1" fmla="*/ 42360 h 84763"/>
                  <a:gd name="connsiteX2" fmla="*/ 42243 w 84764"/>
                  <a:gd name="connsiteY2" fmla="*/ -22 h 84763"/>
                  <a:gd name="connsiteX3" fmla="*/ -139 w 84764"/>
                  <a:gd name="connsiteY3" fmla="*/ 42360 h 84763"/>
                  <a:gd name="connsiteX4" fmla="*/ -139 w 84764"/>
                  <a:gd name="connsiteY4" fmla="*/ 42639 h 84763"/>
                  <a:gd name="connsiteX5" fmla="*/ 41964 w 84764"/>
                  <a:gd name="connsiteY5" fmla="*/ 84742 h 84763"/>
                  <a:gd name="connsiteX6" fmla="*/ 42243 w 84764"/>
                  <a:gd name="connsiteY6" fmla="*/ 84742 h 8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64" h="84763">
                    <a:moveTo>
                      <a:pt x="42243" y="84742"/>
                    </a:moveTo>
                    <a:cubicBezTo>
                      <a:pt x="65637" y="84742"/>
                      <a:pt x="84625" y="65765"/>
                      <a:pt x="84625" y="42360"/>
                    </a:cubicBezTo>
                    <a:cubicBezTo>
                      <a:pt x="84625" y="18952"/>
                      <a:pt x="65637" y="-22"/>
                      <a:pt x="42243" y="-22"/>
                    </a:cubicBezTo>
                    <a:cubicBezTo>
                      <a:pt x="18822" y="-22"/>
                      <a:pt x="-139" y="18955"/>
                      <a:pt x="-139" y="42360"/>
                    </a:cubicBezTo>
                    <a:cubicBezTo>
                      <a:pt x="-139" y="42455"/>
                      <a:pt x="-139" y="42547"/>
                      <a:pt x="-139" y="42639"/>
                    </a:cubicBezTo>
                    <a:cubicBezTo>
                      <a:pt x="-139" y="65890"/>
                      <a:pt x="18710" y="84742"/>
                      <a:pt x="41964" y="84742"/>
                    </a:cubicBezTo>
                    <a:cubicBezTo>
                      <a:pt x="42048" y="84742"/>
                      <a:pt x="42159" y="84742"/>
                      <a:pt x="42243" y="84742"/>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61" name="Freeform: Shape 174">
                <a:extLst>
                  <a:ext uri="{FF2B5EF4-FFF2-40B4-BE49-F238E27FC236}">
                    <a16:creationId xmlns:a16="http://schemas.microsoft.com/office/drawing/2014/main" id="{825467A9-0B2A-90D3-86ED-8D7EE4D94B99}"/>
                  </a:ext>
                </a:extLst>
              </p:cNvPr>
              <p:cNvSpPr/>
              <p:nvPr/>
            </p:nvSpPr>
            <p:spPr>
              <a:xfrm>
                <a:off x="12023075" y="6813159"/>
                <a:ext cx="89782" cy="89782"/>
              </a:xfrm>
              <a:custGeom>
                <a:avLst/>
                <a:gdLst>
                  <a:gd name="connsiteX0" fmla="*/ 44752 w 89782"/>
                  <a:gd name="connsiteY0" fmla="*/ 89761 h 89782"/>
                  <a:gd name="connsiteX1" fmla="*/ 89644 w 89782"/>
                  <a:gd name="connsiteY1" fmla="*/ 44869 h 89782"/>
                  <a:gd name="connsiteX2" fmla="*/ 44752 w 89782"/>
                  <a:gd name="connsiteY2" fmla="*/ -22 h 89782"/>
                  <a:gd name="connsiteX3" fmla="*/ -139 w 89782"/>
                  <a:gd name="connsiteY3" fmla="*/ 44869 h 89782"/>
                  <a:gd name="connsiteX4" fmla="*/ 44752 w 89782"/>
                  <a:gd name="connsiteY4" fmla="*/ 89761 h 8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82" h="89782">
                    <a:moveTo>
                      <a:pt x="44752" y="89761"/>
                    </a:moveTo>
                    <a:cubicBezTo>
                      <a:pt x="69540" y="89761"/>
                      <a:pt x="89644" y="69663"/>
                      <a:pt x="89644" y="44869"/>
                    </a:cubicBezTo>
                    <a:cubicBezTo>
                      <a:pt x="89644" y="20076"/>
                      <a:pt x="69540" y="-22"/>
                      <a:pt x="44752" y="-22"/>
                    </a:cubicBezTo>
                    <a:cubicBezTo>
                      <a:pt x="19964" y="-22"/>
                      <a:pt x="-139" y="20076"/>
                      <a:pt x="-139" y="44869"/>
                    </a:cubicBezTo>
                    <a:cubicBezTo>
                      <a:pt x="-139" y="69663"/>
                      <a:pt x="19964" y="89761"/>
                      <a:pt x="44752" y="89761"/>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sp>
            <p:nvSpPr>
              <p:cNvPr id="362" name="Freeform: Shape 175">
                <a:extLst>
                  <a:ext uri="{FF2B5EF4-FFF2-40B4-BE49-F238E27FC236}">
                    <a16:creationId xmlns:a16="http://schemas.microsoft.com/office/drawing/2014/main" id="{A4168D79-B144-5EEC-010D-29AC72B8013C}"/>
                  </a:ext>
                </a:extLst>
              </p:cNvPr>
              <p:cNvSpPr/>
              <p:nvPr/>
            </p:nvSpPr>
            <p:spPr>
              <a:xfrm>
                <a:off x="12138789" y="6810370"/>
                <a:ext cx="94801" cy="94801"/>
              </a:xfrm>
              <a:custGeom>
                <a:avLst/>
                <a:gdLst>
                  <a:gd name="connsiteX0" fmla="*/ 47262 w 94801"/>
                  <a:gd name="connsiteY0" fmla="*/ 94780 h 94801"/>
                  <a:gd name="connsiteX1" fmla="*/ 94663 w 94801"/>
                  <a:gd name="connsiteY1" fmla="*/ 47379 h 94801"/>
                  <a:gd name="connsiteX2" fmla="*/ 47262 w 94801"/>
                  <a:gd name="connsiteY2" fmla="*/ -22 h 94801"/>
                  <a:gd name="connsiteX3" fmla="*/ -139 w 94801"/>
                  <a:gd name="connsiteY3" fmla="*/ 47379 h 94801"/>
                  <a:gd name="connsiteX4" fmla="*/ -139 w 94801"/>
                  <a:gd name="connsiteY4" fmla="*/ 47658 h 94801"/>
                  <a:gd name="connsiteX5" fmla="*/ 46983 w 94801"/>
                  <a:gd name="connsiteY5" fmla="*/ 94780 h 94801"/>
                  <a:gd name="connsiteX6" fmla="*/ 47262 w 94801"/>
                  <a:gd name="connsiteY6" fmla="*/ 94780 h 9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01" h="94801">
                    <a:moveTo>
                      <a:pt x="47262" y="94780"/>
                    </a:moveTo>
                    <a:cubicBezTo>
                      <a:pt x="73444" y="94780"/>
                      <a:pt x="94663" y="73558"/>
                      <a:pt x="94663" y="47379"/>
                    </a:cubicBezTo>
                    <a:cubicBezTo>
                      <a:pt x="94663" y="21200"/>
                      <a:pt x="73444" y="-22"/>
                      <a:pt x="47262" y="-22"/>
                    </a:cubicBezTo>
                    <a:cubicBezTo>
                      <a:pt x="21080" y="-22"/>
                      <a:pt x="-139" y="21200"/>
                      <a:pt x="-139" y="47379"/>
                    </a:cubicBezTo>
                    <a:cubicBezTo>
                      <a:pt x="-139" y="47474"/>
                      <a:pt x="-139" y="47566"/>
                      <a:pt x="-139" y="47658"/>
                    </a:cubicBezTo>
                    <a:cubicBezTo>
                      <a:pt x="-139" y="73684"/>
                      <a:pt x="20968" y="94780"/>
                      <a:pt x="46983" y="94780"/>
                    </a:cubicBezTo>
                    <a:cubicBezTo>
                      <a:pt x="47066" y="94780"/>
                      <a:pt x="47178" y="94780"/>
                      <a:pt x="47262" y="94780"/>
                    </a:cubicBezTo>
                    <a:close/>
                  </a:path>
                </a:pathLst>
              </a:custGeom>
              <a:grpFill/>
              <a:ln w="27875" cap="flat">
                <a:noFill/>
                <a:prstDash val="solid"/>
                <a:miter/>
              </a:ln>
            </p:spPr>
            <p:txBody>
              <a:bodyPr rtlCol="0" anchor="ctr"/>
              <a:lstStyle/>
              <a:p>
                <a:pPr marL="342900" indent="-342900">
                  <a:buFont typeface="+mj-lt"/>
                  <a:buAutoNum type="arabicPeriod"/>
                </a:pPr>
                <a:endParaRPr lang="en-US"/>
              </a:p>
            </p:txBody>
          </p:sp>
        </p:grpSp>
        <p:pic>
          <p:nvPicPr>
            <p:cNvPr id="363" name="Picture 362" descr="How to Translate a Screenshot | Translate From Screenshot">
              <a:extLst>
                <a:ext uri="{FF2B5EF4-FFF2-40B4-BE49-F238E27FC236}">
                  <a16:creationId xmlns:a16="http://schemas.microsoft.com/office/drawing/2014/main" id="{ACE9194D-4C77-CEFC-9901-5817E4E4C2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41" t="23803" r="75944" b="19701"/>
            <a:stretch/>
          </p:blipFill>
          <p:spPr bwMode="auto">
            <a:xfrm>
              <a:off x="7881754" y="1783176"/>
              <a:ext cx="2023027" cy="3398779"/>
            </a:xfrm>
            <a:custGeom>
              <a:avLst/>
              <a:gdLst>
                <a:gd name="connsiteX0" fmla="*/ 337178 w 2023027"/>
                <a:gd name="connsiteY0" fmla="*/ 0 h 3398779"/>
                <a:gd name="connsiteX1" fmla="*/ 1685849 w 2023027"/>
                <a:gd name="connsiteY1" fmla="*/ 0 h 3398779"/>
                <a:gd name="connsiteX2" fmla="*/ 2023027 w 2023027"/>
                <a:gd name="connsiteY2" fmla="*/ 337178 h 3398779"/>
                <a:gd name="connsiteX3" fmla="*/ 2023027 w 2023027"/>
                <a:gd name="connsiteY3" fmla="*/ 3398779 h 3398779"/>
                <a:gd name="connsiteX4" fmla="*/ 0 w 2023027"/>
                <a:gd name="connsiteY4" fmla="*/ 3398779 h 3398779"/>
                <a:gd name="connsiteX5" fmla="*/ 0 w 2023027"/>
                <a:gd name="connsiteY5" fmla="*/ 337178 h 3398779"/>
                <a:gd name="connsiteX6" fmla="*/ 337178 w 2023027"/>
                <a:gd name="connsiteY6" fmla="*/ 0 h 33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027" h="3398779">
                  <a:moveTo>
                    <a:pt x="337178" y="0"/>
                  </a:moveTo>
                  <a:lnTo>
                    <a:pt x="1685849" y="0"/>
                  </a:lnTo>
                  <a:cubicBezTo>
                    <a:pt x="1872067" y="0"/>
                    <a:pt x="2023027" y="150960"/>
                    <a:pt x="2023027" y="337178"/>
                  </a:cubicBezTo>
                  <a:lnTo>
                    <a:pt x="2023027" y="3398779"/>
                  </a:lnTo>
                  <a:lnTo>
                    <a:pt x="0" y="3398779"/>
                  </a:lnTo>
                  <a:lnTo>
                    <a:pt x="0" y="337178"/>
                  </a:lnTo>
                  <a:cubicBezTo>
                    <a:pt x="0" y="150960"/>
                    <a:pt x="150960" y="0"/>
                    <a:pt x="337178"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C35966-B5F1-E308-AB9B-49AB130B52F7}"/>
                </a:ext>
              </a:extLst>
            </p:cNvPr>
            <p:cNvPicPr>
              <a:picLocks noChangeAspect="1"/>
            </p:cNvPicPr>
            <p:nvPr/>
          </p:nvPicPr>
          <p:blipFill>
            <a:blip r:embed="rId8" cstate="print">
              <a:extLst>
                <a:ext uri="{28A0092B-C50C-407E-A947-70E740481C1C}">
                  <a14:useLocalDpi xmlns:a14="http://schemas.microsoft.com/office/drawing/2010/main" val="0"/>
                </a:ext>
              </a:extLst>
            </a:blip>
            <a:srcRect b="19964"/>
            <a:stretch/>
          </p:blipFill>
          <p:spPr>
            <a:xfrm>
              <a:off x="7786235" y="1669694"/>
              <a:ext cx="2214067" cy="3518611"/>
            </a:xfrm>
            <a:prstGeom prst="rect">
              <a:avLst/>
            </a:prstGeom>
          </p:spPr>
        </p:pic>
      </p:grpSp>
      <p:grpSp>
        <p:nvGrpSpPr>
          <p:cNvPr id="12" name="Group 11">
            <a:extLst>
              <a:ext uri="{FF2B5EF4-FFF2-40B4-BE49-F238E27FC236}">
                <a16:creationId xmlns:a16="http://schemas.microsoft.com/office/drawing/2014/main" id="{4572775B-9E58-D8E2-B51F-EA93C573A36B}"/>
              </a:ext>
              <a:ext uri="{C183D7F6-B498-43B3-948B-1728B52AA6E4}">
                <adec:decorative xmlns:adec="http://schemas.microsoft.com/office/drawing/2017/decorative" val="1"/>
              </a:ext>
            </a:extLst>
          </p:cNvPr>
          <p:cNvGrpSpPr/>
          <p:nvPr/>
        </p:nvGrpSpPr>
        <p:grpSpPr>
          <a:xfrm>
            <a:off x="127000" y="6477000"/>
            <a:ext cx="889000" cy="254000"/>
            <a:chOff x="127000" y="6477000"/>
            <a:chExt cx="889000" cy="254000"/>
          </a:xfrm>
        </p:grpSpPr>
        <p:sp>
          <p:nvSpPr>
            <p:cNvPr id="2" name="Rectangle: Rounded Corners 1">
              <a:extLst>
                <a:ext uri="{FF2B5EF4-FFF2-40B4-BE49-F238E27FC236}">
                  <a16:creationId xmlns:a16="http://schemas.microsoft.com/office/drawing/2014/main" id="{177C2830-E964-7A2A-0B4C-1763D901E146}"/>
                </a:ext>
              </a:extLst>
            </p:cNvPr>
            <p:cNvSpPr/>
            <p:nvPr>
              <p:custDataLst>
                <p:tags r:id="rId1"/>
              </p:custDataLst>
            </p:nvPr>
          </p:nvSpPr>
          <p:spPr>
            <a:xfrm>
              <a:off x="127000" y="6527800"/>
              <a:ext cx="5397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46301A5-AB33-331B-50C1-CD88C0B7E2CD}"/>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3481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6A946-4F2F-649B-2E21-6B5284751130}"/>
            </a:ext>
          </a:extLst>
        </p:cNvPr>
        <p:cNvGrpSpPr/>
        <p:nvPr/>
      </p:nvGrpSpPr>
      <p:grpSpPr>
        <a:xfrm>
          <a:off x="0" y="0"/>
          <a:ext cx="0" cy="0"/>
          <a:chOff x="0" y="0"/>
          <a:chExt cx="0" cy="0"/>
        </a:xfrm>
      </p:grpSpPr>
      <p:sp>
        <p:nvSpPr>
          <p:cNvPr id="6" name="Arc 5">
            <a:extLst>
              <a:ext uri="{FF2B5EF4-FFF2-40B4-BE49-F238E27FC236}">
                <a16:creationId xmlns:a16="http://schemas.microsoft.com/office/drawing/2014/main" id="{64A626E0-B830-090A-8B2A-059690D6B9BC}"/>
              </a:ext>
              <a:ext uri="{C183D7F6-B498-43B3-948B-1728B52AA6E4}">
                <adec:decorative xmlns:adec="http://schemas.microsoft.com/office/drawing/2017/decorative" val="1"/>
              </a:ext>
            </a:extLst>
          </p:cNvPr>
          <p:cNvSpPr/>
          <p:nvPr/>
        </p:nvSpPr>
        <p:spPr>
          <a:xfrm rot="5400000">
            <a:off x="8858784" y="735254"/>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0B020909-0E5E-9547-801D-F5F06CC4616B}"/>
              </a:ext>
              <a:ext uri="{C183D7F6-B498-43B3-948B-1728B52AA6E4}">
                <adec:decorative xmlns:adec="http://schemas.microsoft.com/office/drawing/2017/decorative" val="1"/>
              </a:ext>
            </a:extLst>
          </p:cNvPr>
          <p:cNvSpPr/>
          <p:nvPr/>
        </p:nvSpPr>
        <p:spPr>
          <a:xfrm rot="5400000">
            <a:off x="9015530" y="880836"/>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itle 3">
            <a:extLst>
              <a:ext uri="{FF2B5EF4-FFF2-40B4-BE49-F238E27FC236}">
                <a16:creationId xmlns:a16="http://schemas.microsoft.com/office/drawing/2014/main" id="{314C5254-B7BA-A8E2-1AA6-A0EF4A6A7DB9}"/>
              </a:ext>
            </a:extLst>
          </p:cNvPr>
          <p:cNvSpPr txBox="1">
            <a:spLocks noGrp="1"/>
          </p:cNvSpPr>
          <p:nvPr>
            <p:ph type="title" idx="4294967295"/>
          </p:nvPr>
        </p:nvSpPr>
        <p:spPr>
          <a:xfrm>
            <a:off x="2339340" y="552162"/>
            <a:ext cx="75133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PERFORMATIVE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ACCESSIBILITY</a:t>
            </a:r>
          </a:p>
        </p:txBody>
      </p:sp>
      <p:sp>
        <p:nvSpPr>
          <p:cNvPr id="5" name="Rectangle: Rounded Corners 4">
            <a:extLst>
              <a:ext uri="{FF2B5EF4-FFF2-40B4-BE49-F238E27FC236}">
                <a16:creationId xmlns:a16="http://schemas.microsoft.com/office/drawing/2014/main" id="{E16F4278-DC44-64C8-EE9D-B8B1DDEDA7F1}"/>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CF540B1F-C355-A5FB-EEC0-3FCF359AC947}"/>
              </a:ext>
              <a:ext uri="{C183D7F6-B498-43B3-948B-1728B52AA6E4}">
                <adec:decorative xmlns:adec="http://schemas.microsoft.com/office/drawing/2017/decorative" val="1"/>
              </a:ext>
            </a:extLst>
          </p:cNvPr>
          <p:cNvSpPr/>
          <p:nvPr/>
        </p:nvSpPr>
        <p:spPr>
          <a:xfrm>
            <a:off x="419100" y="2163752"/>
            <a:ext cx="11353800" cy="37905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5091868-49F9-FBB6-1307-5F0A0156BD95}"/>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rot="10800000" flipH="1">
            <a:off x="421639" y="4342162"/>
            <a:ext cx="2672082" cy="1608904"/>
          </a:xfrm>
          <a:prstGeom prst="rect">
            <a:avLst/>
          </a:prstGeom>
        </p:spPr>
      </p:pic>
      <p:pic>
        <p:nvPicPr>
          <p:cNvPr id="16" name="Picture 15">
            <a:extLst>
              <a:ext uri="{FF2B5EF4-FFF2-40B4-BE49-F238E27FC236}">
                <a16:creationId xmlns:a16="http://schemas.microsoft.com/office/drawing/2014/main" id="{2FDAA570-432A-C810-E4BC-E0BCC599D572}"/>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flipH="1">
            <a:off x="9082725" y="2163752"/>
            <a:ext cx="2672082" cy="1608904"/>
          </a:xfrm>
          <a:prstGeom prst="rect">
            <a:avLst/>
          </a:prstGeom>
        </p:spPr>
      </p:pic>
      <p:grpSp>
        <p:nvGrpSpPr>
          <p:cNvPr id="18" name="Group 17">
            <a:extLst>
              <a:ext uri="{FF2B5EF4-FFF2-40B4-BE49-F238E27FC236}">
                <a16:creationId xmlns:a16="http://schemas.microsoft.com/office/drawing/2014/main" id="{6C877CFC-EBCA-29D5-AA15-7648AAFE2C58}"/>
              </a:ext>
              <a:ext uri="{C183D7F6-B498-43B3-948B-1728B52AA6E4}">
                <adec:decorative xmlns:adec="http://schemas.microsoft.com/office/drawing/2017/decorative" val="1"/>
              </a:ext>
            </a:extLst>
          </p:cNvPr>
          <p:cNvGrpSpPr/>
          <p:nvPr/>
        </p:nvGrpSpPr>
        <p:grpSpPr>
          <a:xfrm>
            <a:off x="2079735" y="3239606"/>
            <a:ext cx="8028038" cy="1638843"/>
            <a:chOff x="2081981" y="3733736"/>
            <a:chExt cx="8028038" cy="1638843"/>
          </a:xfrm>
        </p:grpSpPr>
        <p:sp>
          <p:nvSpPr>
            <p:cNvPr id="19" name="Rectangle: Rounded Corners 18">
              <a:extLst>
                <a:ext uri="{FF2B5EF4-FFF2-40B4-BE49-F238E27FC236}">
                  <a16:creationId xmlns:a16="http://schemas.microsoft.com/office/drawing/2014/main" id="{2A6A624F-99FC-689B-1474-3037A7BFC591}"/>
                </a:ext>
              </a:extLst>
            </p:cNvPr>
            <p:cNvSpPr/>
            <p:nvPr/>
          </p:nvSpPr>
          <p:spPr>
            <a:xfrm>
              <a:off x="4701540" y="4745209"/>
              <a:ext cx="2788920" cy="627370"/>
            </a:xfrm>
            <a:prstGeom prst="roundRect">
              <a:avLst>
                <a:gd name="adj" fmla="val 75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1F380BB-F8D2-DF1E-344E-CA7142DDB365}"/>
                </a:ext>
              </a:extLst>
            </p:cNvPr>
            <p:cNvSpPr txBox="1"/>
            <p:nvPr/>
          </p:nvSpPr>
          <p:spPr>
            <a:xfrm>
              <a:off x="4701540" y="4766507"/>
              <a:ext cx="2788920" cy="584775"/>
            </a:xfrm>
            <a:prstGeom prst="rect">
              <a:avLst/>
            </a:prstGeom>
            <a:noFill/>
          </p:spPr>
          <p:txBody>
            <a:bodyPr wrap="square" anchor="t">
              <a:spAutoFit/>
            </a:bodyPr>
            <a:lstStyle/>
            <a:p>
              <a:pPr algn="ctr">
                <a:spcBef>
                  <a:spcPts val="600"/>
                </a:spcBef>
                <a:buClr>
                  <a:srgbClr val="008DB9"/>
                </a:buClr>
              </a:pPr>
              <a:r>
                <a:rPr lang="en-US" sz="3200" dirty="0">
                  <a:solidFill>
                    <a:schemeClr val="accent2"/>
                  </a:solidFill>
                  <a:latin typeface="Impact" panose="020B0806030902050204" pitchFamily="34" charset="0"/>
                  <a:ea typeface="Verdana" panose="020B0604030504040204" pitchFamily="34" charset="0"/>
                  <a:cs typeface="Prompt Black" panose="00000A00000000000000" pitchFamily="2" charset="-34"/>
                </a:rPr>
                <a:t>KEVIN DEYOUNG</a:t>
              </a:r>
            </a:p>
          </p:txBody>
        </p:sp>
        <p:sp>
          <p:nvSpPr>
            <p:cNvPr id="17" name="TextBox 16">
              <a:extLst>
                <a:ext uri="{FF2B5EF4-FFF2-40B4-BE49-F238E27FC236}">
                  <a16:creationId xmlns:a16="http://schemas.microsoft.com/office/drawing/2014/main" id="{E2E980A0-4FB6-D522-7BF3-445BF58435A4}"/>
                </a:ext>
              </a:extLst>
            </p:cNvPr>
            <p:cNvSpPr txBox="1"/>
            <p:nvPr/>
          </p:nvSpPr>
          <p:spPr>
            <a:xfrm>
              <a:off x="2081981" y="3733736"/>
              <a:ext cx="8028038" cy="830997"/>
            </a:xfrm>
            <a:prstGeom prst="rect">
              <a:avLst/>
            </a:prstGeom>
            <a:noFill/>
          </p:spPr>
          <p:txBody>
            <a:bodyPr wrap="square" anchor="t">
              <a:spAutoFit/>
            </a:bodyPr>
            <a:lstStyle/>
            <a:p>
              <a:pPr algn="ctr">
                <a:spcBef>
                  <a:spcPts val="600"/>
                </a:spcBef>
                <a:buClr>
                  <a:srgbClr val="008DB9"/>
                </a:buClr>
              </a:pPr>
              <a:r>
                <a:rPr lang="en-US" sz="2400" dirty="0">
                  <a:solidFill>
                    <a:schemeClr val="bg1"/>
                  </a:solidFill>
                  <a:latin typeface="Montserrat" panose="00000500000000000000" pitchFamily="2" charset="0"/>
                  <a:ea typeface="Verdana" panose="020B0604030504040204" pitchFamily="34" charset="0"/>
                  <a:cs typeface="Poppins" pitchFamily="2" charset="77"/>
                </a:rPr>
                <a:t>I try to keep in my mind the simple question: Am I trying to do good or make myself look good?</a:t>
              </a:r>
            </a:p>
          </p:txBody>
        </p:sp>
      </p:grpSp>
      <p:grpSp>
        <p:nvGrpSpPr>
          <p:cNvPr id="2" name="Group 1">
            <a:extLst>
              <a:ext uri="{FF2B5EF4-FFF2-40B4-BE49-F238E27FC236}">
                <a16:creationId xmlns:a16="http://schemas.microsoft.com/office/drawing/2014/main" id="{45E545F5-073F-BA2D-340C-8ED12D03A479}"/>
              </a:ext>
              <a:ext uri="{C183D7F6-B498-43B3-948B-1728B52AA6E4}">
                <adec:decorative xmlns:adec="http://schemas.microsoft.com/office/drawing/2017/decorative" val="1"/>
              </a:ext>
            </a:extLst>
          </p:cNvPr>
          <p:cNvGrpSpPr/>
          <p:nvPr/>
        </p:nvGrpSpPr>
        <p:grpSpPr>
          <a:xfrm>
            <a:off x="358139" y="611598"/>
            <a:ext cx="11475722" cy="6865533"/>
            <a:chOff x="358139" y="611598"/>
            <a:chExt cx="11475722" cy="6865533"/>
          </a:xfrm>
        </p:grpSpPr>
        <p:sp>
          <p:nvSpPr>
            <p:cNvPr id="3" name="TextBox 2">
              <a:extLst>
                <a:ext uri="{FF2B5EF4-FFF2-40B4-BE49-F238E27FC236}">
                  <a16:creationId xmlns:a16="http://schemas.microsoft.com/office/drawing/2014/main" id="{0EC74C97-7084-8D07-E171-D739C0660BA8}"/>
                </a:ext>
              </a:extLst>
            </p:cNvPr>
            <p:cNvSpPr txBox="1"/>
            <p:nvPr/>
          </p:nvSpPr>
          <p:spPr>
            <a:xfrm>
              <a:off x="358139" y="611598"/>
              <a:ext cx="701040" cy="4508927"/>
            </a:xfrm>
            <a:prstGeom prst="rect">
              <a:avLst/>
            </a:prstGeom>
            <a:noFill/>
          </p:spPr>
          <p:txBody>
            <a:bodyPr wrap="square" rtlCol="0">
              <a:spAutoFit/>
            </a:bodyPr>
            <a:lstStyle/>
            <a:p>
              <a:r>
                <a:rPr lang="en-US" sz="28700" dirty="0">
                  <a:solidFill>
                    <a:schemeClr val="accent5"/>
                  </a:solidFill>
                </a:rPr>
                <a:t>“</a:t>
              </a:r>
            </a:p>
          </p:txBody>
        </p:sp>
        <p:sp>
          <p:nvSpPr>
            <p:cNvPr id="9" name="TextBox 8">
              <a:extLst>
                <a:ext uri="{FF2B5EF4-FFF2-40B4-BE49-F238E27FC236}">
                  <a16:creationId xmlns:a16="http://schemas.microsoft.com/office/drawing/2014/main" id="{0DF775F6-6A4F-10C2-C592-D218A74053E7}"/>
                </a:ext>
              </a:extLst>
            </p:cNvPr>
            <p:cNvSpPr txBox="1"/>
            <p:nvPr/>
          </p:nvSpPr>
          <p:spPr>
            <a:xfrm rot="10800000">
              <a:off x="11132821" y="2968204"/>
              <a:ext cx="701040" cy="4508927"/>
            </a:xfrm>
            <a:prstGeom prst="rect">
              <a:avLst/>
            </a:prstGeom>
            <a:noFill/>
          </p:spPr>
          <p:txBody>
            <a:bodyPr wrap="square" rtlCol="0">
              <a:spAutoFit/>
            </a:bodyPr>
            <a:lstStyle/>
            <a:p>
              <a:r>
                <a:rPr lang="en-US" sz="28700" dirty="0">
                  <a:solidFill>
                    <a:schemeClr val="accent5"/>
                  </a:solidFill>
                </a:rPr>
                <a:t>“</a:t>
              </a:r>
            </a:p>
          </p:txBody>
        </p:sp>
      </p:grpSp>
      <p:grpSp>
        <p:nvGrpSpPr>
          <p:cNvPr id="24" name="Group 23">
            <a:extLst>
              <a:ext uri="{FF2B5EF4-FFF2-40B4-BE49-F238E27FC236}">
                <a16:creationId xmlns:a16="http://schemas.microsoft.com/office/drawing/2014/main" id="{77CCC5F7-CE66-B085-E564-6E64328720D0}"/>
              </a:ext>
              <a:ext uri="{C183D7F6-B498-43B3-948B-1728B52AA6E4}">
                <adec:decorative xmlns:adec="http://schemas.microsoft.com/office/drawing/2017/decorative" val="1"/>
              </a:ext>
            </a:extLst>
          </p:cNvPr>
          <p:cNvGrpSpPr/>
          <p:nvPr/>
        </p:nvGrpSpPr>
        <p:grpSpPr>
          <a:xfrm>
            <a:off x="127000" y="6467499"/>
            <a:ext cx="889000" cy="254000"/>
            <a:chOff x="127000" y="6477000"/>
            <a:chExt cx="889000" cy="254000"/>
          </a:xfrm>
        </p:grpSpPr>
        <p:sp>
          <p:nvSpPr>
            <p:cNvPr id="22" name="Rectangle: Rounded Corners 21">
              <a:extLst>
                <a:ext uri="{FF2B5EF4-FFF2-40B4-BE49-F238E27FC236}">
                  <a16:creationId xmlns:a16="http://schemas.microsoft.com/office/drawing/2014/main" id="{2E773E94-5EE8-15A3-20E4-B5B6913DE3A4}"/>
                </a:ext>
              </a:extLst>
            </p:cNvPr>
            <p:cNvSpPr/>
            <p:nvPr>
              <p:custDataLst>
                <p:tags r:id="rId1"/>
              </p:custDataLst>
            </p:nvPr>
          </p:nvSpPr>
          <p:spPr>
            <a:xfrm>
              <a:off x="127000" y="6527800"/>
              <a:ext cx="5715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CBB17FA-396A-D576-2304-8E30A89A913C}"/>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9132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F360E8-8CD1-A4E7-1253-BEE49D60DD4E}"/>
              </a:ext>
              <a:ext uri="{C183D7F6-B498-43B3-948B-1728B52AA6E4}">
                <adec:decorative xmlns:adec="http://schemas.microsoft.com/office/drawing/2017/decorative" val="1"/>
              </a:ext>
            </a:extLst>
          </p:cNvPr>
          <p:cNvGrpSpPr/>
          <p:nvPr/>
        </p:nvGrpSpPr>
        <p:grpSpPr>
          <a:xfrm rot="5400000">
            <a:off x="9994164" y="735254"/>
            <a:ext cx="746760" cy="746760"/>
            <a:chOff x="5836920" y="1969602"/>
            <a:chExt cx="746760" cy="746760"/>
          </a:xfrm>
        </p:grpSpPr>
        <p:sp>
          <p:nvSpPr>
            <p:cNvPr id="3" name="Arc 2">
              <a:extLst>
                <a:ext uri="{FF2B5EF4-FFF2-40B4-BE49-F238E27FC236}">
                  <a16:creationId xmlns:a16="http://schemas.microsoft.com/office/drawing/2014/main" id="{44F1016B-1DBE-A49E-4189-3AC46563B0D7}"/>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a:extLst>
                <a:ext uri="{FF2B5EF4-FFF2-40B4-BE49-F238E27FC236}">
                  <a16:creationId xmlns:a16="http://schemas.microsoft.com/office/drawing/2014/main" id="{9B77196A-D8FD-B7CF-11B9-90F3E77F0B27}"/>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itle 4">
            <a:extLst>
              <a:ext uri="{FF2B5EF4-FFF2-40B4-BE49-F238E27FC236}">
                <a16:creationId xmlns:a16="http://schemas.microsoft.com/office/drawing/2014/main" id="{9E77AEBE-8A44-D40A-88CF-6B775A98C36B}"/>
              </a:ext>
            </a:extLst>
          </p:cNvPr>
          <p:cNvSpPr txBox="1">
            <a:spLocks noGrp="1"/>
          </p:cNvSpPr>
          <p:nvPr>
            <p:ph type="title" idx="4294967295"/>
          </p:nvPr>
        </p:nvSpPr>
        <p:spPr>
          <a:xfrm>
            <a:off x="1242060" y="552162"/>
            <a:ext cx="970788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WHAT IS PERFORMATIVE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ACCESSIBILITY?</a:t>
            </a:r>
          </a:p>
        </p:txBody>
      </p:sp>
      <p:sp>
        <p:nvSpPr>
          <p:cNvPr id="6" name="Rectangle: Rounded Corners 5">
            <a:extLst>
              <a:ext uri="{FF2B5EF4-FFF2-40B4-BE49-F238E27FC236}">
                <a16:creationId xmlns:a16="http://schemas.microsoft.com/office/drawing/2014/main" id="{188B9857-B943-ED91-DE25-F9B9339408D7}"/>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a:extLst>
              <a:ext uri="{FF2B5EF4-FFF2-40B4-BE49-F238E27FC236}">
                <a16:creationId xmlns:a16="http://schemas.microsoft.com/office/drawing/2014/main" id="{463CFBD3-6DF5-CE68-69C5-B3D8510C64ED}"/>
              </a:ext>
            </a:extLst>
          </p:cNvPr>
          <p:cNvSpPr txBox="1"/>
          <p:nvPr/>
        </p:nvSpPr>
        <p:spPr>
          <a:xfrm>
            <a:off x="830311" y="2410399"/>
            <a:ext cx="4344343" cy="1815882"/>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Actions that prioritize appearances or “optics” over any meaningful benefit to the user are performative. Are you adding a capability to your product to help your users, or so that you can write a nice article for LinkedIn to pat yourself on the back? Are you hiding behind self inflated achievements, or is your foundation secure?</a:t>
            </a:r>
          </a:p>
        </p:txBody>
      </p:sp>
      <p:sp>
        <p:nvSpPr>
          <p:cNvPr id="11" name="Flowchart: Connector 10">
            <a:extLst>
              <a:ext uri="{FF2B5EF4-FFF2-40B4-BE49-F238E27FC236}">
                <a16:creationId xmlns:a16="http://schemas.microsoft.com/office/drawing/2014/main" id="{F5223CC2-8515-1CA2-9A11-5E90849E9F51}"/>
              </a:ext>
              <a:ext uri="{C183D7F6-B498-43B3-948B-1728B52AA6E4}">
                <adec:decorative xmlns:adec="http://schemas.microsoft.com/office/drawing/2017/decorative" val="1"/>
              </a:ext>
            </a:extLst>
          </p:cNvPr>
          <p:cNvSpPr/>
          <p:nvPr/>
        </p:nvSpPr>
        <p:spPr>
          <a:xfrm>
            <a:off x="631108" y="2524311"/>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12" name="Straight Connector 11">
            <a:extLst>
              <a:ext uri="{FF2B5EF4-FFF2-40B4-BE49-F238E27FC236}">
                <a16:creationId xmlns:a16="http://schemas.microsoft.com/office/drawing/2014/main" id="{3BDC4ABB-DEB2-F6D2-D2DE-239DB88F2A38}"/>
              </a:ext>
              <a:ext uri="{C183D7F6-B498-43B3-948B-1728B52AA6E4}">
                <adec:decorative xmlns:adec="http://schemas.microsoft.com/office/drawing/2017/decorative" val="1"/>
              </a:ext>
            </a:extLst>
          </p:cNvPr>
          <p:cNvCxnSpPr>
            <a:cxnSpLocks/>
          </p:cNvCxnSpPr>
          <p:nvPr/>
        </p:nvCxnSpPr>
        <p:spPr>
          <a:xfrm>
            <a:off x="678277" y="2856243"/>
            <a:ext cx="0" cy="1335475"/>
          </a:xfrm>
          <a:prstGeom prst="line">
            <a:avLst/>
          </a:prstGeom>
          <a:ln w="6350" cap="rnd">
            <a:roun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86BD81E-1C95-2C89-3726-DAA10DE4FBC4}"/>
              </a:ext>
            </a:extLst>
          </p:cNvPr>
          <p:cNvSpPr txBox="1"/>
          <p:nvPr/>
        </p:nvSpPr>
        <p:spPr>
          <a:xfrm>
            <a:off x="830311" y="4315399"/>
            <a:ext cx="4344343" cy="1384995"/>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It can be difficult to walk the tightrope between offering a new way to make a product accessible to more users, and doing something for the accolades. Remember, for both the user and for the business, it’s better when things are genuinely more accessible.</a:t>
            </a:r>
          </a:p>
        </p:txBody>
      </p:sp>
      <p:sp>
        <p:nvSpPr>
          <p:cNvPr id="19" name="Flowchart: Connector 18">
            <a:extLst>
              <a:ext uri="{FF2B5EF4-FFF2-40B4-BE49-F238E27FC236}">
                <a16:creationId xmlns:a16="http://schemas.microsoft.com/office/drawing/2014/main" id="{8A61EA18-D7B9-7CFE-EDF5-B61C9EC714A8}"/>
              </a:ext>
              <a:ext uri="{C183D7F6-B498-43B3-948B-1728B52AA6E4}">
                <adec:decorative xmlns:adec="http://schemas.microsoft.com/office/drawing/2017/decorative" val="1"/>
              </a:ext>
            </a:extLst>
          </p:cNvPr>
          <p:cNvSpPr/>
          <p:nvPr/>
        </p:nvSpPr>
        <p:spPr>
          <a:xfrm>
            <a:off x="631108" y="4429311"/>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21" name="Straight Connector 20">
            <a:extLst>
              <a:ext uri="{FF2B5EF4-FFF2-40B4-BE49-F238E27FC236}">
                <a16:creationId xmlns:a16="http://schemas.microsoft.com/office/drawing/2014/main" id="{B8DB8F7E-31F1-BA0E-FC74-1454A0963815}"/>
              </a:ext>
              <a:ext uri="{C183D7F6-B498-43B3-948B-1728B52AA6E4}">
                <adec:decorative xmlns:adec="http://schemas.microsoft.com/office/drawing/2017/decorative" val="1"/>
              </a:ext>
            </a:extLst>
          </p:cNvPr>
          <p:cNvCxnSpPr>
            <a:cxnSpLocks/>
          </p:cNvCxnSpPr>
          <p:nvPr/>
        </p:nvCxnSpPr>
        <p:spPr>
          <a:xfrm>
            <a:off x="678277" y="4867923"/>
            <a:ext cx="0" cy="832471"/>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3E9DCEE-4A76-F414-D8FD-B38C92B601BE}"/>
              </a:ext>
              <a:ext uri="{C183D7F6-B498-43B3-948B-1728B52AA6E4}">
                <adec:decorative xmlns:adec="http://schemas.microsoft.com/office/drawing/2017/decorative" val="1"/>
              </a:ext>
            </a:extLst>
          </p:cNvPr>
          <p:cNvCxnSpPr>
            <a:cxnSpLocks/>
          </p:cNvCxnSpPr>
          <p:nvPr/>
        </p:nvCxnSpPr>
        <p:spPr>
          <a:xfrm>
            <a:off x="9382697" y="2744237"/>
            <a:ext cx="2635133" cy="0"/>
          </a:xfrm>
          <a:prstGeom prst="line">
            <a:avLst/>
          </a:prstGeom>
          <a:ln w="60325" cap="rnd">
            <a:solidFill>
              <a:schemeClr val="accent3"/>
            </a:solidFill>
            <a:round/>
          </a:ln>
        </p:spPr>
        <p:style>
          <a:lnRef idx="2">
            <a:schemeClr val="accent1"/>
          </a:lnRef>
          <a:fillRef idx="0">
            <a:schemeClr val="accent1"/>
          </a:fillRef>
          <a:effectRef idx="1">
            <a:schemeClr val="accent1"/>
          </a:effectRef>
          <a:fontRef idx="minor">
            <a:schemeClr val="tx1"/>
          </a:fontRef>
        </p:style>
      </p:cxnSp>
      <p:pic>
        <p:nvPicPr>
          <p:cNvPr id="28" name="Picture Placeholder 27" descr="A person in a wheelchair at a desk">
            <a:extLst>
              <a:ext uri="{FF2B5EF4-FFF2-40B4-BE49-F238E27FC236}">
                <a16:creationId xmlns:a16="http://schemas.microsoft.com/office/drawing/2014/main" id="{00CD7D5E-0B27-4D4E-95E7-8191D80FBB4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750" t="13881" r="14631"/>
          <a:stretch/>
        </p:blipFill>
        <p:spPr>
          <a:xfrm>
            <a:off x="6500060" y="1988047"/>
            <a:ext cx="2709313" cy="4134699"/>
          </a:xfrm>
        </p:spPr>
      </p:pic>
      <p:pic>
        <p:nvPicPr>
          <p:cNvPr id="36" name="Picture Placeholder 35">
            <a:extLst>
              <a:ext uri="{FF2B5EF4-FFF2-40B4-BE49-F238E27FC236}">
                <a16:creationId xmlns:a16="http://schemas.microsoft.com/office/drawing/2014/main" id="{64DEBAC7-FDC7-791A-95C2-3F6FF4C80923}"/>
              </a:ext>
              <a:ext uri="{C183D7F6-B498-43B3-948B-1728B52AA6E4}">
                <adec:decorative xmlns:adec="http://schemas.microsoft.com/office/drawing/2017/decorative" val="1"/>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12617" r="40599"/>
          <a:stretch/>
        </p:blipFill>
        <p:spPr>
          <a:xfrm>
            <a:off x="9382697" y="2874578"/>
            <a:ext cx="2276215" cy="3248167"/>
          </a:xfrm>
        </p:spPr>
      </p:pic>
      <p:pic>
        <p:nvPicPr>
          <p:cNvPr id="1028" name="Picture 4" descr="The 4 W's of Digital Accessibility (and How to Begin) | UsableNet, Inc.">
            <a:extLst>
              <a:ext uri="{FF2B5EF4-FFF2-40B4-BE49-F238E27FC236}">
                <a16:creationId xmlns:a16="http://schemas.microsoft.com/office/drawing/2014/main" id="{AF3AC749-ABD0-0DF9-0099-15C54A0280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771" t="-90" r="36239" b="90"/>
          <a:stretch/>
        </p:blipFill>
        <p:spPr bwMode="auto">
          <a:xfrm>
            <a:off x="9382698" y="2880211"/>
            <a:ext cx="2635132" cy="328687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1213185-F8A5-E3BB-8832-9AF21350CA55}"/>
              </a:ext>
              <a:ext uri="{C183D7F6-B498-43B3-948B-1728B52AA6E4}">
                <adec:decorative xmlns:adec="http://schemas.microsoft.com/office/drawing/2017/decorative" val="1"/>
              </a:ext>
            </a:extLst>
          </p:cNvPr>
          <p:cNvGrpSpPr/>
          <p:nvPr/>
        </p:nvGrpSpPr>
        <p:grpSpPr>
          <a:xfrm>
            <a:off x="127000" y="6468291"/>
            <a:ext cx="889000" cy="254000"/>
            <a:chOff x="127000" y="6477000"/>
            <a:chExt cx="889000" cy="254000"/>
          </a:xfrm>
        </p:grpSpPr>
        <p:sp>
          <p:nvSpPr>
            <p:cNvPr id="14" name="Rectangle: Rounded Corners 13">
              <a:extLst>
                <a:ext uri="{FF2B5EF4-FFF2-40B4-BE49-F238E27FC236}">
                  <a16:creationId xmlns:a16="http://schemas.microsoft.com/office/drawing/2014/main" id="{F654F82F-C071-A686-2306-59E2ABD8EE5B}"/>
                </a:ext>
              </a:extLst>
            </p:cNvPr>
            <p:cNvSpPr/>
            <p:nvPr>
              <p:custDataLst>
                <p:tags r:id="rId1"/>
              </p:custDataLst>
            </p:nvPr>
          </p:nvSpPr>
          <p:spPr>
            <a:xfrm>
              <a:off x="127000" y="6527800"/>
              <a:ext cx="603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20AD7C3-6642-DA01-628C-39511C0CDC87}"/>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AD9678E-B3FE-CB14-6B07-C62500BAB04E}"/>
              </a:ext>
              <a:ext uri="{C183D7F6-B498-43B3-948B-1728B52AA6E4}">
                <adec:decorative xmlns:adec="http://schemas.microsoft.com/office/drawing/2017/decorative" val="1"/>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What is performative accessibility?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52213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985AD7-2683-38E7-B6BE-C56615B11A62}"/>
              </a:ext>
            </a:extLst>
          </p:cNvPr>
          <p:cNvSpPr>
            <a:spLocks noGrp="1"/>
          </p:cNvSpPr>
          <p:nvPr>
            <p:ph type="title" idx="4294967295"/>
          </p:nvPr>
        </p:nvSpPr>
        <p:spPr>
          <a:xfrm>
            <a:off x="838200" y="-1325563"/>
            <a:ext cx="10515600" cy="1325563"/>
          </a:xfrm>
          <a:prstGeom prst="rect">
            <a:avLst/>
          </a:prstGeom>
        </p:spPr>
        <p:txBody>
          <a:bodyPr anchor="b"/>
          <a:lstStyle/>
          <a:p>
            <a:r>
              <a:rPr lang="en-US" dirty="0"/>
              <a:t>Who Am I?</a:t>
            </a:r>
          </a:p>
        </p:txBody>
      </p:sp>
      <p:grpSp>
        <p:nvGrpSpPr>
          <p:cNvPr id="7" name="Group 6" descr="A brief introduction to the speaker">
            <a:extLst>
              <a:ext uri="{FF2B5EF4-FFF2-40B4-BE49-F238E27FC236}">
                <a16:creationId xmlns:a16="http://schemas.microsoft.com/office/drawing/2014/main" id="{FEE45FD5-3046-0843-AFEC-DB69AF1B92AD}"/>
              </a:ext>
            </a:extLst>
          </p:cNvPr>
          <p:cNvGrpSpPr/>
          <p:nvPr/>
        </p:nvGrpSpPr>
        <p:grpSpPr>
          <a:xfrm>
            <a:off x="6199514" y="1716060"/>
            <a:ext cx="5147414" cy="4899913"/>
            <a:chOff x="12395855" y="4681152"/>
            <a:chExt cx="10294827" cy="7361447"/>
          </a:xfrm>
        </p:grpSpPr>
        <p:sp>
          <p:nvSpPr>
            <p:cNvPr id="47" name="TextBox 46">
              <a:extLst>
                <a:ext uri="{FF2B5EF4-FFF2-40B4-BE49-F238E27FC236}">
                  <a16:creationId xmlns:a16="http://schemas.microsoft.com/office/drawing/2014/main" id="{6C14ECB7-9618-7146-9DC2-AADBE2F1072B}"/>
                </a:ext>
              </a:extLst>
            </p:cNvPr>
            <p:cNvSpPr txBox="1"/>
            <p:nvPr/>
          </p:nvSpPr>
          <p:spPr>
            <a:xfrm>
              <a:off x="12395857" y="5702404"/>
              <a:ext cx="10294825" cy="6340195"/>
            </a:xfrm>
            <a:prstGeom prst="rect">
              <a:avLst/>
            </a:prstGeom>
            <a:noFill/>
          </p:spPr>
          <p:txBody>
            <a:bodyPr wrap="square" rtlCol="0">
              <a:spAutoFit/>
            </a:bodyPr>
            <a:lstStyle/>
            <a:p>
              <a:r>
                <a:rPr lang="en-US" sz="2000" dirty="0">
                  <a:solidFill>
                    <a:schemeClr val="tx2"/>
                  </a:solidFill>
                  <a:latin typeface="Lato Light" panose="020F0502020204030203" pitchFamily="34" charset="0"/>
                  <a:ea typeface="Lato Light" panose="020F0502020204030203" pitchFamily="34" charset="0"/>
                  <a:cs typeface="Lato Light" panose="020F0502020204030203" pitchFamily="34" charset="0"/>
                </a:rPr>
                <a:t>I am a Director of Product Management at Enghouse Video, and the resident accessibility champion. I help make sure digital products are not just checking an accessibility box, but that we are making a commitment to inclusion, equity, and empowerment. I started my career in UX design and research, before moving over to product management, but I have always had a passion for accessibility.</a:t>
              </a:r>
            </a:p>
          </p:txBody>
        </p:sp>
        <p:sp>
          <p:nvSpPr>
            <p:cNvPr id="48" name="TextBox 47">
              <a:extLst>
                <a:ext uri="{FF2B5EF4-FFF2-40B4-BE49-F238E27FC236}">
                  <a16:creationId xmlns:a16="http://schemas.microsoft.com/office/drawing/2014/main" id="{40E6036D-B7F6-A74A-B883-7A6A9668082B}"/>
                </a:ext>
              </a:extLst>
            </p:cNvPr>
            <p:cNvSpPr txBox="1"/>
            <p:nvPr/>
          </p:nvSpPr>
          <p:spPr>
            <a:xfrm>
              <a:off x="12395855" y="4681152"/>
              <a:ext cx="10294825" cy="1063502"/>
            </a:xfrm>
            <a:prstGeom prst="rect">
              <a:avLst/>
            </a:prstGeom>
            <a:noFill/>
          </p:spPr>
          <p:txBody>
            <a:bodyPr wrap="square" rtlCol="0">
              <a:spAutoFit/>
            </a:bodyPr>
            <a:lstStyle/>
            <a:p>
              <a:r>
                <a:rPr lang="en-US" sz="2400" b="1" dirty="0">
                  <a:solidFill>
                    <a:schemeClr val="accent5">
                      <a:lumMod val="75000"/>
                    </a:schemeClr>
                  </a:solidFill>
                  <a:latin typeface="Poppins" pitchFamily="2" charset="77"/>
                  <a:ea typeface="Roboto Medium" panose="02000000000000000000" pitchFamily="2" charset="0"/>
                  <a:cs typeface="Poppins" pitchFamily="2" charset="77"/>
                </a:rPr>
                <a:t>Chris Scholtens, CPACC</a:t>
              </a:r>
            </a:p>
            <a:p>
              <a:r>
                <a:rPr lang="en-US" sz="1600" b="1" dirty="0">
                  <a:solidFill>
                    <a:schemeClr val="accent1"/>
                  </a:solidFill>
                  <a:latin typeface="Poppins" pitchFamily="2" charset="77"/>
                  <a:ea typeface="Roboto Medium" panose="02000000000000000000" pitchFamily="2" charset="0"/>
                  <a:cs typeface="Poppins" pitchFamily="2" charset="77"/>
                </a:rPr>
                <a:t>he/him/his</a:t>
              </a:r>
            </a:p>
          </p:txBody>
        </p:sp>
      </p:grpSp>
      <p:grpSp>
        <p:nvGrpSpPr>
          <p:cNvPr id="11" name="Group 10">
            <a:extLst>
              <a:ext uri="{FF2B5EF4-FFF2-40B4-BE49-F238E27FC236}">
                <a16:creationId xmlns:a16="http://schemas.microsoft.com/office/drawing/2014/main" id="{0D0AFADE-A3CF-9F80-3A3B-F934D4E5D1C9}"/>
              </a:ext>
              <a:ext uri="{C183D7F6-B498-43B3-948B-1728B52AA6E4}">
                <adec:decorative xmlns:adec="http://schemas.microsoft.com/office/drawing/2017/decorative" val="1"/>
              </a:ext>
            </a:extLst>
          </p:cNvPr>
          <p:cNvGrpSpPr/>
          <p:nvPr/>
        </p:nvGrpSpPr>
        <p:grpSpPr>
          <a:xfrm>
            <a:off x="6625973" y="363501"/>
            <a:ext cx="4294496" cy="1061009"/>
            <a:chOff x="3948752" y="421005"/>
            <a:chExt cx="4294496" cy="1061009"/>
          </a:xfrm>
        </p:grpSpPr>
        <p:grpSp>
          <p:nvGrpSpPr>
            <p:cNvPr id="12" name="Group 11">
              <a:extLst>
                <a:ext uri="{FF2B5EF4-FFF2-40B4-BE49-F238E27FC236}">
                  <a16:creationId xmlns:a16="http://schemas.microsoft.com/office/drawing/2014/main" id="{CFDCCE38-978B-2F5F-A128-A2F0AF181E5F}"/>
                </a:ext>
              </a:extLst>
            </p:cNvPr>
            <p:cNvGrpSpPr/>
            <p:nvPr/>
          </p:nvGrpSpPr>
          <p:grpSpPr>
            <a:xfrm rot="5400000">
              <a:off x="7151904" y="735254"/>
              <a:ext cx="746760" cy="746760"/>
              <a:chOff x="5836920" y="1969602"/>
              <a:chExt cx="746760" cy="746760"/>
            </a:xfrm>
          </p:grpSpPr>
          <p:sp>
            <p:nvSpPr>
              <p:cNvPr id="15" name="Arc 14">
                <a:extLst>
                  <a:ext uri="{FF2B5EF4-FFF2-40B4-BE49-F238E27FC236}">
                    <a16:creationId xmlns:a16="http://schemas.microsoft.com/office/drawing/2014/main" id="{55E1D4DB-A76C-409F-7C4B-6418E2CB8A68}"/>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EA85024-77AA-F83C-A5E8-2191D545EDAA}"/>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3" name="TextBox 12">
              <a:extLst>
                <a:ext uri="{FF2B5EF4-FFF2-40B4-BE49-F238E27FC236}">
                  <a16:creationId xmlns:a16="http://schemas.microsoft.com/office/drawing/2014/main" id="{57259EED-ED21-B209-AF07-BF589336D0AC}"/>
                </a:ext>
              </a:extLst>
            </p:cNvPr>
            <p:cNvSpPr txBox="1"/>
            <p:nvPr/>
          </p:nvSpPr>
          <p:spPr>
            <a:xfrm>
              <a:off x="3948752" y="552162"/>
              <a:ext cx="4294496" cy="769441"/>
            </a:xfrm>
            <a:prstGeom prst="rect">
              <a:avLst/>
            </a:prstGeom>
            <a:noFill/>
          </p:spPr>
          <p:txBody>
            <a:bodyPr wrap="square" anchor="t">
              <a:spAutoFit/>
            </a:bodyPr>
            <a:lstStyle/>
            <a:p>
              <a:pPr algn="ctr">
                <a:spcBef>
                  <a:spcPts val="600"/>
                </a:spcBef>
                <a:buClr>
                  <a:srgbClr val="008DB9"/>
                </a:buClr>
              </a:pPr>
              <a:r>
                <a:rPr lang="en-US" sz="4400" dirty="0">
                  <a:solidFill>
                    <a:schemeClr val="accent1"/>
                  </a:solidFill>
                  <a:latin typeface="Impact" panose="020B0806030902050204" pitchFamily="34" charset="0"/>
                  <a:ea typeface="Verdana" panose="020B0604030504040204" pitchFamily="34" charset="0"/>
                  <a:cs typeface="Prompt Black" panose="00000A00000000000000" pitchFamily="2" charset="-34"/>
                </a:rPr>
                <a:t>Who </a:t>
              </a:r>
              <a:r>
                <a:rPr lang="en-US" sz="4400" dirty="0">
                  <a:solidFill>
                    <a:schemeClr val="accent3">
                      <a:lumMod val="50000"/>
                    </a:schemeClr>
                  </a:solidFill>
                  <a:latin typeface="Impact" panose="020B0806030902050204" pitchFamily="34" charset="0"/>
                  <a:ea typeface="Verdana" panose="020B0604030504040204" pitchFamily="34" charset="0"/>
                  <a:cs typeface="Prompt Black" panose="00000A00000000000000" pitchFamily="2" charset="-34"/>
                </a:rPr>
                <a:t>Am I?</a:t>
              </a:r>
            </a:p>
          </p:txBody>
        </p:sp>
        <p:sp>
          <p:nvSpPr>
            <p:cNvPr id="14" name="Rectangle: Rounded Corners 13">
              <a:extLst>
                <a:ext uri="{FF2B5EF4-FFF2-40B4-BE49-F238E27FC236}">
                  <a16:creationId xmlns:a16="http://schemas.microsoft.com/office/drawing/2014/main" id="{DB1807BB-922B-F94E-C7AD-14A1185CC4D7}"/>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3" name="Rectangle: Rounded Corners 22" descr="A picture of the speaker, he is a male, with dark hair and light skin. He is visible from the torso up, with his arms crossed over his stomach. He is wearing a red, blue, and yellow plaid shirt.">
            <a:extLst>
              <a:ext uri="{FF2B5EF4-FFF2-40B4-BE49-F238E27FC236}">
                <a16:creationId xmlns:a16="http://schemas.microsoft.com/office/drawing/2014/main" id="{A8293DAC-943D-0E16-9D55-A2D76F623960}"/>
              </a:ext>
            </a:extLst>
          </p:cNvPr>
          <p:cNvSpPr/>
          <p:nvPr/>
        </p:nvSpPr>
        <p:spPr>
          <a:xfrm>
            <a:off x="761183" y="1294168"/>
            <a:ext cx="4524375" cy="4438650"/>
          </a:xfrm>
          <a:prstGeom prst="roundRect">
            <a:avLst>
              <a:gd name="adj" fmla="val 100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00D293B-30C4-6D6C-8A95-315CEFC7FBD8}"/>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rot="10800000" flipH="1">
            <a:off x="763404" y="4123914"/>
            <a:ext cx="2672082" cy="1608904"/>
          </a:xfrm>
          <a:prstGeom prst="rect">
            <a:avLst/>
          </a:prstGeom>
        </p:spPr>
      </p:pic>
      <p:pic>
        <p:nvPicPr>
          <p:cNvPr id="34" name="Picture 33">
            <a:extLst>
              <a:ext uri="{FF2B5EF4-FFF2-40B4-BE49-F238E27FC236}">
                <a16:creationId xmlns:a16="http://schemas.microsoft.com/office/drawing/2014/main" id="{A36157C2-708C-DD28-66AA-988AE57D8522}"/>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flipH="1">
            <a:off x="2843232" y="1314868"/>
            <a:ext cx="2672082" cy="1608904"/>
          </a:xfrm>
          <a:prstGeom prst="rect">
            <a:avLst/>
          </a:prstGeom>
        </p:spPr>
      </p:pic>
      <p:grpSp>
        <p:nvGrpSpPr>
          <p:cNvPr id="37" name="Group 36">
            <a:extLst>
              <a:ext uri="{FF2B5EF4-FFF2-40B4-BE49-F238E27FC236}">
                <a16:creationId xmlns:a16="http://schemas.microsoft.com/office/drawing/2014/main" id="{AB6FBC6C-4CDE-FFAA-637C-B558F087546C}"/>
              </a:ext>
              <a:ext uri="{C183D7F6-B498-43B3-948B-1728B52AA6E4}">
                <adec:decorative xmlns:adec="http://schemas.microsoft.com/office/drawing/2017/decorative" val="1"/>
              </a:ext>
            </a:extLst>
          </p:cNvPr>
          <p:cNvGrpSpPr/>
          <p:nvPr/>
        </p:nvGrpSpPr>
        <p:grpSpPr>
          <a:xfrm>
            <a:off x="1636346" y="1569963"/>
            <a:ext cx="2721806" cy="3516500"/>
            <a:chOff x="2097087" y="2013767"/>
            <a:chExt cx="1938217" cy="2504124"/>
          </a:xfrm>
        </p:grpSpPr>
        <p:grpSp>
          <p:nvGrpSpPr>
            <p:cNvPr id="25" name="Group 24">
              <a:extLst>
                <a:ext uri="{FF2B5EF4-FFF2-40B4-BE49-F238E27FC236}">
                  <a16:creationId xmlns:a16="http://schemas.microsoft.com/office/drawing/2014/main" id="{B65A9C26-8195-E376-A69D-78445A5D9809}"/>
                </a:ext>
              </a:extLst>
            </p:cNvPr>
            <p:cNvGrpSpPr/>
            <p:nvPr/>
          </p:nvGrpSpPr>
          <p:grpSpPr>
            <a:xfrm>
              <a:off x="2109787" y="2420078"/>
              <a:ext cx="1809751" cy="2097813"/>
              <a:chOff x="2109787" y="2230935"/>
              <a:chExt cx="1809751" cy="2097813"/>
            </a:xfrm>
          </p:grpSpPr>
          <p:sp>
            <p:nvSpPr>
              <p:cNvPr id="26" name="Freeform: Shape 7">
                <a:extLst>
                  <a:ext uri="{FF2B5EF4-FFF2-40B4-BE49-F238E27FC236}">
                    <a16:creationId xmlns:a16="http://schemas.microsoft.com/office/drawing/2014/main" id="{56BE4C1C-9958-02E3-9F42-BB07EAD9B535}"/>
                  </a:ext>
                </a:extLst>
              </p:cNvPr>
              <p:cNvSpPr/>
              <p:nvPr/>
            </p:nvSpPr>
            <p:spPr>
              <a:xfrm>
                <a:off x="3015647" y="2555181"/>
                <a:ext cx="903891" cy="1773255"/>
              </a:xfrm>
              <a:custGeom>
                <a:avLst/>
                <a:gdLst>
                  <a:gd name="connsiteX0" fmla="*/ 1315440 w 1315440"/>
                  <a:gd name="connsiteY0" fmla="*/ 1315441 h 2630881"/>
                  <a:gd name="connsiteX1" fmla="*/ 0 w 1315440"/>
                  <a:gd name="connsiteY1" fmla="*/ 2630881 h 2630881"/>
                  <a:gd name="connsiteX2" fmla="*/ 0 w 1315440"/>
                  <a:gd name="connsiteY2" fmla="*/ 0 h 2630881"/>
                  <a:gd name="connsiteX3" fmla="*/ 1315440 w 1315440"/>
                  <a:gd name="connsiteY3" fmla="*/ 1315441 h 2630881"/>
                </a:gdLst>
                <a:ahLst/>
                <a:cxnLst>
                  <a:cxn ang="0">
                    <a:pos x="connsiteX0" y="connsiteY0"/>
                  </a:cxn>
                  <a:cxn ang="0">
                    <a:pos x="connsiteX1" y="connsiteY1"/>
                  </a:cxn>
                  <a:cxn ang="0">
                    <a:pos x="connsiteX2" y="connsiteY2"/>
                  </a:cxn>
                  <a:cxn ang="0">
                    <a:pos x="connsiteX3" y="connsiteY3"/>
                  </a:cxn>
                </a:cxnLst>
                <a:rect l="l" t="t" r="r" b="b"/>
                <a:pathLst>
                  <a:path w="1315440" h="2630881">
                    <a:moveTo>
                      <a:pt x="1315440" y="1315441"/>
                    </a:moveTo>
                    <a:cubicBezTo>
                      <a:pt x="1315440" y="2041871"/>
                      <a:pt x="726430" y="2630881"/>
                      <a:pt x="0" y="2630881"/>
                    </a:cubicBezTo>
                    <a:lnTo>
                      <a:pt x="0" y="0"/>
                    </a:lnTo>
                    <a:cubicBezTo>
                      <a:pt x="726430" y="0"/>
                      <a:pt x="1315440" y="589010"/>
                      <a:pt x="1315440" y="1315441"/>
                    </a:cubicBezTo>
                    <a:close/>
                  </a:path>
                </a:pathLst>
              </a:custGeom>
              <a:solidFill>
                <a:schemeClr val="accent3"/>
              </a:soli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Shape 8">
                <a:extLst>
                  <a:ext uri="{FF2B5EF4-FFF2-40B4-BE49-F238E27FC236}">
                    <a16:creationId xmlns:a16="http://schemas.microsoft.com/office/drawing/2014/main" id="{6B6F5AF8-B942-1333-A5E9-04961749295F}"/>
                  </a:ext>
                </a:extLst>
              </p:cNvPr>
              <p:cNvSpPr/>
              <p:nvPr/>
            </p:nvSpPr>
            <p:spPr>
              <a:xfrm>
                <a:off x="2111118" y="2324402"/>
                <a:ext cx="903891" cy="1773565"/>
              </a:xfrm>
              <a:custGeom>
                <a:avLst/>
                <a:gdLst>
                  <a:gd name="connsiteX0" fmla="*/ 1315440 w 1315440"/>
                  <a:gd name="connsiteY0" fmla="*/ 0 h 2631344"/>
                  <a:gd name="connsiteX1" fmla="*/ 1315440 w 1315440"/>
                  <a:gd name="connsiteY1" fmla="*/ 2631344 h 2631344"/>
                  <a:gd name="connsiteX2" fmla="*/ 0 w 1315440"/>
                  <a:gd name="connsiteY2" fmla="*/ 1315441 h 2631344"/>
                  <a:gd name="connsiteX3" fmla="*/ 1315440 w 1315440"/>
                  <a:gd name="connsiteY3" fmla="*/ 0 h 2631344"/>
                </a:gdLst>
                <a:ahLst/>
                <a:cxnLst>
                  <a:cxn ang="0">
                    <a:pos x="connsiteX0" y="connsiteY0"/>
                  </a:cxn>
                  <a:cxn ang="0">
                    <a:pos x="connsiteX1" y="connsiteY1"/>
                  </a:cxn>
                  <a:cxn ang="0">
                    <a:pos x="connsiteX2" y="connsiteY2"/>
                  </a:cxn>
                  <a:cxn ang="0">
                    <a:pos x="connsiteX3" y="connsiteY3"/>
                  </a:cxn>
                </a:cxnLst>
                <a:rect l="l" t="t" r="r" b="b"/>
                <a:pathLst>
                  <a:path w="1315440" h="2631344">
                    <a:moveTo>
                      <a:pt x="1315440" y="0"/>
                    </a:moveTo>
                    <a:lnTo>
                      <a:pt x="1315440" y="2631344"/>
                    </a:lnTo>
                    <a:cubicBezTo>
                      <a:pt x="589010" y="2631344"/>
                      <a:pt x="0" y="2042334"/>
                      <a:pt x="0" y="1315441"/>
                    </a:cubicBezTo>
                    <a:cubicBezTo>
                      <a:pt x="0" y="588547"/>
                      <a:pt x="589010" y="0"/>
                      <a:pt x="1315440" y="0"/>
                    </a:cubicBezTo>
                    <a:close/>
                  </a:path>
                </a:pathLst>
              </a:custGeom>
              <a:solidFill>
                <a:schemeClr val="accent1"/>
              </a:soli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Shape 9">
                <a:extLst>
                  <a:ext uri="{FF2B5EF4-FFF2-40B4-BE49-F238E27FC236}">
                    <a16:creationId xmlns:a16="http://schemas.microsoft.com/office/drawing/2014/main" id="{8DDE945F-DFC8-FB76-D746-A65E0CA4C1FE}"/>
                  </a:ext>
                </a:extLst>
              </p:cNvPr>
              <p:cNvSpPr/>
              <p:nvPr/>
            </p:nvSpPr>
            <p:spPr>
              <a:xfrm>
                <a:off x="2731094" y="4049629"/>
                <a:ext cx="401553" cy="279119"/>
              </a:xfrm>
              <a:custGeom>
                <a:avLst/>
                <a:gdLst>
                  <a:gd name="connsiteX0" fmla="*/ 0 w 584383"/>
                  <a:gd name="connsiteY0" fmla="*/ 0 h 414111"/>
                  <a:gd name="connsiteX1" fmla="*/ 414112 w 584383"/>
                  <a:gd name="connsiteY1" fmla="*/ 414112 h 414111"/>
                  <a:gd name="connsiteX2" fmla="*/ 414112 w 584383"/>
                  <a:gd name="connsiteY2" fmla="*/ 414112 h 414111"/>
                  <a:gd name="connsiteX3" fmla="*/ 584383 w 584383"/>
                  <a:gd name="connsiteY3" fmla="*/ 243840 h 414111"/>
                  <a:gd name="connsiteX4" fmla="*/ 445575 w 584383"/>
                  <a:gd name="connsiteY4" fmla="*/ 76345 h 414111"/>
                  <a:gd name="connsiteX5" fmla="*/ 414112 w 584383"/>
                  <a:gd name="connsiteY5" fmla="*/ 38404 h 414111"/>
                  <a:gd name="connsiteX6" fmla="*/ 414112 w 584383"/>
                  <a:gd name="connsiteY6" fmla="*/ 38404 h 414111"/>
                  <a:gd name="connsiteX7" fmla="*/ 375708 w 584383"/>
                  <a:gd name="connsiteY7" fmla="*/ 0 h 414111"/>
                  <a:gd name="connsiteX8" fmla="*/ 0 w 584383"/>
                  <a:gd name="connsiteY8" fmla="*/ 0 h 4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383" h="414111">
                    <a:moveTo>
                      <a:pt x="0" y="0"/>
                    </a:moveTo>
                    <a:lnTo>
                      <a:pt x="414112" y="414112"/>
                    </a:lnTo>
                    <a:cubicBezTo>
                      <a:pt x="414112" y="414112"/>
                      <a:pt x="414112" y="414112"/>
                      <a:pt x="414112" y="414112"/>
                    </a:cubicBezTo>
                    <a:cubicBezTo>
                      <a:pt x="508039" y="414112"/>
                      <a:pt x="584383" y="337767"/>
                      <a:pt x="584383" y="243840"/>
                    </a:cubicBezTo>
                    <a:cubicBezTo>
                      <a:pt x="584383" y="160555"/>
                      <a:pt x="524696" y="91151"/>
                      <a:pt x="445575" y="76345"/>
                    </a:cubicBezTo>
                    <a:cubicBezTo>
                      <a:pt x="427530" y="73106"/>
                      <a:pt x="414112" y="57374"/>
                      <a:pt x="414112" y="38404"/>
                    </a:cubicBezTo>
                    <a:lnTo>
                      <a:pt x="414112" y="38404"/>
                    </a:lnTo>
                    <a:cubicBezTo>
                      <a:pt x="414112" y="17120"/>
                      <a:pt x="396992" y="0"/>
                      <a:pt x="375708" y="0"/>
                    </a:cubicBezTo>
                    <a:lnTo>
                      <a:pt x="0" y="0"/>
                    </a:lnTo>
                    <a:close/>
                  </a:path>
                </a:pathLst>
              </a:custGeom>
              <a:solidFill>
                <a:schemeClr val="accent3">
                  <a:lumMod val="50000"/>
                </a:schemeClr>
              </a:soli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Shape 10">
                <a:extLst>
                  <a:ext uri="{FF2B5EF4-FFF2-40B4-BE49-F238E27FC236}">
                    <a16:creationId xmlns:a16="http://schemas.microsoft.com/office/drawing/2014/main" id="{7DCC8AE4-F015-703E-AA6E-80FE5F19EFCA}"/>
                  </a:ext>
                </a:extLst>
              </p:cNvPr>
              <p:cNvSpPr/>
              <p:nvPr/>
            </p:nvSpPr>
            <p:spPr>
              <a:xfrm>
                <a:off x="2898009" y="2324402"/>
                <a:ext cx="401553" cy="279119"/>
              </a:xfrm>
              <a:custGeom>
                <a:avLst/>
                <a:gdLst>
                  <a:gd name="connsiteX0" fmla="*/ 584383 w 584383"/>
                  <a:gd name="connsiteY0" fmla="*/ 414112 h 414111"/>
                  <a:gd name="connsiteX1" fmla="*/ 170272 w 584383"/>
                  <a:gd name="connsiteY1" fmla="*/ 0 h 414111"/>
                  <a:gd name="connsiteX2" fmla="*/ 170272 w 584383"/>
                  <a:gd name="connsiteY2" fmla="*/ 0 h 414111"/>
                  <a:gd name="connsiteX3" fmla="*/ 0 w 584383"/>
                  <a:gd name="connsiteY3" fmla="*/ 170272 h 414111"/>
                  <a:gd name="connsiteX4" fmla="*/ 138808 w 584383"/>
                  <a:gd name="connsiteY4" fmla="*/ 337767 h 414111"/>
                  <a:gd name="connsiteX5" fmla="*/ 170272 w 584383"/>
                  <a:gd name="connsiteY5" fmla="*/ 375708 h 414111"/>
                  <a:gd name="connsiteX6" fmla="*/ 170272 w 584383"/>
                  <a:gd name="connsiteY6" fmla="*/ 375708 h 414111"/>
                  <a:gd name="connsiteX7" fmla="*/ 208675 w 584383"/>
                  <a:gd name="connsiteY7" fmla="*/ 414112 h 414111"/>
                  <a:gd name="connsiteX8" fmla="*/ 584383 w 584383"/>
                  <a:gd name="connsiteY8" fmla="*/ 414112 h 4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383" h="414111">
                    <a:moveTo>
                      <a:pt x="584383" y="414112"/>
                    </a:moveTo>
                    <a:lnTo>
                      <a:pt x="170272" y="0"/>
                    </a:lnTo>
                    <a:cubicBezTo>
                      <a:pt x="170272" y="0"/>
                      <a:pt x="170272" y="0"/>
                      <a:pt x="170272" y="0"/>
                    </a:cubicBezTo>
                    <a:cubicBezTo>
                      <a:pt x="76345" y="0"/>
                      <a:pt x="0" y="76345"/>
                      <a:pt x="0" y="170272"/>
                    </a:cubicBezTo>
                    <a:cubicBezTo>
                      <a:pt x="0" y="253557"/>
                      <a:pt x="59688" y="322961"/>
                      <a:pt x="138808" y="337767"/>
                    </a:cubicBezTo>
                    <a:cubicBezTo>
                      <a:pt x="156853" y="341006"/>
                      <a:pt x="170272" y="356738"/>
                      <a:pt x="170272" y="375708"/>
                    </a:cubicBezTo>
                    <a:lnTo>
                      <a:pt x="170272" y="375708"/>
                    </a:lnTo>
                    <a:cubicBezTo>
                      <a:pt x="170272" y="396992"/>
                      <a:pt x="187391" y="414112"/>
                      <a:pt x="208675" y="414112"/>
                    </a:cubicBezTo>
                    <a:lnTo>
                      <a:pt x="584383" y="414112"/>
                    </a:lnTo>
                    <a:close/>
                  </a:path>
                </a:pathLst>
              </a:custGeom>
              <a:solidFill>
                <a:schemeClr val="accent1">
                  <a:lumMod val="50000"/>
                </a:schemeClr>
              </a:soli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Shape 11">
                <a:extLst>
                  <a:ext uri="{FF2B5EF4-FFF2-40B4-BE49-F238E27FC236}">
                    <a16:creationId xmlns:a16="http://schemas.microsoft.com/office/drawing/2014/main" id="{60BC7711-4719-9223-D4F5-E04052396F48}"/>
                  </a:ext>
                </a:extLst>
              </p:cNvPr>
              <p:cNvSpPr/>
              <p:nvPr/>
            </p:nvSpPr>
            <p:spPr>
              <a:xfrm>
                <a:off x="2133908" y="2461836"/>
                <a:ext cx="1762205" cy="1728549"/>
              </a:xfrm>
              <a:custGeom>
                <a:avLst/>
                <a:gdLst>
                  <a:gd name="connsiteX0" fmla="*/ 2197799 w 2197798"/>
                  <a:gd name="connsiteY0" fmla="*/ 1098900 h 2197799"/>
                  <a:gd name="connsiteX1" fmla="*/ 1098899 w 2197798"/>
                  <a:gd name="connsiteY1" fmla="*/ 2197799 h 2197799"/>
                  <a:gd name="connsiteX2" fmla="*/ 0 w 2197798"/>
                  <a:gd name="connsiteY2" fmla="*/ 1098900 h 2197799"/>
                  <a:gd name="connsiteX3" fmla="*/ 1098899 w 2197798"/>
                  <a:gd name="connsiteY3" fmla="*/ 0 h 2197799"/>
                  <a:gd name="connsiteX4" fmla="*/ 2197799 w 2197798"/>
                  <a:gd name="connsiteY4" fmla="*/ 1098900 h 2197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798" h="2197799">
                    <a:moveTo>
                      <a:pt x="2197799" y="1098900"/>
                    </a:moveTo>
                    <a:cubicBezTo>
                      <a:pt x="2197799" y="1705805"/>
                      <a:pt x="1705805" y="2197799"/>
                      <a:pt x="1098899" y="2197799"/>
                    </a:cubicBezTo>
                    <a:cubicBezTo>
                      <a:pt x="491994" y="2197799"/>
                      <a:pt x="0" y="1705805"/>
                      <a:pt x="0" y="1098900"/>
                    </a:cubicBezTo>
                    <a:cubicBezTo>
                      <a:pt x="0" y="491994"/>
                      <a:pt x="491994" y="0"/>
                      <a:pt x="1098899" y="0"/>
                    </a:cubicBezTo>
                    <a:cubicBezTo>
                      <a:pt x="1705805" y="0"/>
                      <a:pt x="2197799" y="491994"/>
                      <a:pt x="2197799" y="1098900"/>
                    </a:cubicBezTo>
                    <a:close/>
                  </a:path>
                </a:pathLst>
              </a:custGeom>
              <a:gradFill>
                <a:gsLst>
                  <a:gs pos="0">
                    <a:srgbClr val="FFFFFF"/>
                  </a:gs>
                  <a:gs pos="50000">
                    <a:srgbClr val="F8F8F8"/>
                  </a:gs>
                  <a:gs pos="100000">
                    <a:srgbClr val="F2F2F2"/>
                  </a:gs>
                </a:gsLst>
                <a:lin ang="14326901" scaled="1"/>
              </a:gra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Shape 12">
                <a:extLst>
                  <a:ext uri="{FF2B5EF4-FFF2-40B4-BE49-F238E27FC236}">
                    <a16:creationId xmlns:a16="http://schemas.microsoft.com/office/drawing/2014/main" id="{C3807E43-779A-5DE5-B1B1-56306DB30F1C}"/>
                  </a:ext>
                </a:extLst>
              </p:cNvPr>
              <p:cNvSpPr/>
              <p:nvPr/>
            </p:nvSpPr>
            <p:spPr>
              <a:xfrm>
                <a:off x="2109787" y="2230935"/>
                <a:ext cx="903891" cy="1773565"/>
              </a:xfrm>
              <a:custGeom>
                <a:avLst/>
                <a:gdLst>
                  <a:gd name="connsiteX0" fmla="*/ 1315440 w 1315440"/>
                  <a:gd name="connsiteY0" fmla="*/ 0 h 2631344"/>
                  <a:gd name="connsiteX1" fmla="*/ 1315440 w 1315440"/>
                  <a:gd name="connsiteY1" fmla="*/ 2631344 h 2631344"/>
                  <a:gd name="connsiteX2" fmla="*/ 0 w 1315440"/>
                  <a:gd name="connsiteY2" fmla="*/ 1315441 h 2631344"/>
                  <a:gd name="connsiteX3" fmla="*/ 1315440 w 1315440"/>
                  <a:gd name="connsiteY3" fmla="*/ 0 h 2631344"/>
                </a:gdLst>
                <a:ahLst/>
                <a:cxnLst>
                  <a:cxn ang="0">
                    <a:pos x="connsiteX0" y="connsiteY0"/>
                  </a:cxn>
                  <a:cxn ang="0">
                    <a:pos x="connsiteX1" y="connsiteY1"/>
                  </a:cxn>
                  <a:cxn ang="0">
                    <a:pos x="connsiteX2" y="connsiteY2"/>
                  </a:cxn>
                  <a:cxn ang="0">
                    <a:pos x="connsiteX3" y="connsiteY3"/>
                  </a:cxn>
                </a:cxnLst>
                <a:rect l="l" t="t" r="r" b="b"/>
                <a:pathLst>
                  <a:path w="1315440" h="2631344">
                    <a:moveTo>
                      <a:pt x="1315440" y="0"/>
                    </a:moveTo>
                    <a:lnTo>
                      <a:pt x="1315440" y="2631344"/>
                    </a:lnTo>
                    <a:cubicBezTo>
                      <a:pt x="589010" y="2631344"/>
                      <a:pt x="0" y="2042334"/>
                      <a:pt x="0" y="1315441"/>
                    </a:cubicBezTo>
                    <a:cubicBezTo>
                      <a:pt x="0" y="588547"/>
                      <a:pt x="589010" y="0"/>
                      <a:pt x="1315440" y="0"/>
                    </a:cubicBezTo>
                    <a:close/>
                  </a:path>
                </a:pathLst>
              </a:custGeom>
              <a:solidFill>
                <a:schemeClr val="accent3"/>
              </a:soli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Shape 13">
                <a:extLst>
                  <a:ext uri="{FF2B5EF4-FFF2-40B4-BE49-F238E27FC236}">
                    <a16:creationId xmlns:a16="http://schemas.microsoft.com/office/drawing/2014/main" id="{451D3DF9-2035-7F05-1184-56D494C5FDD0}"/>
                  </a:ext>
                </a:extLst>
              </p:cNvPr>
              <p:cNvSpPr/>
              <p:nvPr/>
            </p:nvSpPr>
            <p:spPr>
              <a:xfrm>
                <a:off x="2896678" y="2230935"/>
                <a:ext cx="401553" cy="279117"/>
              </a:xfrm>
              <a:custGeom>
                <a:avLst/>
                <a:gdLst>
                  <a:gd name="connsiteX0" fmla="*/ 584383 w 584383"/>
                  <a:gd name="connsiteY0" fmla="*/ 414112 h 414111"/>
                  <a:gd name="connsiteX1" fmla="*/ 170272 w 584383"/>
                  <a:gd name="connsiteY1" fmla="*/ 0 h 414111"/>
                  <a:gd name="connsiteX2" fmla="*/ 170272 w 584383"/>
                  <a:gd name="connsiteY2" fmla="*/ 0 h 414111"/>
                  <a:gd name="connsiteX3" fmla="*/ 0 w 584383"/>
                  <a:gd name="connsiteY3" fmla="*/ 170272 h 414111"/>
                  <a:gd name="connsiteX4" fmla="*/ 138808 w 584383"/>
                  <a:gd name="connsiteY4" fmla="*/ 337767 h 414111"/>
                  <a:gd name="connsiteX5" fmla="*/ 170272 w 584383"/>
                  <a:gd name="connsiteY5" fmla="*/ 375708 h 414111"/>
                  <a:gd name="connsiteX6" fmla="*/ 170272 w 584383"/>
                  <a:gd name="connsiteY6" fmla="*/ 375708 h 414111"/>
                  <a:gd name="connsiteX7" fmla="*/ 208675 w 584383"/>
                  <a:gd name="connsiteY7" fmla="*/ 414112 h 414111"/>
                  <a:gd name="connsiteX8" fmla="*/ 584383 w 584383"/>
                  <a:gd name="connsiteY8" fmla="*/ 414112 h 4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383" h="414111">
                    <a:moveTo>
                      <a:pt x="584383" y="414112"/>
                    </a:moveTo>
                    <a:lnTo>
                      <a:pt x="170272" y="0"/>
                    </a:lnTo>
                    <a:cubicBezTo>
                      <a:pt x="170272" y="0"/>
                      <a:pt x="170272" y="0"/>
                      <a:pt x="170272" y="0"/>
                    </a:cubicBezTo>
                    <a:cubicBezTo>
                      <a:pt x="76345" y="0"/>
                      <a:pt x="0" y="76345"/>
                      <a:pt x="0" y="170272"/>
                    </a:cubicBezTo>
                    <a:cubicBezTo>
                      <a:pt x="0" y="253557"/>
                      <a:pt x="59688" y="322961"/>
                      <a:pt x="138808" y="337767"/>
                    </a:cubicBezTo>
                    <a:cubicBezTo>
                      <a:pt x="156853" y="341006"/>
                      <a:pt x="170272" y="356738"/>
                      <a:pt x="170272" y="375708"/>
                    </a:cubicBezTo>
                    <a:lnTo>
                      <a:pt x="170272" y="375708"/>
                    </a:lnTo>
                    <a:cubicBezTo>
                      <a:pt x="170272" y="396992"/>
                      <a:pt x="187391" y="414112"/>
                      <a:pt x="208675" y="414112"/>
                    </a:cubicBezTo>
                    <a:lnTo>
                      <a:pt x="584383" y="414112"/>
                    </a:lnTo>
                    <a:close/>
                  </a:path>
                </a:pathLst>
              </a:custGeom>
              <a:solidFill>
                <a:schemeClr val="accent3">
                  <a:lumMod val="50000"/>
                </a:schemeClr>
              </a:solidFill>
              <a:ln w="46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45A431A8-6C7B-F19C-4EB6-E50540798690}"/>
                  </a:ext>
                </a:extLst>
              </p:cNvPr>
              <p:cNvSpPr/>
              <p:nvPr/>
            </p:nvSpPr>
            <p:spPr>
              <a:xfrm>
                <a:off x="2136168" y="2401347"/>
                <a:ext cx="1756994" cy="1756997"/>
              </a:xfrm>
              <a:custGeom>
                <a:avLst/>
                <a:gdLst>
                  <a:gd name="connsiteX0" fmla="*/ 878498 w 1756994"/>
                  <a:gd name="connsiteY0" fmla="*/ 0 h 1756997"/>
                  <a:gd name="connsiteX1" fmla="*/ 1756994 w 1756994"/>
                  <a:gd name="connsiteY1" fmla="*/ 878500 h 1756997"/>
                  <a:gd name="connsiteX2" fmla="*/ 878498 w 1756994"/>
                  <a:gd name="connsiteY2" fmla="*/ 1756997 h 1756997"/>
                  <a:gd name="connsiteX3" fmla="*/ 0 w 1756994"/>
                  <a:gd name="connsiteY3" fmla="*/ 878500 h 1756997"/>
                  <a:gd name="connsiteX4" fmla="*/ 878498 w 1756994"/>
                  <a:gd name="connsiteY4" fmla="*/ 0 h 17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994" h="1756997">
                    <a:moveTo>
                      <a:pt x="878498" y="0"/>
                    </a:moveTo>
                    <a:cubicBezTo>
                      <a:pt x="1363678" y="0"/>
                      <a:pt x="1756994" y="393318"/>
                      <a:pt x="1756994" y="878500"/>
                    </a:cubicBezTo>
                    <a:cubicBezTo>
                      <a:pt x="1756994" y="1363679"/>
                      <a:pt x="1363678" y="1756997"/>
                      <a:pt x="878498" y="1756997"/>
                    </a:cubicBezTo>
                    <a:cubicBezTo>
                      <a:pt x="393316" y="1756997"/>
                      <a:pt x="0" y="1363679"/>
                      <a:pt x="0" y="878500"/>
                    </a:cubicBezTo>
                    <a:cubicBezTo>
                      <a:pt x="0" y="393318"/>
                      <a:pt x="393316" y="0"/>
                      <a:pt x="878498" y="0"/>
                    </a:cubicBezTo>
                    <a:close/>
                  </a:path>
                </a:pathLst>
              </a:custGeom>
              <a:solidFill>
                <a:schemeClr val="bg1"/>
              </a:solidFill>
              <a:ln>
                <a:no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person with his arms crossed&#10;&#10;Description automatically generated">
              <a:extLst>
                <a:ext uri="{FF2B5EF4-FFF2-40B4-BE49-F238E27FC236}">
                  <a16:creationId xmlns:a16="http://schemas.microsoft.com/office/drawing/2014/main" id="{DCC0596B-45FE-55F2-B3F2-2BF56E9862FD}"/>
                </a:ext>
              </a:extLst>
            </p:cNvPr>
            <p:cNvPicPr>
              <a:picLocks noChangeAspect="1"/>
            </p:cNvPicPr>
            <p:nvPr/>
          </p:nvPicPr>
          <p:blipFill>
            <a:blip r:embed="rId6">
              <a:extLst>
                <a:ext uri="{28A0092B-C50C-407E-A947-70E740481C1C}">
                  <a14:useLocalDpi xmlns:a14="http://schemas.microsoft.com/office/drawing/2010/main" val="0"/>
                </a:ext>
              </a:extLst>
            </a:blip>
            <a:srcRect l="2075" t="20005" r="7006" b="18484"/>
            <a:stretch/>
          </p:blipFill>
          <p:spPr>
            <a:xfrm>
              <a:off x="2131211" y="2590236"/>
              <a:ext cx="1762205" cy="1789038"/>
            </a:xfrm>
            <a:prstGeom prst="ellipse">
              <a:avLst/>
            </a:prstGeom>
          </p:spPr>
        </p:pic>
        <p:pic>
          <p:nvPicPr>
            <p:cNvPr id="36" name="Picture 35" descr="A person with his arms crossed&#10;&#10;Description automatically generated">
              <a:extLst>
                <a:ext uri="{FF2B5EF4-FFF2-40B4-BE49-F238E27FC236}">
                  <a16:creationId xmlns:a16="http://schemas.microsoft.com/office/drawing/2014/main" id="{8E57F67C-3E42-593D-33E0-87080361ADA3}"/>
                </a:ext>
              </a:extLst>
            </p:cNvPr>
            <p:cNvPicPr>
              <a:picLocks noChangeAspect="1"/>
            </p:cNvPicPr>
            <p:nvPr/>
          </p:nvPicPr>
          <p:blipFill>
            <a:blip r:embed="rId6">
              <a:extLst>
                <a:ext uri="{28A0092B-C50C-407E-A947-70E740481C1C}">
                  <a14:useLocalDpi xmlns:a14="http://schemas.microsoft.com/office/drawing/2010/main" val="0"/>
                </a:ext>
              </a:extLst>
            </a:blip>
            <a:srcRect b="61027"/>
            <a:stretch/>
          </p:blipFill>
          <p:spPr>
            <a:xfrm>
              <a:off x="2097087" y="2013767"/>
              <a:ext cx="1938217" cy="1133507"/>
            </a:xfrm>
            <a:prstGeom prst="rect">
              <a:avLst/>
            </a:prstGeom>
          </p:spPr>
        </p:pic>
      </p:grpSp>
      <p:grpSp>
        <p:nvGrpSpPr>
          <p:cNvPr id="40" name="Group 39">
            <a:extLst>
              <a:ext uri="{FF2B5EF4-FFF2-40B4-BE49-F238E27FC236}">
                <a16:creationId xmlns:a16="http://schemas.microsoft.com/office/drawing/2014/main" id="{44653DC0-A738-5F17-90C6-49DC232DFD57}"/>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38" name="Rectangle: Rounded Corners 37">
              <a:extLst>
                <a:ext uri="{FF2B5EF4-FFF2-40B4-BE49-F238E27FC236}">
                  <a16:creationId xmlns:a16="http://schemas.microsoft.com/office/drawing/2014/main" id="{71F62DDC-EFE7-B0D3-DCBC-99093C9D2A0A}"/>
                </a:ext>
              </a:extLst>
            </p:cNvPr>
            <p:cNvSpPr/>
            <p:nvPr>
              <p:custDataLst>
                <p:tags r:id="rId1"/>
              </p:custDataLst>
            </p:nvPr>
          </p:nvSpPr>
          <p:spPr>
            <a:xfrm>
              <a:off x="127000" y="6527800"/>
              <a:ext cx="635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2CBE1D23-8FDD-AC7B-8564-4189A2D13C57}"/>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3859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6538-20E4-0E3F-D603-7CA6BC8F535B}"/>
            </a:ext>
          </a:extLst>
        </p:cNvPr>
        <p:cNvGrpSpPr/>
        <p:nvPr/>
      </p:nvGrpSpPr>
      <p:grpSpPr>
        <a:xfrm>
          <a:off x="0" y="0"/>
          <a:ext cx="0" cy="0"/>
          <a:chOff x="0" y="0"/>
          <a:chExt cx="0" cy="0"/>
        </a:xfrm>
      </p:grpSpPr>
      <p:sp>
        <p:nvSpPr>
          <p:cNvPr id="25" name="Arc 24">
            <a:extLst>
              <a:ext uri="{FF2B5EF4-FFF2-40B4-BE49-F238E27FC236}">
                <a16:creationId xmlns:a16="http://schemas.microsoft.com/office/drawing/2014/main" id="{1EF3B2B3-AC0B-7C67-A8E6-F447614845ED}"/>
              </a:ext>
              <a:ext uri="{C183D7F6-B498-43B3-948B-1728B52AA6E4}">
                <adec:decorative xmlns:adec="http://schemas.microsoft.com/office/drawing/2017/decorative" val="1"/>
              </a:ext>
            </a:extLst>
          </p:cNvPr>
          <p:cNvSpPr/>
          <p:nvPr/>
        </p:nvSpPr>
        <p:spPr>
          <a:xfrm>
            <a:off x="10159317" y="1583045"/>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2CDDE645-5F64-8AE6-BD77-38A1A11B0EAE}"/>
              </a:ext>
              <a:ext uri="{C183D7F6-B498-43B3-948B-1728B52AA6E4}">
                <adec:decorative xmlns:adec="http://schemas.microsoft.com/office/drawing/2017/decorative" val="1"/>
              </a:ext>
            </a:extLst>
          </p:cNvPr>
          <p:cNvSpPr/>
          <p:nvPr/>
        </p:nvSpPr>
        <p:spPr>
          <a:xfrm>
            <a:off x="10304899" y="1702223"/>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itle 22">
            <a:extLst>
              <a:ext uri="{FF2B5EF4-FFF2-40B4-BE49-F238E27FC236}">
                <a16:creationId xmlns:a16="http://schemas.microsoft.com/office/drawing/2014/main" id="{831F09E5-12BB-EECE-BA12-602FBBE8ED68}"/>
              </a:ext>
            </a:extLst>
          </p:cNvPr>
          <p:cNvSpPr txBox="1">
            <a:spLocks noGrp="1"/>
          </p:cNvSpPr>
          <p:nvPr>
            <p:ph type="title" idx="4294967295"/>
          </p:nvPr>
        </p:nvSpPr>
        <p:spPr>
          <a:xfrm>
            <a:off x="7133324" y="1719993"/>
            <a:ext cx="366226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DOING IT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RIGHT</a:t>
            </a:r>
          </a:p>
        </p:txBody>
      </p:sp>
      <p:sp>
        <p:nvSpPr>
          <p:cNvPr id="40" name="Rectangle: Rounded Corners 39">
            <a:extLst>
              <a:ext uri="{FF2B5EF4-FFF2-40B4-BE49-F238E27FC236}">
                <a16:creationId xmlns:a16="http://schemas.microsoft.com/office/drawing/2014/main" id="{1A80D3DD-1675-DB9F-8B61-43B385179739}"/>
              </a:ext>
              <a:ext uri="{C183D7F6-B498-43B3-948B-1728B52AA6E4}">
                <adec:decorative xmlns:adec="http://schemas.microsoft.com/office/drawing/2017/decorative" val="1"/>
              </a:ext>
            </a:extLst>
          </p:cNvPr>
          <p:cNvSpPr/>
          <p:nvPr/>
        </p:nvSpPr>
        <p:spPr>
          <a:xfrm flipH="1">
            <a:off x="7213875" y="2489434"/>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a:extLst>
              <a:ext uri="{FF2B5EF4-FFF2-40B4-BE49-F238E27FC236}">
                <a16:creationId xmlns:a16="http://schemas.microsoft.com/office/drawing/2014/main" id="{1D5BCA1A-71AD-7EFA-6BC9-1BD0C87A7596}"/>
              </a:ext>
            </a:extLst>
          </p:cNvPr>
          <p:cNvSpPr txBox="1"/>
          <p:nvPr/>
        </p:nvSpPr>
        <p:spPr>
          <a:xfrm>
            <a:off x="7133325" y="2735799"/>
            <a:ext cx="4376368" cy="2539157"/>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Listen to your users! Find out their needs, find out their pain points. Involve them in design and in testing. There is no substitute for real users with disabilities testing a product.</a:t>
            </a:r>
          </a:p>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When you can make it happen (finding time, budget, resources, and leadership buy in), have your product audited by a third party. This gives legitimacy to your foundational compliance claims, and reassures that you are ready to be investing in novel ways of making your product more accessible.</a:t>
            </a:r>
          </a:p>
        </p:txBody>
      </p:sp>
      <p:cxnSp>
        <p:nvCxnSpPr>
          <p:cNvPr id="9" name="Straight Connector 8">
            <a:extLst>
              <a:ext uri="{FF2B5EF4-FFF2-40B4-BE49-F238E27FC236}">
                <a16:creationId xmlns:a16="http://schemas.microsoft.com/office/drawing/2014/main" id="{7F7F4D94-D4D1-7BC6-E8D4-001192603D18}"/>
              </a:ext>
              <a:ext uri="{C183D7F6-B498-43B3-948B-1728B52AA6E4}">
                <adec:decorative xmlns:adec="http://schemas.microsoft.com/office/drawing/2017/decorative" val="1"/>
              </a:ext>
            </a:extLst>
          </p:cNvPr>
          <p:cNvCxnSpPr>
            <a:cxnSpLocks/>
          </p:cNvCxnSpPr>
          <p:nvPr/>
        </p:nvCxnSpPr>
        <p:spPr>
          <a:xfrm>
            <a:off x="2611051" y="5526912"/>
            <a:ext cx="0" cy="569298"/>
          </a:xfrm>
          <a:prstGeom prst="line">
            <a:avLst/>
          </a:prstGeom>
          <a:ln w="60325" cap="rnd">
            <a:solidFill>
              <a:schemeClr val="accent3"/>
            </a:solidFill>
            <a:rou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238CAA2-5986-B76F-3646-EDE50D95D10F}"/>
              </a:ext>
              <a:ext uri="{C183D7F6-B498-43B3-948B-1728B52AA6E4}">
                <adec:decorative xmlns:adec="http://schemas.microsoft.com/office/drawing/2017/decorative" val="1"/>
              </a:ext>
            </a:extLst>
          </p:cNvPr>
          <p:cNvCxnSpPr>
            <a:cxnSpLocks/>
          </p:cNvCxnSpPr>
          <p:nvPr/>
        </p:nvCxnSpPr>
        <p:spPr>
          <a:xfrm>
            <a:off x="4104332" y="645924"/>
            <a:ext cx="0" cy="3431939"/>
          </a:xfrm>
          <a:prstGeom prst="line">
            <a:avLst/>
          </a:prstGeom>
          <a:ln w="60325" cap="rnd">
            <a:solidFill>
              <a:schemeClr val="accent2"/>
            </a:solidFill>
            <a:round/>
          </a:ln>
        </p:spPr>
        <p:style>
          <a:lnRef idx="2">
            <a:schemeClr val="accent1"/>
          </a:lnRef>
          <a:fillRef idx="0">
            <a:schemeClr val="accent1"/>
          </a:fillRef>
          <a:effectRef idx="1">
            <a:schemeClr val="accent1"/>
          </a:effectRef>
          <a:fontRef idx="minor">
            <a:schemeClr val="tx1"/>
          </a:fontRef>
        </p:style>
      </p:cxnSp>
      <p:pic>
        <p:nvPicPr>
          <p:cNvPr id="5" name="Picture Placeholder 4" descr="A person and a child looking at a computer">
            <a:extLst>
              <a:ext uri="{FF2B5EF4-FFF2-40B4-BE49-F238E27FC236}">
                <a16:creationId xmlns:a16="http://schemas.microsoft.com/office/drawing/2014/main" id="{29880E4C-DBB1-B3CB-8A0C-F8056BA81B3F}"/>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2624" b="2624"/>
          <a:stretch>
            <a:fillRect/>
          </a:stretch>
        </p:blipFill>
        <p:spPr/>
      </p:pic>
      <p:pic>
        <p:nvPicPr>
          <p:cNvPr id="12" name="Picture Placeholder 11">
            <a:extLst>
              <a:ext uri="{FF2B5EF4-FFF2-40B4-BE49-F238E27FC236}">
                <a16:creationId xmlns:a16="http://schemas.microsoft.com/office/drawing/2014/main" id="{AEADC5BA-E5DE-E622-658F-A7B6A8AFD85A}"/>
              </a:ext>
              <a:ext uri="{C183D7F6-B498-43B3-948B-1728B52AA6E4}">
                <adec:decorative xmlns:adec="http://schemas.microsoft.com/office/drawing/2017/decorative" val="1"/>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7680" r="7680"/>
          <a:stretch>
            <a:fillRect/>
          </a:stretch>
        </p:blipFill>
        <p:spPr>
          <a:ln w="57150">
            <a:solidFill>
              <a:schemeClr val="bg1"/>
            </a:solidFill>
          </a:ln>
        </p:spPr>
      </p:pic>
      <p:pic>
        <p:nvPicPr>
          <p:cNvPr id="3" name="Picture 2" descr="A person in wheelchair looking at a computer">
            <a:extLst>
              <a:ext uri="{FF2B5EF4-FFF2-40B4-BE49-F238E27FC236}">
                <a16:creationId xmlns:a16="http://schemas.microsoft.com/office/drawing/2014/main" id="{625E04E0-01E4-52D3-81F5-8B17E74ADD21}"/>
              </a:ext>
            </a:extLst>
          </p:cNvPr>
          <p:cNvPicPr>
            <a:picLocks noChangeAspect="1"/>
          </p:cNvPicPr>
          <p:nvPr/>
        </p:nvPicPr>
        <p:blipFill>
          <a:blip r:embed="rId7"/>
          <a:stretch>
            <a:fillRect/>
          </a:stretch>
        </p:blipFill>
        <p:spPr>
          <a:xfrm>
            <a:off x="2754476" y="4156725"/>
            <a:ext cx="3002191" cy="2010130"/>
          </a:xfrm>
          <a:prstGeom prst="roundRect">
            <a:avLst>
              <a:gd name="adj" fmla="val 2370"/>
            </a:avLst>
          </a:prstGeom>
        </p:spPr>
      </p:pic>
      <p:grpSp>
        <p:nvGrpSpPr>
          <p:cNvPr id="7" name="Group 6">
            <a:extLst>
              <a:ext uri="{FF2B5EF4-FFF2-40B4-BE49-F238E27FC236}">
                <a16:creationId xmlns:a16="http://schemas.microsoft.com/office/drawing/2014/main" id="{8C3F29AD-E403-3D0A-CD19-6E43D35C982C}"/>
              </a:ext>
              <a:ext uri="{C183D7F6-B498-43B3-948B-1728B52AA6E4}">
                <adec:decorative xmlns:adec="http://schemas.microsoft.com/office/drawing/2017/decorative" val="1"/>
              </a:ext>
            </a:extLst>
          </p:cNvPr>
          <p:cNvGrpSpPr/>
          <p:nvPr/>
        </p:nvGrpSpPr>
        <p:grpSpPr>
          <a:xfrm>
            <a:off x="127000" y="6477000"/>
            <a:ext cx="889000" cy="254000"/>
            <a:chOff x="127000" y="6477000"/>
            <a:chExt cx="889000" cy="254000"/>
          </a:xfrm>
        </p:grpSpPr>
        <p:sp>
          <p:nvSpPr>
            <p:cNvPr id="4" name="Rectangle: Rounded Corners 3">
              <a:extLst>
                <a:ext uri="{FF2B5EF4-FFF2-40B4-BE49-F238E27FC236}">
                  <a16:creationId xmlns:a16="http://schemas.microsoft.com/office/drawing/2014/main" id="{C97376D4-9A32-DEA9-9E06-7AFCF736C1C9}"/>
                </a:ext>
              </a:extLst>
            </p:cNvPr>
            <p:cNvSpPr/>
            <p:nvPr>
              <p:custDataLst>
                <p:tags r:id="rId1"/>
              </p:custDataLst>
            </p:nvPr>
          </p:nvSpPr>
          <p:spPr>
            <a:xfrm>
              <a:off x="127000" y="6527800"/>
              <a:ext cx="6350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A227A0B-9265-1224-ABFF-02E6B0E80029}"/>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583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EE31A-1DE9-7B0B-302F-497386499E8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38B9EB7-09C3-9553-0485-511B74D71CF7}"/>
              </a:ext>
              <a:ext uri="{C183D7F6-B498-43B3-948B-1728B52AA6E4}">
                <adec:decorative xmlns:adec="http://schemas.microsoft.com/office/drawing/2017/decorative" val="1"/>
              </a:ext>
            </a:extLst>
          </p:cNvPr>
          <p:cNvGrpSpPr/>
          <p:nvPr/>
        </p:nvGrpSpPr>
        <p:grpSpPr>
          <a:xfrm rot="5400000">
            <a:off x="7490460" y="735254"/>
            <a:ext cx="746760" cy="746760"/>
            <a:chOff x="5836920" y="1969602"/>
            <a:chExt cx="746760" cy="746760"/>
          </a:xfrm>
        </p:grpSpPr>
        <p:sp>
          <p:nvSpPr>
            <p:cNvPr id="6" name="Arc 5">
              <a:extLst>
                <a:ext uri="{FF2B5EF4-FFF2-40B4-BE49-F238E27FC236}">
                  <a16:creationId xmlns:a16="http://schemas.microsoft.com/office/drawing/2014/main" id="{98625EEF-5F2B-079C-E2D5-5D6C4AB6D628}"/>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13509CEC-7CC7-13A9-75BA-01E9E5C455BB}"/>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itle 3">
            <a:extLst>
              <a:ext uri="{FF2B5EF4-FFF2-40B4-BE49-F238E27FC236}">
                <a16:creationId xmlns:a16="http://schemas.microsoft.com/office/drawing/2014/main" id="{E3192D8D-C74C-27D8-C691-A24B65CDAB14}"/>
              </a:ext>
            </a:extLst>
          </p:cNvPr>
          <p:cNvSpPr txBox="1">
            <a:spLocks noGrp="1"/>
          </p:cNvSpPr>
          <p:nvPr>
            <p:ph type="title" idx="4294967295"/>
          </p:nvPr>
        </p:nvSpPr>
        <p:spPr>
          <a:xfrm>
            <a:off x="2339340" y="552162"/>
            <a:ext cx="75133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BROADER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IMPACT</a:t>
            </a:r>
          </a:p>
        </p:txBody>
      </p:sp>
      <p:sp>
        <p:nvSpPr>
          <p:cNvPr id="5" name="Rectangle: Rounded Corners 4">
            <a:extLst>
              <a:ext uri="{FF2B5EF4-FFF2-40B4-BE49-F238E27FC236}">
                <a16:creationId xmlns:a16="http://schemas.microsoft.com/office/drawing/2014/main" id="{9849D0EA-F1CC-5BAA-1026-8C2EE3D8B34A}"/>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DC8D4912-F513-FD4B-81B2-36505C23E78F}"/>
              </a:ext>
              <a:ext uri="{C183D7F6-B498-43B3-948B-1728B52AA6E4}">
                <adec:decorative xmlns:adec="http://schemas.microsoft.com/office/drawing/2017/decorative" val="1"/>
              </a:ext>
            </a:extLst>
          </p:cNvPr>
          <p:cNvSpPr/>
          <p:nvPr/>
        </p:nvSpPr>
        <p:spPr>
          <a:xfrm>
            <a:off x="419100" y="2163752"/>
            <a:ext cx="11353800" cy="37905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6F5496D-606F-16A1-5FAB-BCCDE27DDB70}"/>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rot="10800000" flipH="1">
            <a:off x="421639" y="4342162"/>
            <a:ext cx="2672082" cy="1608904"/>
          </a:xfrm>
          <a:prstGeom prst="rect">
            <a:avLst/>
          </a:prstGeom>
        </p:spPr>
      </p:pic>
      <p:pic>
        <p:nvPicPr>
          <p:cNvPr id="16" name="Picture 15">
            <a:extLst>
              <a:ext uri="{FF2B5EF4-FFF2-40B4-BE49-F238E27FC236}">
                <a16:creationId xmlns:a16="http://schemas.microsoft.com/office/drawing/2014/main" id="{C3EB80A1-D072-1939-E924-2F534A9FD3DF}"/>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flipH="1">
            <a:off x="9082725" y="2163752"/>
            <a:ext cx="2672082" cy="1608904"/>
          </a:xfrm>
          <a:prstGeom prst="rect">
            <a:avLst/>
          </a:prstGeom>
        </p:spPr>
      </p:pic>
      <p:grpSp>
        <p:nvGrpSpPr>
          <p:cNvPr id="23" name="Group 22">
            <a:extLst>
              <a:ext uri="{FF2B5EF4-FFF2-40B4-BE49-F238E27FC236}">
                <a16:creationId xmlns:a16="http://schemas.microsoft.com/office/drawing/2014/main" id="{14F86BD5-E515-7B4C-A9C9-13DEB60E3020}"/>
              </a:ext>
              <a:ext uri="{C183D7F6-B498-43B3-948B-1728B52AA6E4}">
                <adec:decorative xmlns:adec="http://schemas.microsoft.com/office/drawing/2017/decorative" val="1"/>
              </a:ext>
            </a:extLst>
          </p:cNvPr>
          <p:cNvGrpSpPr/>
          <p:nvPr/>
        </p:nvGrpSpPr>
        <p:grpSpPr>
          <a:xfrm>
            <a:off x="2081981" y="3224636"/>
            <a:ext cx="8028038" cy="1638843"/>
            <a:chOff x="2081981" y="3733736"/>
            <a:chExt cx="8028038" cy="1638843"/>
          </a:xfrm>
        </p:grpSpPr>
        <p:sp>
          <p:nvSpPr>
            <p:cNvPr id="19" name="Rectangle: Rounded Corners 18">
              <a:extLst>
                <a:ext uri="{FF2B5EF4-FFF2-40B4-BE49-F238E27FC236}">
                  <a16:creationId xmlns:a16="http://schemas.microsoft.com/office/drawing/2014/main" id="{D36A72E3-4773-1BD6-C677-C06D04203C63}"/>
                </a:ext>
              </a:extLst>
            </p:cNvPr>
            <p:cNvSpPr/>
            <p:nvPr/>
          </p:nvSpPr>
          <p:spPr>
            <a:xfrm>
              <a:off x="4701540" y="4745209"/>
              <a:ext cx="2788920" cy="627370"/>
            </a:xfrm>
            <a:prstGeom prst="roundRect">
              <a:avLst>
                <a:gd name="adj" fmla="val 75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4CF04D-609A-EC66-6395-CC6AFAEAE85C}"/>
                </a:ext>
              </a:extLst>
            </p:cNvPr>
            <p:cNvSpPr txBox="1"/>
            <p:nvPr/>
          </p:nvSpPr>
          <p:spPr>
            <a:xfrm>
              <a:off x="4701540" y="4766507"/>
              <a:ext cx="2788920" cy="584775"/>
            </a:xfrm>
            <a:prstGeom prst="rect">
              <a:avLst/>
            </a:prstGeom>
            <a:noFill/>
          </p:spPr>
          <p:txBody>
            <a:bodyPr wrap="square" anchor="t">
              <a:spAutoFit/>
            </a:bodyPr>
            <a:lstStyle/>
            <a:p>
              <a:pPr algn="ctr">
                <a:spcBef>
                  <a:spcPts val="600"/>
                </a:spcBef>
                <a:buClr>
                  <a:srgbClr val="008DB9"/>
                </a:buClr>
              </a:pPr>
              <a:r>
                <a:rPr lang="en-US" sz="3200">
                  <a:solidFill>
                    <a:schemeClr val="accent2"/>
                  </a:solidFill>
                  <a:latin typeface="Impact" panose="020B0806030902050204" pitchFamily="34" charset="0"/>
                  <a:ea typeface="Verdana" panose="020B0604030504040204" pitchFamily="34" charset="0"/>
                  <a:cs typeface="Prompt Black" panose="00000A00000000000000" pitchFamily="2" charset="-34"/>
                </a:rPr>
                <a:t>DALAI LAMA XIV</a:t>
              </a:r>
            </a:p>
          </p:txBody>
        </p:sp>
        <p:sp>
          <p:nvSpPr>
            <p:cNvPr id="17" name="TextBox 16">
              <a:extLst>
                <a:ext uri="{FF2B5EF4-FFF2-40B4-BE49-F238E27FC236}">
                  <a16:creationId xmlns:a16="http://schemas.microsoft.com/office/drawing/2014/main" id="{317B796E-86EF-485D-3D00-886D4020BB2A}"/>
                </a:ext>
              </a:extLst>
            </p:cNvPr>
            <p:cNvSpPr txBox="1"/>
            <p:nvPr/>
          </p:nvSpPr>
          <p:spPr>
            <a:xfrm>
              <a:off x="2081981" y="3733736"/>
              <a:ext cx="8028038" cy="830997"/>
            </a:xfrm>
            <a:prstGeom prst="rect">
              <a:avLst/>
            </a:prstGeom>
            <a:noFill/>
          </p:spPr>
          <p:txBody>
            <a:bodyPr wrap="square" anchor="t">
              <a:spAutoFit/>
            </a:bodyPr>
            <a:lstStyle/>
            <a:p>
              <a:pPr algn="ctr">
                <a:spcBef>
                  <a:spcPts val="600"/>
                </a:spcBef>
                <a:buClr>
                  <a:srgbClr val="008DB9"/>
                </a:buClr>
              </a:pPr>
              <a:r>
                <a:rPr lang="en-US" sz="2400" dirty="0">
                  <a:solidFill>
                    <a:schemeClr val="bg1"/>
                  </a:solidFill>
                  <a:latin typeface="Montserrat" panose="00000500000000000000" pitchFamily="2" charset="0"/>
                  <a:ea typeface="Verdana" panose="020B0604030504040204" pitchFamily="34" charset="0"/>
                  <a:cs typeface="Poppins" pitchFamily="2" charset="77"/>
                </a:rPr>
                <a:t>Everything you do</a:t>
              </a:r>
              <a:br>
                <a:rPr lang="en-US" sz="2400" dirty="0">
                  <a:solidFill>
                    <a:schemeClr val="bg1"/>
                  </a:solidFill>
                  <a:latin typeface="Montserrat" panose="00000500000000000000" pitchFamily="2" charset="0"/>
                  <a:ea typeface="Verdana" panose="020B0604030504040204" pitchFamily="34" charset="0"/>
                  <a:cs typeface="Poppins" pitchFamily="2" charset="77"/>
                </a:rPr>
              </a:br>
              <a:r>
                <a:rPr lang="en-US" sz="2400" dirty="0">
                  <a:solidFill>
                    <a:schemeClr val="bg1"/>
                  </a:solidFill>
                  <a:latin typeface="Montserrat" panose="00000500000000000000" pitchFamily="2" charset="0"/>
                  <a:ea typeface="Verdana" panose="020B0604030504040204" pitchFamily="34" charset="0"/>
                  <a:cs typeface="Poppins" pitchFamily="2" charset="77"/>
                </a:rPr>
                <a:t> has some effect, some impact</a:t>
              </a:r>
            </a:p>
          </p:txBody>
        </p:sp>
      </p:grpSp>
      <p:grpSp>
        <p:nvGrpSpPr>
          <p:cNvPr id="2" name="Group 1">
            <a:extLst>
              <a:ext uri="{FF2B5EF4-FFF2-40B4-BE49-F238E27FC236}">
                <a16:creationId xmlns:a16="http://schemas.microsoft.com/office/drawing/2014/main" id="{CD7CA5EF-5437-E97D-EFC5-431B78FB947D}"/>
              </a:ext>
              <a:ext uri="{C183D7F6-B498-43B3-948B-1728B52AA6E4}">
                <adec:decorative xmlns:adec="http://schemas.microsoft.com/office/drawing/2017/decorative" val="1"/>
              </a:ext>
            </a:extLst>
          </p:cNvPr>
          <p:cNvGrpSpPr/>
          <p:nvPr/>
        </p:nvGrpSpPr>
        <p:grpSpPr>
          <a:xfrm>
            <a:off x="358139" y="611598"/>
            <a:ext cx="11475722" cy="6865533"/>
            <a:chOff x="358139" y="611598"/>
            <a:chExt cx="11475722" cy="6865533"/>
          </a:xfrm>
        </p:grpSpPr>
        <p:sp>
          <p:nvSpPr>
            <p:cNvPr id="18" name="TextBox 17">
              <a:extLst>
                <a:ext uri="{FF2B5EF4-FFF2-40B4-BE49-F238E27FC236}">
                  <a16:creationId xmlns:a16="http://schemas.microsoft.com/office/drawing/2014/main" id="{DF1BD4DB-404F-D9B7-139C-E70847ADAC23}"/>
                </a:ext>
              </a:extLst>
            </p:cNvPr>
            <p:cNvSpPr txBox="1"/>
            <p:nvPr/>
          </p:nvSpPr>
          <p:spPr>
            <a:xfrm>
              <a:off x="358139" y="611598"/>
              <a:ext cx="701040" cy="4508927"/>
            </a:xfrm>
            <a:prstGeom prst="rect">
              <a:avLst/>
            </a:prstGeom>
            <a:noFill/>
          </p:spPr>
          <p:txBody>
            <a:bodyPr wrap="square" rtlCol="0">
              <a:spAutoFit/>
            </a:bodyPr>
            <a:lstStyle/>
            <a:p>
              <a:r>
                <a:rPr lang="en-US" sz="28700" dirty="0">
                  <a:solidFill>
                    <a:schemeClr val="accent5"/>
                  </a:solidFill>
                </a:rPr>
                <a:t>“</a:t>
              </a:r>
            </a:p>
          </p:txBody>
        </p:sp>
        <p:sp>
          <p:nvSpPr>
            <p:cNvPr id="22" name="TextBox 21">
              <a:extLst>
                <a:ext uri="{FF2B5EF4-FFF2-40B4-BE49-F238E27FC236}">
                  <a16:creationId xmlns:a16="http://schemas.microsoft.com/office/drawing/2014/main" id="{7B6C5B45-03E6-AE96-835C-55C8AA4AC49B}"/>
                </a:ext>
              </a:extLst>
            </p:cNvPr>
            <p:cNvSpPr txBox="1"/>
            <p:nvPr/>
          </p:nvSpPr>
          <p:spPr>
            <a:xfrm rot="10800000">
              <a:off x="11132821" y="2968204"/>
              <a:ext cx="701040" cy="4508927"/>
            </a:xfrm>
            <a:prstGeom prst="rect">
              <a:avLst/>
            </a:prstGeom>
            <a:noFill/>
          </p:spPr>
          <p:txBody>
            <a:bodyPr wrap="square" rtlCol="0">
              <a:spAutoFit/>
            </a:bodyPr>
            <a:lstStyle/>
            <a:p>
              <a:r>
                <a:rPr lang="en-US" sz="28700" dirty="0">
                  <a:solidFill>
                    <a:schemeClr val="accent5"/>
                  </a:solidFill>
                </a:rPr>
                <a:t>“</a:t>
              </a:r>
            </a:p>
          </p:txBody>
        </p:sp>
      </p:grpSp>
      <p:grpSp>
        <p:nvGrpSpPr>
          <p:cNvPr id="26" name="Group 25">
            <a:extLst>
              <a:ext uri="{FF2B5EF4-FFF2-40B4-BE49-F238E27FC236}">
                <a16:creationId xmlns:a16="http://schemas.microsoft.com/office/drawing/2014/main" id="{50EF8E91-1348-18AB-1B2D-992CAF10AA1A}"/>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4" name="Rectangle: Rounded Corners 23">
              <a:extLst>
                <a:ext uri="{FF2B5EF4-FFF2-40B4-BE49-F238E27FC236}">
                  <a16:creationId xmlns:a16="http://schemas.microsoft.com/office/drawing/2014/main" id="{F5DA0553-51C7-7756-4E50-D786FE5DE73D}"/>
                </a:ext>
              </a:extLst>
            </p:cNvPr>
            <p:cNvSpPr/>
            <p:nvPr>
              <p:custDataLst>
                <p:tags r:id="rId1"/>
              </p:custDataLst>
            </p:nvPr>
          </p:nvSpPr>
          <p:spPr>
            <a:xfrm>
              <a:off x="127000" y="6527800"/>
              <a:ext cx="6667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EDE7372-2C44-FD4E-EF9A-F416EC73A615}"/>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3220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1C544-3498-913C-1B79-4FAE47E64C10}"/>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BBCE5CA-D9C9-9311-A89B-14FAEAEEAE77}"/>
              </a:ext>
              <a:ext uri="{C183D7F6-B498-43B3-948B-1728B52AA6E4}">
                <adec:decorative xmlns:adec="http://schemas.microsoft.com/office/drawing/2017/decorative" val="1"/>
              </a:ext>
            </a:extLst>
          </p:cNvPr>
          <p:cNvGrpSpPr/>
          <p:nvPr/>
        </p:nvGrpSpPr>
        <p:grpSpPr>
          <a:xfrm rot="5400000">
            <a:off x="8093676" y="735254"/>
            <a:ext cx="746760" cy="746760"/>
            <a:chOff x="5836920" y="1969602"/>
            <a:chExt cx="746760" cy="746760"/>
          </a:xfrm>
        </p:grpSpPr>
        <p:sp>
          <p:nvSpPr>
            <p:cNvPr id="25" name="Arc 24">
              <a:extLst>
                <a:ext uri="{FF2B5EF4-FFF2-40B4-BE49-F238E27FC236}">
                  <a16:creationId xmlns:a16="http://schemas.microsoft.com/office/drawing/2014/main" id="{CCAA1F3E-D902-EBEE-54EB-4E839FB1A005}"/>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C8D66D8F-846D-FE2B-BFE7-CA06C25464AC}"/>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C288E339-E58F-8FBC-D886-B88D7CF41D45}"/>
              </a:ext>
            </a:extLst>
          </p:cNvPr>
          <p:cNvSpPr txBox="1"/>
          <p:nvPr/>
        </p:nvSpPr>
        <p:spPr>
          <a:xfrm>
            <a:off x="2781300" y="552162"/>
            <a:ext cx="6629400" cy="769441"/>
          </a:xfrm>
          <a:prstGeom prst="rect">
            <a:avLst/>
          </a:prstGeom>
          <a:noFill/>
        </p:spPr>
        <p:txBody>
          <a:bodyPr wrap="square" anchor="t">
            <a:spAutoFit/>
          </a:bodyPr>
          <a:lstStyle/>
          <a:p>
            <a:pPr algn="ctr">
              <a:spcBef>
                <a:spcPts val="600"/>
              </a:spcBef>
              <a:buClr>
                <a:srgbClr val="008DB9"/>
              </a:buClr>
            </a:pPr>
            <a:r>
              <a:rPr lang="en-US" sz="4400">
                <a:solidFill>
                  <a:schemeClr val="accent1"/>
                </a:solidFill>
                <a:latin typeface="Impact" panose="020B0806030902050204" pitchFamily="34" charset="0"/>
                <a:ea typeface="Verdana" panose="020B0604030504040204" pitchFamily="34" charset="0"/>
                <a:cs typeface="Prompt Black" panose="00000A00000000000000" pitchFamily="2" charset="-34"/>
              </a:rPr>
              <a:t>THE BROADER </a:t>
            </a:r>
            <a:r>
              <a:rPr lang="en-US" sz="4400">
                <a:solidFill>
                  <a:schemeClr val="accent2"/>
                </a:solidFill>
                <a:latin typeface="Impact" panose="020B0806030902050204" pitchFamily="34" charset="0"/>
                <a:ea typeface="Verdana" panose="020B0604030504040204" pitchFamily="34" charset="0"/>
                <a:cs typeface="Prompt Black" panose="00000A00000000000000" pitchFamily="2" charset="-34"/>
              </a:rPr>
              <a:t>PICTURE</a:t>
            </a:r>
          </a:p>
        </p:txBody>
      </p:sp>
      <p:sp>
        <p:nvSpPr>
          <p:cNvPr id="40" name="Rectangle: Rounded Corners 39">
            <a:extLst>
              <a:ext uri="{FF2B5EF4-FFF2-40B4-BE49-F238E27FC236}">
                <a16:creationId xmlns:a16="http://schemas.microsoft.com/office/drawing/2014/main" id="{D5BFF16C-73C4-9149-04DF-01E9ADD4D662}"/>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8" name="Picture Placeholder 17" descr="A plane flying over a city">
            <a:extLst>
              <a:ext uri="{FF2B5EF4-FFF2-40B4-BE49-F238E27FC236}">
                <a16:creationId xmlns:a16="http://schemas.microsoft.com/office/drawing/2014/main" id="{59645047-635F-238B-28EF-050FDE0DEE20}"/>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3761" b="3761"/>
          <a:stretch>
            <a:fillRect/>
          </a:stretch>
        </p:blipFill>
        <p:spPr/>
      </p:pic>
      <p:sp>
        <p:nvSpPr>
          <p:cNvPr id="45" name="TextBox 44">
            <a:extLst>
              <a:ext uri="{FF2B5EF4-FFF2-40B4-BE49-F238E27FC236}">
                <a16:creationId xmlns:a16="http://schemas.microsoft.com/office/drawing/2014/main" id="{EDF92D09-31D6-1FBD-4719-65ABB40C94A3}"/>
              </a:ext>
            </a:extLst>
          </p:cNvPr>
          <p:cNvSpPr txBox="1"/>
          <p:nvPr/>
        </p:nvSpPr>
        <p:spPr>
          <a:xfrm>
            <a:off x="686168" y="5133792"/>
            <a:ext cx="11083215" cy="923330"/>
          </a:xfrm>
          <a:prstGeom prst="rect">
            <a:avLst/>
          </a:prstGeom>
          <a:noFill/>
        </p:spPr>
        <p:txBody>
          <a:bodyPr wrap="square" anchor="t">
            <a:spAutoFit/>
          </a:bodyPr>
          <a:lstStyle/>
          <a:p>
            <a:pPr>
              <a:spcBef>
                <a:spcPts val="600"/>
              </a:spcBef>
              <a:buClr>
                <a:srgbClr val="008DB9"/>
              </a:buClr>
            </a:pPr>
            <a:r>
              <a:rPr lang="en-US" b="1" dirty="0">
                <a:latin typeface="Montserrat Light" panose="00000400000000000000" pitchFamily="2" charset="0"/>
              </a:rPr>
              <a:t>Hopefully it is clear </a:t>
            </a:r>
            <a:r>
              <a:rPr lang="en-US" b="1" dirty="0">
                <a:solidFill>
                  <a:schemeClr val="tx1">
                    <a:lumMod val="85000"/>
                    <a:lumOff val="15000"/>
                  </a:schemeClr>
                </a:solidFill>
                <a:latin typeface="Montserrat Light" panose="00000400000000000000" pitchFamily="2" charset="0"/>
                <a:ea typeface="Verdana" panose="020B0604030504040204" pitchFamily="34" charset="0"/>
                <a:cs typeface="Poppins" pitchFamily="2" charset="77"/>
              </a:rPr>
              <a:t>why investing in novel solutions for accessibility benefit users. But what benefit does it bring to the organization? Building or developing accessible products costs more money and time, right?</a:t>
            </a:r>
          </a:p>
        </p:txBody>
      </p:sp>
      <p:sp>
        <p:nvSpPr>
          <p:cNvPr id="3" name="Rectangle: Rounded Corners 2">
            <a:extLst>
              <a:ext uri="{FF2B5EF4-FFF2-40B4-BE49-F238E27FC236}">
                <a16:creationId xmlns:a16="http://schemas.microsoft.com/office/drawing/2014/main" id="{3EB568D9-C098-76A0-03A1-17284A9444CD}"/>
              </a:ext>
              <a:ext uri="{C183D7F6-B498-43B3-948B-1728B52AA6E4}">
                <adec:decorative xmlns:adec="http://schemas.microsoft.com/office/drawing/2017/decorative" val="1"/>
              </a:ext>
            </a:extLst>
          </p:cNvPr>
          <p:cNvSpPr/>
          <p:nvPr/>
        </p:nvSpPr>
        <p:spPr>
          <a:xfrm rot="16200000" flipH="1">
            <a:off x="26202" y="5605096"/>
            <a:ext cx="865885" cy="73054"/>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Rounded Corners 8">
            <a:extLst>
              <a:ext uri="{FF2B5EF4-FFF2-40B4-BE49-F238E27FC236}">
                <a16:creationId xmlns:a16="http://schemas.microsoft.com/office/drawing/2014/main" id="{BE896875-E57D-2D16-9D45-E8A95806DEED}"/>
              </a:ext>
              <a:ext uri="{C183D7F6-B498-43B3-948B-1728B52AA6E4}">
                <adec:decorative xmlns:adec="http://schemas.microsoft.com/office/drawing/2017/decorative" val="1"/>
              </a:ext>
            </a:extLst>
          </p:cNvPr>
          <p:cNvSpPr/>
          <p:nvPr/>
        </p:nvSpPr>
        <p:spPr>
          <a:xfrm>
            <a:off x="3384421" y="1921549"/>
            <a:ext cx="5426676" cy="2821861"/>
          </a:xfrm>
          <a:prstGeom prst="roundRect">
            <a:avLst>
              <a:gd name="adj" fmla="val 2028"/>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3AAFACA-6247-C72F-3F72-819D74E74AD9}"/>
              </a:ext>
              <a:ext uri="{C183D7F6-B498-43B3-948B-1728B52AA6E4}">
                <adec:decorative xmlns:adec="http://schemas.microsoft.com/office/drawing/2017/decorative" val="1"/>
              </a:ext>
            </a:extLst>
          </p:cNvPr>
          <p:cNvCxnSpPr>
            <a:cxnSpLocks/>
          </p:cNvCxnSpPr>
          <p:nvPr/>
        </p:nvCxnSpPr>
        <p:spPr>
          <a:xfrm flipV="1">
            <a:off x="448206" y="1953734"/>
            <a:ext cx="2756496" cy="1"/>
          </a:xfrm>
          <a:prstGeom prst="line">
            <a:avLst/>
          </a:prstGeom>
          <a:ln w="60325" cap="rnd">
            <a:solidFill>
              <a:schemeClr val="accent2"/>
            </a:solidFill>
            <a:roun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2ECB6E1-B8C1-5E0C-218E-68596131C9EF}"/>
              </a:ext>
              <a:ext uri="{C183D7F6-B498-43B3-948B-1728B52AA6E4}">
                <adec:decorative xmlns:adec="http://schemas.microsoft.com/office/drawing/2017/decorative" val="1"/>
              </a:ext>
            </a:extLst>
          </p:cNvPr>
          <p:cNvCxnSpPr>
            <a:cxnSpLocks/>
          </p:cNvCxnSpPr>
          <p:nvPr/>
        </p:nvCxnSpPr>
        <p:spPr>
          <a:xfrm>
            <a:off x="8979089" y="4743409"/>
            <a:ext cx="2756496" cy="1"/>
          </a:xfrm>
          <a:prstGeom prst="line">
            <a:avLst/>
          </a:prstGeom>
          <a:ln w="60325" cap="rnd">
            <a:solidFill>
              <a:schemeClr val="accent3"/>
            </a:solidFill>
            <a:round/>
          </a:ln>
        </p:spPr>
        <p:style>
          <a:lnRef idx="2">
            <a:schemeClr val="accent1"/>
          </a:lnRef>
          <a:fillRef idx="0">
            <a:schemeClr val="accent1"/>
          </a:fillRef>
          <a:effectRef idx="1">
            <a:schemeClr val="accent1"/>
          </a:effectRef>
          <a:fontRef idx="minor">
            <a:schemeClr val="tx1"/>
          </a:fontRef>
        </p:style>
      </p:cxnSp>
      <p:pic>
        <p:nvPicPr>
          <p:cNvPr id="20" name="Picture Placeholder 19" descr="A group of people looking at a blueprint">
            <a:extLst>
              <a:ext uri="{FF2B5EF4-FFF2-40B4-BE49-F238E27FC236}">
                <a16:creationId xmlns:a16="http://schemas.microsoft.com/office/drawing/2014/main" id="{E55D213C-343C-D292-C0E4-03EEB1FCF93C}"/>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0657" r="17949"/>
          <a:stretch/>
        </p:blipFill>
        <p:spPr>
          <a:xfrm>
            <a:off x="420859" y="2110742"/>
            <a:ext cx="2819400" cy="2632668"/>
          </a:xfrm>
        </p:spPr>
      </p:pic>
      <p:pic>
        <p:nvPicPr>
          <p:cNvPr id="22" name="Picture Placeholder 21" descr="A low angle view of a couple of tall buildings">
            <a:extLst>
              <a:ext uri="{FF2B5EF4-FFF2-40B4-BE49-F238E27FC236}">
                <a16:creationId xmlns:a16="http://schemas.microsoft.com/office/drawing/2014/main" id="{3091FC58-4C9A-CA23-1B81-5DCAA54E4E6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4250" r="14250"/>
          <a:stretch>
            <a:fillRect/>
          </a:stretch>
        </p:blipFill>
        <p:spPr/>
      </p:pic>
      <p:grpSp>
        <p:nvGrpSpPr>
          <p:cNvPr id="7" name="Group 6">
            <a:extLst>
              <a:ext uri="{FF2B5EF4-FFF2-40B4-BE49-F238E27FC236}">
                <a16:creationId xmlns:a16="http://schemas.microsoft.com/office/drawing/2014/main" id="{2D288E22-1A37-3BCD-0644-11ECE5D33A4E}"/>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4" name="Rectangle: Rounded Corners 3">
              <a:extLst>
                <a:ext uri="{FF2B5EF4-FFF2-40B4-BE49-F238E27FC236}">
                  <a16:creationId xmlns:a16="http://schemas.microsoft.com/office/drawing/2014/main" id="{9BEBB517-50F4-6770-0224-83CCAE835251}"/>
                </a:ext>
              </a:extLst>
            </p:cNvPr>
            <p:cNvSpPr/>
            <p:nvPr>
              <p:custDataLst>
                <p:tags r:id="rId1"/>
              </p:custDataLst>
            </p:nvPr>
          </p:nvSpPr>
          <p:spPr>
            <a:xfrm>
              <a:off x="127000" y="6527800"/>
              <a:ext cx="6985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0F93BC6-2EAE-9EFA-A191-D85486E8F440}"/>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7F6F6D5E-B83C-67CA-3CE5-ABBEBFEC8BB2}"/>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a:prstGeom prst="rect">
            <a:avLst/>
          </a:prstGeom>
        </p:spPr>
        <p:txBody>
          <a:bodyPr anchor="b"/>
          <a:lstStyle/>
          <a:p>
            <a:r>
              <a:rPr lang="en-US" dirty="0"/>
              <a:t>The broader picture</a:t>
            </a:r>
          </a:p>
        </p:txBody>
      </p:sp>
    </p:spTree>
    <p:extLst>
      <p:ext uri="{BB962C8B-B14F-4D97-AF65-F5344CB8AC3E}">
        <p14:creationId xmlns:p14="http://schemas.microsoft.com/office/powerpoint/2010/main" val="73342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4E8BFF-311C-DD44-5814-74629E1AEF17}"/>
              </a:ext>
              <a:ext uri="{C183D7F6-B498-43B3-948B-1728B52AA6E4}">
                <adec:decorative xmlns:adec="http://schemas.microsoft.com/office/drawing/2017/decorative" val="1"/>
              </a:ext>
            </a:extLst>
          </p:cNvPr>
          <p:cNvGrpSpPr/>
          <p:nvPr/>
        </p:nvGrpSpPr>
        <p:grpSpPr>
          <a:xfrm rot="5400000">
            <a:off x="9636024" y="735254"/>
            <a:ext cx="746760" cy="746760"/>
            <a:chOff x="5836920" y="1969602"/>
            <a:chExt cx="746760" cy="746760"/>
          </a:xfrm>
        </p:grpSpPr>
        <p:sp>
          <p:nvSpPr>
            <p:cNvPr id="3" name="Arc 2">
              <a:extLst>
                <a:ext uri="{FF2B5EF4-FFF2-40B4-BE49-F238E27FC236}">
                  <a16:creationId xmlns:a16="http://schemas.microsoft.com/office/drawing/2014/main" id="{F8ECDD44-BEB5-2E97-4E6F-7931A41335C1}"/>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a:extLst>
                <a:ext uri="{FF2B5EF4-FFF2-40B4-BE49-F238E27FC236}">
                  <a16:creationId xmlns:a16="http://schemas.microsoft.com/office/drawing/2014/main" id="{BDA173D8-24FA-AAB0-69A3-9B4033F347E4}"/>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itle 4">
            <a:extLst>
              <a:ext uri="{FF2B5EF4-FFF2-40B4-BE49-F238E27FC236}">
                <a16:creationId xmlns:a16="http://schemas.microsoft.com/office/drawing/2014/main" id="{ABAFAF64-C5B2-963A-3A1E-7ACA0370A854}"/>
              </a:ext>
            </a:extLst>
          </p:cNvPr>
          <p:cNvSpPr txBox="1">
            <a:spLocks noGrp="1"/>
          </p:cNvSpPr>
          <p:nvPr>
            <p:ph type="title" idx="4294967295"/>
          </p:nvPr>
        </p:nvSpPr>
        <p:spPr>
          <a:xfrm>
            <a:off x="1150620" y="552162"/>
            <a:ext cx="989076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POSITIVE BENEFIT TO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ORGANIZATIONS</a:t>
            </a:r>
          </a:p>
        </p:txBody>
      </p:sp>
      <p:sp>
        <p:nvSpPr>
          <p:cNvPr id="6" name="Rectangle: Rounded Corners 5">
            <a:extLst>
              <a:ext uri="{FF2B5EF4-FFF2-40B4-BE49-F238E27FC236}">
                <a16:creationId xmlns:a16="http://schemas.microsoft.com/office/drawing/2014/main" id="{0107D2DB-E485-F985-04C0-A534B81C2F8E}"/>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8" name="Group 27">
            <a:extLst>
              <a:ext uri="{FF2B5EF4-FFF2-40B4-BE49-F238E27FC236}">
                <a16:creationId xmlns:a16="http://schemas.microsoft.com/office/drawing/2014/main" id="{4D6FFD92-E0E1-0809-ED5F-092B8B2311B0}"/>
              </a:ext>
              <a:ext uri="{C183D7F6-B498-43B3-948B-1728B52AA6E4}">
                <adec:decorative xmlns:adec="http://schemas.microsoft.com/office/drawing/2017/decorative" val="1"/>
              </a:ext>
            </a:extLst>
          </p:cNvPr>
          <p:cNvGrpSpPr/>
          <p:nvPr/>
        </p:nvGrpSpPr>
        <p:grpSpPr>
          <a:xfrm>
            <a:off x="631107" y="2268294"/>
            <a:ext cx="4959795" cy="3758281"/>
            <a:chOff x="631108" y="2410399"/>
            <a:chExt cx="4543546" cy="3758281"/>
          </a:xfrm>
        </p:grpSpPr>
        <p:cxnSp>
          <p:nvCxnSpPr>
            <p:cNvPr id="11" name="Straight Connector 10">
              <a:extLst>
                <a:ext uri="{FF2B5EF4-FFF2-40B4-BE49-F238E27FC236}">
                  <a16:creationId xmlns:a16="http://schemas.microsoft.com/office/drawing/2014/main" id="{D93F6B58-C72E-EC2D-0268-CD393C1A095E}"/>
                </a:ext>
              </a:extLst>
            </p:cNvPr>
            <p:cNvCxnSpPr>
              <a:cxnSpLocks/>
            </p:cNvCxnSpPr>
            <p:nvPr/>
          </p:nvCxnSpPr>
          <p:spPr>
            <a:xfrm>
              <a:off x="678277" y="2874091"/>
              <a:ext cx="0" cy="1335475"/>
            </a:xfrm>
            <a:prstGeom prst="line">
              <a:avLst/>
            </a:prstGeom>
            <a:ln w="6350" cap="rnd">
              <a:roun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462AE36-27BF-83E4-F583-2683F6F74A11}"/>
                </a:ext>
              </a:extLst>
            </p:cNvPr>
            <p:cNvSpPr txBox="1"/>
            <p:nvPr/>
          </p:nvSpPr>
          <p:spPr>
            <a:xfrm>
              <a:off x="830311" y="2410399"/>
              <a:ext cx="4344343" cy="1815882"/>
            </a:xfrm>
            <a:prstGeom prst="rect">
              <a:avLst/>
            </a:prstGeom>
            <a:noFill/>
          </p:spPr>
          <p:txBody>
            <a:bodyPr wrap="square" anchor="t">
              <a:spAutoFit/>
            </a:bodyPr>
            <a:lstStyle/>
            <a:p>
              <a:pPr>
                <a:spcBef>
                  <a:spcPts val="600"/>
                </a:spcBef>
                <a:buClr>
                  <a:srgbClr val="008DB9"/>
                </a:buClr>
              </a:pPr>
              <a:r>
                <a:rPr lang="en-US" sz="14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Rather than merely aiming to avoid negative consequences, like being sued for non-compliance, improving accessibility actually brings positive benefits to organizations. In reality, accessibility can be a driver for innovation, fosters brand loyalty, increases market reach, and creates a culture of empathy. </a:t>
              </a:r>
            </a:p>
          </p:txBody>
        </p:sp>
        <p:sp>
          <p:nvSpPr>
            <p:cNvPr id="10" name="Flowchart: Connector 9">
              <a:extLst>
                <a:ext uri="{FF2B5EF4-FFF2-40B4-BE49-F238E27FC236}">
                  <a16:creationId xmlns:a16="http://schemas.microsoft.com/office/drawing/2014/main" id="{AE55FFD4-61CF-457D-A8BB-4E76C6097782}"/>
                </a:ext>
              </a:extLst>
            </p:cNvPr>
            <p:cNvSpPr/>
            <p:nvPr/>
          </p:nvSpPr>
          <p:spPr>
            <a:xfrm>
              <a:off x="631108" y="2524311"/>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7" name="TextBox 16">
              <a:extLst>
                <a:ext uri="{FF2B5EF4-FFF2-40B4-BE49-F238E27FC236}">
                  <a16:creationId xmlns:a16="http://schemas.microsoft.com/office/drawing/2014/main" id="{EBA25F42-00E1-EBAF-D898-5AA78EBE6765}"/>
                </a:ext>
              </a:extLst>
            </p:cNvPr>
            <p:cNvSpPr txBox="1"/>
            <p:nvPr/>
          </p:nvSpPr>
          <p:spPr>
            <a:xfrm>
              <a:off x="830311" y="4351095"/>
              <a:ext cx="4344343" cy="954107"/>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In the digital world, captions on videos have become commonplace, but they started as a capability to allow TV viewers with auditory disabilities to watch TV. </a:t>
              </a:r>
            </a:p>
          </p:txBody>
        </p:sp>
        <p:sp>
          <p:nvSpPr>
            <p:cNvPr id="18" name="Flowchart: Connector 17">
              <a:extLst>
                <a:ext uri="{FF2B5EF4-FFF2-40B4-BE49-F238E27FC236}">
                  <a16:creationId xmlns:a16="http://schemas.microsoft.com/office/drawing/2014/main" id="{30847683-E7F2-8396-0AA7-B5F4CD488031}"/>
                </a:ext>
              </a:extLst>
            </p:cNvPr>
            <p:cNvSpPr/>
            <p:nvPr/>
          </p:nvSpPr>
          <p:spPr>
            <a:xfrm>
              <a:off x="631108" y="4465007"/>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0" name="TextBox 19">
              <a:extLst>
                <a:ext uri="{FF2B5EF4-FFF2-40B4-BE49-F238E27FC236}">
                  <a16:creationId xmlns:a16="http://schemas.microsoft.com/office/drawing/2014/main" id="{C11823DB-24DA-45D8-3E07-074ECCF3B4C9}"/>
                </a:ext>
              </a:extLst>
            </p:cNvPr>
            <p:cNvSpPr txBox="1"/>
            <p:nvPr/>
          </p:nvSpPr>
          <p:spPr>
            <a:xfrm>
              <a:off x="830311" y="5430016"/>
              <a:ext cx="4344343" cy="738664"/>
            </a:xfrm>
            <a:prstGeom prst="rect">
              <a:avLst/>
            </a:prstGeom>
            <a:noFill/>
          </p:spPr>
          <p:txBody>
            <a:bodyPr wrap="square" anchor="t">
              <a:spAutoFit/>
            </a:bodyPr>
            <a:lstStyle/>
            <a:p>
              <a:pPr>
                <a:spcBef>
                  <a:spcPts val="600"/>
                </a:spcBef>
                <a:buClr>
                  <a:srgbClr val="008DB9"/>
                </a:buClr>
              </a:pP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Accessibility design and development is not a time and money sink, it improves products and the organizations who make them.</a:t>
              </a:r>
            </a:p>
          </p:txBody>
        </p:sp>
        <p:sp>
          <p:nvSpPr>
            <p:cNvPr id="21" name="Flowchart: Connector 20">
              <a:extLst>
                <a:ext uri="{FF2B5EF4-FFF2-40B4-BE49-F238E27FC236}">
                  <a16:creationId xmlns:a16="http://schemas.microsoft.com/office/drawing/2014/main" id="{5A315710-7570-FDDC-6DD6-FB1B4A21624E}"/>
                </a:ext>
              </a:extLst>
            </p:cNvPr>
            <p:cNvSpPr/>
            <p:nvPr/>
          </p:nvSpPr>
          <p:spPr>
            <a:xfrm>
              <a:off x="631108" y="5543928"/>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23" name="Straight Connector 22">
              <a:extLst>
                <a:ext uri="{FF2B5EF4-FFF2-40B4-BE49-F238E27FC236}">
                  <a16:creationId xmlns:a16="http://schemas.microsoft.com/office/drawing/2014/main" id="{9AEE0DD1-FBB4-97E2-951D-6E97E708728A}"/>
                </a:ext>
              </a:extLst>
            </p:cNvPr>
            <p:cNvCxnSpPr>
              <a:cxnSpLocks/>
            </p:cNvCxnSpPr>
            <p:nvPr/>
          </p:nvCxnSpPr>
          <p:spPr>
            <a:xfrm>
              <a:off x="678277" y="4780175"/>
              <a:ext cx="0" cy="542924"/>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F8E54C0-BB9E-2E45-9CDA-2BA40348EDA0}"/>
                </a:ext>
              </a:extLst>
            </p:cNvPr>
            <p:cNvCxnSpPr>
              <a:cxnSpLocks/>
            </p:cNvCxnSpPr>
            <p:nvPr/>
          </p:nvCxnSpPr>
          <p:spPr>
            <a:xfrm>
              <a:off x="678277" y="5799348"/>
              <a:ext cx="0" cy="369332"/>
            </a:xfrm>
            <a:prstGeom prst="line">
              <a:avLst/>
            </a:prstGeom>
            <a:ln w="6350" cap="rnd">
              <a:round/>
            </a:ln>
          </p:spPr>
          <p:style>
            <a:lnRef idx="2">
              <a:schemeClr val="accent1"/>
            </a:lnRef>
            <a:fillRef idx="0">
              <a:schemeClr val="accent1"/>
            </a:fillRef>
            <a:effectRef idx="1">
              <a:schemeClr val="accent1"/>
            </a:effectRef>
            <a:fontRef idx="minor">
              <a:schemeClr val="tx1"/>
            </a:fontRef>
          </p:style>
        </p:cxnSp>
      </p:grpSp>
      <p:pic>
        <p:nvPicPr>
          <p:cNvPr id="13" name="Picture 12" descr="A visually impaired user working at a computer, with another person sitting next to them">
            <a:extLst>
              <a:ext uri="{FF2B5EF4-FFF2-40B4-BE49-F238E27FC236}">
                <a16:creationId xmlns:a16="http://schemas.microsoft.com/office/drawing/2014/main" id="{927D7DF2-E67A-53E4-D84F-FCDCEA2F343E}"/>
              </a:ext>
            </a:extLst>
          </p:cNvPr>
          <p:cNvPicPr>
            <a:picLocks noChangeAspect="1"/>
          </p:cNvPicPr>
          <p:nvPr/>
        </p:nvPicPr>
        <p:blipFill>
          <a:blip r:embed="rId5">
            <a:extLst>
              <a:ext uri="{28A0092B-C50C-407E-A947-70E740481C1C}">
                <a14:useLocalDpi xmlns:a14="http://schemas.microsoft.com/office/drawing/2010/main" val="0"/>
              </a:ext>
            </a:extLst>
          </a:blip>
          <a:srcRect r="36514"/>
          <a:stretch/>
        </p:blipFill>
        <p:spPr>
          <a:xfrm>
            <a:off x="7068150" y="2195214"/>
            <a:ext cx="3549466" cy="3731888"/>
          </a:xfrm>
          <a:prstGeom prst="rect">
            <a:avLst/>
          </a:prstGeom>
        </p:spPr>
      </p:pic>
      <p:grpSp>
        <p:nvGrpSpPr>
          <p:cNvPr id="22" name="Group 21">
            <a:extLst>
              <a:ext uri="{FF2B5EF4-FFF2-40B4-BE49-F238E27FC236}">
                <a16:creationId xmlns:a16="http://schemas.microsoft.com/office/drawing/2014/main" id="{C345546C-EDAA-C3FD-9976-B270F15300BE}"/>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16" name="Rectangle: Rounded Corners 15">
              <a:extLst>
                <a:ext uri="{FF2B5EF4-FFF2-40B4-BE49-F238E27FC236}">
                  <a16:creationId xmlns:a16="http://schemas.microsoft.com/office/drawing/2014/main" id="{D0F88DF4-50BA-5DB9-B33C-53FE59EC495E}"/>
                </a:ext>
              </a:extLst>
            </p:cNvPr>
            <p:cNvSpPr/>
            <p:nvPr>
              <p:custDataLst>
                <p:tags r:id="rId1"/>
              </p:custDataLst>
            </p:nvPr>
          </p:nvSpPr>
          <p:spPr>
            <a:xfrm>
              <a:off x="127000" y="6527800"/>
              <a:ext cx="730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51FA368-4842-348D-719D-01AA8D3E4A67}"/>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637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89EF-FCFB-4F57-4807-BB293417C7AB}"/>
            </a:ext>
          </a:extLst>
        </p:cNvPr>
        <p:cNvGrpSpPr/>
        <p:nvPr/>
      </p:nvGrpSpPr>
      <p:grpSpPr>
        <a:xfrm>
          <a:off x="0" y="0"/>
          <a:ext cx="0" cy="0"/>
          <a:chOff x="0" y="0"/>
          <a:chExt cx="0" cy="0"/>
        </a:xfrm>
      </p:grpSpPr>
      <p:sp>
        <p:nvSpPr>
          <p:cNvPr id="6" name="Arc 5">
            <a:extLst>
              <a:ext uri="{FF2B5EF4-FFF2-40B4-BE49-F238E27FC236}">
                <a16:creationId xmlns:a16="http://schemas.microsoft.com/office/drawing/2014/main" id="{C13494B7-A565-413E-890D-01F5E178BD66}"/>
              </a:ext>
              <a:ext uri="{C183D7F6-B498-43B3-948B-1728B52AA6E4}">
                <adec:decorative xmlns:adec="http://schemas.microsoft.com/office/drawing/2017/decorative" val="1"/>
              </a:ext>
            </a:extLst>
          </p:cNvPr>
          <p:cNvSpPr/>
          <p:nvPr/>
        </p:nvSpPr>
        <p:spPr>
          <a:xfrm rot="5400000">
            <a:off x="8858784" y="735254"/>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345AACAF-A242-B604-6A4B-CED9F9EC521B}"/>
              </a:ext>
              <a:ext uri="{C183D7F6-B498-43B3-948B-1728B52AA6E4}">
                <adec:decorative xmlns:adec="http://schemas.microsoft.com/office/drawing/2017/decorative" val="1"/>
              </a:ext>
            </a:extLst>
          </p:cNvPr>
          <p:cNvSpPr/>
          <p:nvPr/>
        </p:nvSpPr>
        <p:spPr>
          <a:xfrm rot="5400000">
            <a:off x="9015530" y="880836"/>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itle 3">
            <a:extLst>
              <a:ext uri="{FF2B5EF4-FFF2-40B4-BE49-F238E27FC236}">
                <a16:creationId xmlns:a16="http://schemas.microsoft.com/office/drawing/2014/main" id="{B69144AE-5F7D-645A-F97C-FBF66354A5BB}"/>
              </a:ext>
            </a:extLst>
          </p:cNvPr>
          <p:cNvSpPr txBox="1">
            <a:spLocks noGrp="1"/>
          </p:cNvSpPr>
          <p:nvPr>
            <p:ph type="title" idx="4294967295"/>
          </p:nvPr>
        </p:nvSpPr>
        <p:spPr>
          <a:xfrm>
            <a:off x="2339340" y="552162"/>
            <a:ext cx="75133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HOW TO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BEGIN</a:t>
            </a:r>
          </a:p>
        </p:txBody>
      </p:sp>
      <p:sp>
        <p:nvSpPr>
          <p:cNvPr id="5" name="Rectangle: Rounded Corners 4">
            <a:extLst>
              <a:ext uri="{FF2B5EF4-FFF2-40B4-BE49-F238E27FC236}">
                <a16:creationId xmlns:a16="http://schemas.microsoft.com/office/drawing/2014/main" id="{1FC54B9A-4235-EB95-7C27-F7017BFD1997}"/>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08EC845D-0FB2-2967-FA3C-BF394D930B5A}"/>
              </a:ext>
              <a:ext uri="{C183D7F6-B498-43B3-948B-1728B52AA6E4}">
                <adec:decorative xmlns:adec="http://schemas.microsoft.com/office/drawing/2017/decorative" val="1"/>
              </a:ext>
            </a:extLst>
          </p:cNvPr>
          <p:cNvSpPr/>
          <p:nvPr/>
        </p:nvSpPr>
        <p:spPr>
          <a:xfrm>
            <a:off x="419100" y="2163752"/>
            <a:ext cx="11353800" cy="37905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58D551E-F246-6133-2431-1A8FD374E689}"/>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rot="10800000" flipH="1">
            <a:off x="421639" y="4342162"/>
            <a:ext cx="2672082" cy="1608904"/>
          </a:xfrm>
          <a:prstGeom prst="rect">
            <a:avLst/>
          </a:prstGeom>
        </p:spPr>
      </p:pic>
      <p:pic>
        <p:nvPicPr>
          <p:cNvPr id="16" name="Picture 15">
            <a:extLst>
              <a:ext uri="{FF2B5EF4-FFF2-40B4-BE49-F238E27FC236}">
                <a16:creationId xmlns:a16="http://schemas.microsoft.com/office/drawing/2014/main" id="{0743B82F-BD04-210F-2425-44E5DBBEC114}"/>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flipH="1">
            <a:off x="9082725" y="2163752"/>
            <a:ext cx="2672082" cy="1608904"/>
          </a:xfrm>
          <a:prstGeom prst="rect">
            <a:avLst/>
          </a:prstGeom>
        </p:spPr>
      </p:pic>
      <p:grpSp>
        <p:nvGrpSpPr>
          <p:cNvPr id="2" name="Group 1">
            <a:extLst>
              <a:ext uri="{FF2B5EF4-FFF2-40B4-BE49-F238E27FC236}">
                <a16:creationId xmlns:a16="http://schemas.microsoft.com/office/drawing/2014/main" id="{770E39F3-FBBA-74ED-F5B9-368BE1C157C1}"/>
              </a:ext>
              <a:ext uri="{C183D7F6-B498-43B3-948B-1728B52AA6E4}">
                <adec:decorative xmlns:adec="http://schemas.microsoft.com/office/drawing/2017/decorative" val="1"/>
              </a:ext>
            </a:extLst>
          </p:cNvPr>
          <p:cNvGrpSpPr/>
          <p:nvPr/>
        </p:nvGrpSpPr>
        <p:grpSpPr>
          <a:xfrm>
            <a:off x="2081981" y="3239606"/>
            <a:ext cx="8028038" cy="1638843"/>
            <a:chOff x="2081981" y="3733736"/>
            <a:chExt cx="8028038" cy="1638843"/>
          </a:xfrm>
        </p:grpSpPr>
        <p:sp>
          <p:nvSpPr>
            <p:cNvPr id="19" name="Rectangle: Rounded Corners 18">
              <a:extLst>
                <a:ext uri="{FF2B5EF4-FFF2-40B4-BE49-F238E27FC236}">
                  <a16:creationId xmlns:a16="http://schemas.microsoft.com/office/drawing/2014/main" id="{11A8EE1E-0AAB-A901-A882-9C8A4787A345}"/>
                </a:ext>
              </a:extLst>
            </p:cNvPr>
            <p:cNvSpPr/>
            <p:nvPr/>
          </p:nvSpPr>
          <p:spPr>
            <a:xfrm>
              <a:off x="4701540" y="4745209"/>
              <a:ext cx="2788920" cy="627370"/>
            </a:xfrm>
            <a:prstGeom prst="roundRect">
              <a:avLst>
                <a:gd name="adj" fmla="val 75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9FAC78C-C054-4834-DC2A-13D37FE9925F}"/>
                </a:ext>
              </a:extLst>
            </p:cNvPr>
            <p:cNvSpPr txBox="1"/>
            <p:nvPr/>
          </p:nvSpPr>
          <p:spPr>
            <a:xfrm>
              <a:off x="4701540" y="4766507"/>
              <a:ext cx="2788920" cy="584775"/>
            </a:xfrm>
            <a:prstGeom prst="rect">
              <a:avLst/>
            </a:prstGeom>
            <a:noFill/>
          </p:spPr>
          <p:txBody>
            <a:bodyPr wrap="square" anchor="t">
              <a:spAutoFit/>
            </a:bodyPr>
            <a:lstStyle/>
            <a:p>
              <a:pPr algn="ctr">
                <a:spcBef>
                  <a:spcPts val="600"/>
                </a:spcBef>
                <a:buClr>
                  <a:srgbClr val="008DB9"/>
                </a:buClr>
              </a:pPr>
              <a:r>
                <a:rPr lang="en-US" sz="3200">
                  <a:solidFill>
                    <a:schemeClr val="accent2"/>
                  </a:solidFill>
                  <a:latin typeface="Impact" panose="020B0806030902050204" pitchFamily="34" charset="0"/>
                  <a:ea typeface="Verdana" panose="020B0604030504040204" pitchFamily="34" charset="0"/>
                  <a:cs typeface="Prompt Black" panose="00000A00000000000000" pitchFamily="2" charset="-34"/>
                </a:rPr>
                <a:t>MUHAMMAD ALI</a:t>
              </a:r>
            </a:p>
          </p:txBody>
        </p:sp>
        <p:sp>
          <p:nvSpPr>
            <p:cNvPr id="17" name="TextBox 16">
              <a:extLst>
                <a:ext uri="{FF2B5EF4-FFF2-40B4-BE49-F238E27FC236}">
                  <a16:creationId xmlns:a16="http://schemas.microsoft.com/office/drawing/2014/main" id="{0F0EF779-1170-684C-2FD6-275FFAA15313}"/>
                </a:ext>
              </a:extLst>
            </p:cNvPr>
            <p:cNvSpPr txBox="1"/>
            <p:nvPr/>
          </p:nvSpPr>
          <p:spPr>
            <a:xfrm>
              <a:off x="2081981" y="3733736"/>
              <a:ext cx="8028038" cy="830997"/>
            </a:xfrm>
            <a:prstGeom prst="rect">
              <a:avLst/>
            </a:prstGeom>
            <a:noFill/>
          </p:spPr>
          <p:txBody>
            <a:bodyPr wrap="square" anchor="t">
              <a:spAutoFit/>
            </a:bodyPr>
            <a:lstStyle/>
            <a:p>
              <a:pPr algn="ctr">
                <a:spcBef>
                  <a:spcPts val="600"/>
                </a:spcBef>
                <a:buClr>
                  <a:srgbClr val="008DB9"/>
                </a:buClr>
              </a:pPr>
              <a:r>
                <a:rPr lang="en-US" sz="2400">
                  <a:solidFill>
                    <a:schemeClr val="bg1"/>
                  </a:solidFill>
                  <a:latin typeface="Montserrat" panose="00000500000000000000" pitchFamily="2" charset="0"/>
                  <a:ea typeface="Verdana" panose="020B0604030504040204" pitchFamily="34" charset="0"/>
                  <a:cs typeface="Poppins" pitchFamily="2" charset="77"/>
                </a:rPr>
                <a:t>Even the greatest was once a beginner. Don't be afraid to take that first step</a:t>
              </a:r>
            </a:p>
          </p:txBody>
        </p:sp>
      </p:grpSp>
      <p:grpSp>
        <p:nvGrpSpPr>
          <p:cNvPr id="12" name="Group 11">
            <a:extLst>
              <a:ext uri="{FF2B5EF4-FFF2-40B4-BE49-F238E27FC236}">
                <a16:creationId xmlns:a16="http://schemas.microsoft.com/office/drawing/2014/main" id="{8E42F2B5-9AA6-CD81-94D1-FE5E8BE45818}"/>
              </a:ext>
              <a:ext uri="{C183D7F6-B498-43B3-948B-1728B52AA6E4}">
                <adec:decorative xmlns:adec="http://schemas.microsoft.com/office/drawing/2017/decorative" val="1"/>
              </a:ext>
            </a:extLst>
          </p:cNvPr>
          <p:cNvGrpSpPr/>
          <p:nvPr/>
        </p:nvGrpSpPr>
        <p:grpSpPr>
          <a:xfrm>
            <a:off x="127000" y="6477000"/>
            <a:ext cx="889000" cy="254000"/>
            <a:chOff x="127000" y="6477000"/>
            <a:chExt cx="889000" cy="254000"/>
          </a:xfrm>
        </p:grpSpPr>
        <p:sp>
          <p:nvSpPr>
            <p:cNvPr id="3" name="Rectangle: Rounded Corners 2">
              <a:extLst>
                <a:ext uri="{FF2B5EF4-FFF2-40B4-BE49-F238E27FC236}">
                  <a16:creationId xmlns:a16="http://schemas.microsoft.com/office/drawing/2014/main" id="{DACE71AA-AAED-8837-78BD-2F72A5E69B5E}"/>
                </a:ext>
              </a:extLst>
            </p:cNvPr>
            <p:cNvSpPr/>
            <p:nvPr>
              <p:custDataLst>
                <p:tags r:id="rId1"/>
              </p:custDataLst>
            </p:nvPr>
          </p:nvSpPr>
          <p:spPr>
            <a:xfrm>
              <a:off x="127000" y="6527800"/>
              <a:ext cx="7620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7F4C990-09A3-2FC2-4D79-01337F980474}"/>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60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BE4582-9F23-9B3C-F2D1-1700CB0CA680}"/>
              </a:ext>
              <a:ext uri="{C183D7F6-B498-43B3-948B-1728B52AA6E4}">
                <adec:decorative xmlns:adec="http://schemas.microsoft.com/office/drawing/2017/decorative" val="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C518D30-C9BA-CE6F-B290-8B979F8A7F99}"/>
              </a:ext>
              <a:ext uri="{C183D7F6-B498-43B3-948B-1728B52AA6E4}">
                <adec:decorative xmlns:adec="http://schemas.microsoft.com/office/drawing/2017/decorative" val="1"/>
              </a:ext>
            </a:extLst>
          </p:cNvPr>
          <p:cNvGrpSpPr/>
          <p:nvPr/>
        </p:nvGrpSpPr>
        <p:grpSpPr>
          <a:xfrm>
            <a:off x="1" y="6777991"/>
            <a:ext cx="12191999" cy="80009"/>
            <a:chOff x="1" y="6777991"/>
            <a:chExt cx="12191999" cy="80009"/>
          </a:xfrm>
        </p:grpSpPr>
        <p:sp>
          <p:nvSpPr>
            <p:cNvPr id="3" name="Rectangle 2">
              <a:extLst>
                <a:ext uri="{FF2B5EF4-FFF2-40B4-BE49-F238E27FC236}">
                  <a16:creationId xmlns:a16="http://schemas.microsoft.com/office/drawing/2014/main" id="{348295D2-1AB7-45F8-6CE1-CA7D66B33A61}"/>
                </a:ext>
              </a:extLst>
            </p:cNvPr>
            <p:cNvSpPr/>
            <p:nvPr/>
          </p:nvSpPr>
          <p:spPr>
            <a:xfrm>
              <a:off x="1" y="6777991"/>
              <a:ext cx="4064000" cy="80009"/>
            </a:xfrm>
            <a:prstGeom prst="rect">
              <a:avLst/>
            </a:prstGeom>
            <a:solidFill>
              <a:schemeClr val="bg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A162EF-4DF9-5085-E2F3-9DEFF9FD7329}"/>
                </a:ext>
              </a:extLst>
            </p:cNvPr>
            <p:cNvSpPr/>
            <p:nvPr/>
          </p:nvSpPr>
          <p:spPr>
            <a:xfrm>
              <a:off x="4064001" y="6777991"/>
              <a:ext cx="4064000" cy="800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DF502F-A387-B85E-7124-160F9FB2B43F}"/>
                </a:ext>
              </a:extLst>
            </p:cNvPr>
            <p:cNvSpPr/>
            <p:nvPr/>
          </p:nvSpPr>
          <p:spPr>
            <a:xfrm>
              <a:off x="8128000" y="6777991"/>
              <a:ext cx="4064000" cy="800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CE87C17-C876-2281-5193-0DF4AAA2CD93}"/>
              </a:ext>
              <a:ext uri="{C183D7F6-B498-43B3-948B-1728B52AA6E4}">
                <adec:decorative xmlns:adec="http://schemas.microsoft.com/office/drawing/2017/decorative" val="1"/>
              </a:ext>
            </a:extLst>
          </p:cNvPr>
          <p:cNvGrpSpPr/>
          <p:nvPr/>
        </p:nvGrpSpPr>
        <p:grpSpPr>
          <a:xfrm rot="5400000">
            <a:off x="8549606" y="735254"/>
            <a:ext cx="746760" cy="746760"/>
            <a:chOff x="5836920" y="1969602"/>
            <a:chExt cx="746760" cy="746760"/>
          </a:xfrm>
        </p:grpSpPr>
        <p:sp>
          <p:nvSpPr>
            <p:cNvPr id="16" name="Arc 15">
              <a:extLst>
                <a:ext uri="{FF2B5EF4-FFF2-40B4-BE49-F238E27FC236}">
                  <a16:creationId xmlns:a16="http://schemas.microsoft.com/office/drawing/2014/main" id="{9A7DDCE1-AB7A-7016-FA9F-756B7582A2D8}"/>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7" name="Arc 16">
              <a:extLst>
                <a:ext uri="{FF2B5EF4-FFF2-40B4-BE49-F238E27FC236}">
                  <a16:creationId xmlns:a16="http://schemas.microsoft.com/office/drawing/2014/main" id="{3A698B1E-DF43-BFC1-A014-65DBE32FE34E}"/>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sp>
        <p:nvSpPr>
          <p:cNvPr id="14" name="Title 13">
            <a:extLst>
              <a:ext uri="{FF2B5EF4-FFF2-40B4-BE49-F238E27FC236}">
                <a16:creationId xmlns:a16="http://schemas.microsoft.com/office/drawing/2014/main" id="{A7FE7FB5-9B5F-B736-AF57-BCC91FB9113A}"/>
              </a:ext>
            </a:extLst>
          </p:cNvPr>
          <p:cNvSpPr txBox="1">
            <a:spLocks noGrp="1"/>
          </p:cNvSpPr>
          <p:nvPr>
            <p:ph type="title" idx="4294967295"/>
          </p:nvPr>
        </p:nvSpPr>
        <p:spPr>
          <a:xfrm>
            <a:off x="2548219" y="552162"/>
            <a:ext cx="709556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AVOID COMMON </a:t>
            </a:r>
            <a:r>
              <a:rPr kumimoji="0" lang="en-US" sz="4400" b="0" i="0" u="none" strike="noStrike" kern="1200" cap="none" spc="0" normalizeH="0" baseline="0" noProof="0" dirty="0">
                <a:ln>
                  <a:noFill/>
                </a:ln>
                <a:solidFill>
                  <a:schemeClr val="accent2">
                    <a:lumMod val="60000"/>
                    <a:lumOff val="40000"/>
                  </a:schemeClr>
                </a:solidFill>
                <a:effectLst/>
                <a:uLnTx/>
                <a:uFillTx/>
                <a:latin typeface="Impact" panose="020B0806030902050204" pitchFamily="34" charset="0"/>
                <a:ea typeface="Verdana" panose="020B0604030504040204" pitchFamily="34" charset="0"/>
                <a:cs typeface="Prompt Black" panose="00000A00000000000000" pitchFamily="2" charset="-34"/>
              </a:rPr>
              <a:t>MISTAKES</a:t>
            </a:r>
          </a:p>
        </p:txBody>
      </p:sp>
      <p:sp>
        <p:nvSpPr>
          <p:cNvPr id="20" name="Title 19">
            <a:extLst>
              <a:ext uri="{FF2B5EF4-FFF2-40B4-BE49-F238E27FC236}">
                <a16:creationId xmlns:a16="http://schemas.microsoft.com/office/drawing/2014/main" id="{B038D53C-AAA8-0BF2-08B4-951266155B8D}"/>
              </a:ext>
            </a:extLst>
          </p:cNvPr>
          <p:cNvSpPr txBox="1">
            <a:spLocks/>
          </p:cNvSpPr>
          <p:nvPr/>
        </p:nvSpPr>
        <p:spPr>
          <a:xfrm>
            <a:off x="544609" y="2561947"/>
            <a:ext cx="3874316" cy="2139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
                <a:srgbClr val="008DB9"/>
              </a:buClr>
              <a:buSzTx/>
              <a:buFontTx/>
              <a:buNone/>
              <a:tabLst/>
              <a:defRPr/>
            </a:pPr>
            <a:r>
              <a:rPr kumimoji="0" lang="en-US" sz="1600" b="0" i="0" u="none" strike="noStrike" kern="1200" cap="none" spc="0" normalizeH="0" baseline="0" noProof="0" dirty="0">
                <a:ln>
                  <a:noFill/>
                </a:ln>
                <a:solidFill>
                  <a:schemeClr val="bg1"/>
                </a:solidFill>
                <a:effectLst/>
                <a:uLnTx/>
                <a:uFillTx/>
                <a:latin typeface="Montserrat" panose="00000500000000000000" pitchFamily="2" charset="0"/>
                <a:ea typeface="Verdana" panose="020B0604030504040204" pitchFamily="34" charset="0"/>
                <a:cs typeface="Poppins" pitchFamily="2" charset="77"/>
              </a:rPr>
              <a:t>Like the old joke says, how do you</a:t>
            </a:r>
            <a:br>
              <a:rPr kumimoji="0" lang="en-US" sz="1600" b="0" i="0" u="none" strike="noStrike" kern="1200" cap="none" spc="0" normalizeH="0" baseline="0" noProof="0" dirty="0">
                <a:ln>
                  <a:noFill/>
                </a:ln>
                <a:solidFill>
                  <a:schemeClr val="bg1"/>
                </a:solidFill>
                <a:effectLst/>
                <a:uLnTx/>
                <a:uFillTx/>
                <a:latin typeface="Montserrat" panose="00000500000000000000" pitchFamily="2" charset="0"/>
                <a:ea typeface="Verdana" panose="020B0604030504040204" pitchFamily="34" charset="0"/>
                <a:cs typeface="Poppins" pitchFamily="2" charset="77"/>
              </a:rPr>
            </a:br>
            <a:r>
              <a:rPr kumimoji="0" lang="en-US" sz="1600" b="0" i="0" u="none" strike="noStrike" kern="1200" cap="none" spc="0" normalizeH="0" baseline="0" noProof="0" dirty="0">
                <a:ln>
                  <a:noFill/>
                </a:ln>
                <a:solidFill>
                  <a:schemeClr val="bg1"/>
                </a:solidFill>
                <a:effectLst/>
                <a:uLnTx/>
                <a:uFillTx/>
                <a:latin typeface="Montserrat" panose="00000500000000000000" pitchFamily="2" charset="0"/>
                <a:ea typeface="Verdana" panose="020B0604030504040204" pitchFamily="34" charset="0"/>
                <a:cs typeface="Poppins" pitchFamily="2" charset="77"/>
              </a:rPr>
              <a:t>eat an elephant? One bite at a time.</a:t>
            </a:r>
          </a:p>
          <a:p>
            <a:pPr marL="0" marR="0" lvl="0" indent="0" algn="l" defTabSz="914400" rtl="0" eaLnBrk="1" fontAlgn="auto" latinLnBrk="0" hangingPunct="1">
              <a:lnSpc>
                <a:spcPct val="100000"/>
              </a:lnSpc>
              <a:spcBef>
                <a:spcPts val="600"/>
              </a:spcBef>
              <a:spcAft>
                <a:spcPts val="0"/>
              </a:spcAft>
              <a:buClr>
                <a:srgbClr val="008DB9"/>
              </a:buClr>
              <a:buSzTx/>
              <a:buFontTx/>
              <a:buNone/>
              <a:tabLst/>
              <a:defRPr/>
            </a:pPr>
            <a:r>
              <a:rPr kumimoji="0" lang="en-US" sz="1600" b="0" i="0" u="none" strike="noStrike" kern="1200" cap="none" spc="0" normalizeH="0" baseline="0" noProof="0" dirty="0">
                <a:ln>
                  <a:noFill/>
                </a:ln>
                <a:solidFill>
                  <a:schemeClr val="bg1"/>
                </a:solidFill>
                <a:effectLst/>
                <a:uLnTx/>
                <a:uFillTx/>
                <a:latin typeface="Montserrat" panose="00000500000000000000" pitchFamily="2" charset="0"/>
                <a:ea typeface="Verdana" panose="020B0604030504040204" pitchFamily="34" charset="0"/>
                <a:cs typeface="Poppins" pitchFamily="2" charset="77"/>
              </a:rPr>
              <a:t>You have to start, but realize that no product is ever perfectly accessible to all users. Make improvements where you can, putting in the work of designing, developing, and testing every step of the way.</a:t>
            </a:r>
          </a:p>
        </p:txBody>
      </p:sp>
      <p:sp>
        <p:nvSpPr>
          <p:cNvPr id="15" name="Rectangle: Rounded Corners 14">
            <a:extLst>
              <a:ext uri="{FF2B5EF4-FFF2-40B4-BE49-F238E27FC236}">
                <a16:creationId xmlns:a16="http://schemas.microsoft.com/office/drawing/2014/main" id="{026BAA05-EE1D-BFFE-8198-CD92375932EA}"/>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8" name="Rectangle: Rounded Corners 7">
            <a:extLst>
              <a:ext uri="{FF2B5EF4-FFF2-40B4-BE49-F238E27FC236}">
                <a16:creationId xmlns:a16="http://schemas.microsoft.com/office/drawing/2014/main" id="{38E9CD47-1DEE-CC90-184D-FB8972259148}"/>
              </a:ext>
              <a:ext uri="{C183D7F6-B498-43B3-948B-1728B52AA6E4}">
                <adec:decorative xmlns:adec="http://schemas.microsoft.com/office/drawing/2017/decorative" val="1"/>
              </a:ext>
            </a:extLst>
          </p:cNvPr>
          <p:cNvSpPr/>
          <p:nvPr/>
        </p:nvSpPr>
        <p:spPr>
          <a:xfrm>
            <a:off x="7441468" y="1887229"/>
            <a:ext cx="2076349" cy="2075341"/>
          </a:xfrm>
          <a:prstGeom prst="roundRect">
            <a:avLst>
              <a:gd name="adj" fmla="val 20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rlow" panose="00000500000000000000" pitchFamily="2" charset="0"/>
            </a:endParaRPr>
          </a:p>
        </p:txBody>
      </p:sp>
      <p:sp>
        <p:nvSpPr>
          <p:cNvPr id="9" name="Rectangle: Rounded Corners 8">
            <a:extLst>
              <a:ext uri="{FF2B5EF4-FFF2-40B4-BE49-F238E27FC236}">
                <a16:creationId xmlns:a16="http://schemas.microsoft.com/office/drawing/2014/main" id="{85C59168-DCF7-ED39-E922-2F851AF1D410}"/>
              </a:ext>
              <a:ext uri="{C183D7F6-B498-43B3-948B-1728B52AA6E4}">
                <adec:decorative xmlns:adec="http://schemas.microsoft.com/office/drawing/2017/decorative" val="1"/>
              </a:ext>
            </a:extLst>
          </p:cNvPr>
          <p:cNvSpPr/>
          <p:nvPr/>
        </p:nvSpPr>
        <p:spPr>
          <a:xfrm>
            <a:off x="7438665" y="4098633"/>
            <a:ext cx="2076451" cy="2122720"/>
          </a:xfrm>
          <a:prstGeom prst="roundRect">
            <a:avLst>
              <a:gd name="adj" fmla="val 24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rlow" panose="00000500000000000000" pitchFamily="2" charset="0"/>
            </a:endParaRPr>
          </a:p>
        </p:txBody>
      </p:sp>
      <p:sp>
        <p:nvSpPr>
          <p:cNvPr id="10" name="Rectangle: Rounded Corners 9">
            <a:extLst>
              <a:ext uri="{FF2B5EF4-FFF2-40B4-BE49-F238E27FC236}">
                <a16:creationId xmlns:a16="http://schemas.microsoft.com/office/drawing/2014/main" id="{AAEC0E53-1011-3F10-6CEA-2B2D95E06D14}"/>
              </a:ext>
              <a:ext uri="{C183D7F6-B498-43B3-948B-1728B52AA6E4}">
                <adec:decorative xmlns:adec="http://schemas.microsoft.com/office/drawing/2017/decorative" val="1"/>
              </a:ext>
            </a:extLst>
          </p:cNvPr>
          <p:cNvSpPr/>
          <p:nvPr/>
        </p:nvSpPr>
        <p:spPr>
          <a:xfrm>
            <a:off x="9671771" y="2336239"/>
            <a:ext cx="2030106" cy="2075341"/>
          </a:xfrm>
          <a:prstGeom prst="roundRect">
            <a:avLst>
              <a:gd name="adj" fmla="val 21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rlow" panose="00000500000000000000" pitchFamily="2" charset="0"/>
            </a:endParaRPr>
          </a:p>
        </p:txBody>
      </p:sp>
      <p:sp>
        <p:nvSpPr>
          <p:cNvPr id="11" name="Rectangle: Rounded Corners 10">
            <a:extLst>
              <a:ext uri="{FF2B5EF4-FFF2-40B4-BE49-F238E27FC236}">
                <a16:creationId xmlns:a16="http://schemas.microsoft.com/office/drawing/2014/main" id="{EC700C74-5B73-2235-ACEE-22ACC6CA34BA}"/>
              </a:ext>
              <a:ext uri="{C183D7F6-B498-43B3-948B-1728B52AA6E4}">
                <adec:decorative xmlns:adec="http://schemas.microsoft.com/office/drawing/2017/decorative" val="1"/>
              </a:ext>
            </a:extLst>
          </p:cNvPr>
          <p:cNvSpPr/>
          <p:nvPr/>
        </p:nvSpPr>
        <p:spPr>
          <a:xfrm>
            <a:off x="5212342" y="3659691"/>
            <a:ext cx="2075172" cy="2075341"/>
          </a:xfrm>
          <a:prstGeom prst="roundRect">
            <a:avLst>
              <a:gd name="adj" fmla="val 224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rlow" panose="00000500000000000000" pitchFamily="2" charset="0"/>
            </a:endParaRPr>
          </a:p>
        </p:txBody>
      </p:sp>
      <p:sp>
        <p:nvSpPr>
          <p:cNvPr id="24" name="TextBox 23">
            <a:extLst>
              <a:ext uri="{FF2B5EF4-FFF2-40B4-BE49-F238E27FC236}">
                <a16:creationId xmlns:a16="http://schemas.microsoft.com/office/drawing/2014/main" id="{0CD9F162-8064-5F41-717C-3F3CF78FDE55}"/>
              </a:ext>
            </a:extLst>
          </p:cNvPr>
          <p:cNvSpPr txBox="1"/>
          <p:nvPr/>
        </p:nvSpPr>
        <p:spPr>
          <a:xfrm>
            <a:off x="5382370" y="4708701"/>
            <a:ext cx="1735116" cy="523220"/>
          </a:xfrm>
          <a:prstGeom prst="rect">
            <a:avLst/>
          </a:prstGeom>
          <a:noFill/>
        </p:spPr>
        <p:txBody>
          <a:bodyPr wrap="square" anchor="t">
            <a:spAutoFit/>
          </a:bodyPr>
          <a:lstStyle/>
          <a:p>
            <a:pPr algn="ctr">
              <a:spcBef>
                <a:spcPts val="600"/>
              </a:spcBef>
              <a:buClr>
                <a:srgbClr val="008DB9"/>
              </a:buClr>
            </a:pPr>
            <a:r>
              <a:rPr lang="en-US" sz="1400">
                <a:solidFill>
                  <a:schemeClr val="bg1"/>
                </a:solidFill>
                <a:latin typeface="Montserrat" panose="00000500000000000000" pitchFamily="2" charset="0"/>
                <a:ea typeface="Verdana" panose="020B0604030504040204" pitchFamily="34" charset="0"/>
                <a:cs typeface="Poppins" pitchFamily="2" charset="77"/>
              </a:rPr>
              <a:t>Perfect is the Enemy of Good</a:t>
            </a:r>
          </a:p>
        </p:txBody>
      </p:sp>
      <p:pic>
        <p:nvPicPr>
          <p:cNvPr id="22" name="Graphic 21" descr="Checkmark with solid fill">
            <a:extLst>
              <a:ext uri="{FF2B5EF4-FFF2-40B4-BE49-F238E27FC236}">
                <a16:creationId xmlns:a16="http://schemas.microsoft.com/office/drawing/2014/main" id="{D200983C-C452-6808-7053-4F0462A573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98977" y="3962570"/>
            <a:ext cx="495120" cy="495120"/>
          </a:xfrm>
          <a:prstGeom prst="rect">
            <a:avLst/>
          </a:prstGeom>
        </p:spPr>
      </p:pic>
      <p:sp>
        <p:nvSpPr>
          <p:cNvPr id="25" name="TextBox 24">
            <a:extLst>
              <a:ext uri="{FF2B5EF4-FFF2-40B4-BE49-F238E27FC236}">
                <a16:creationId xmlns:a16="http://schemas.microsoft.com/office/drawing/2014/main" id="{114B3901-8126-7D54-02B6-CF8D85611A6C}"/>
              </a:ext>
            </a:extLst>
          </p:cNvPr>
          <p:cNvSpPr txBox="1"/>
          <p:nvPr/>
        </p:nvSpPr>
        <p:spPr>
          <a:xfrm>
            <a:off x="9819266" y="3385249"/>
            <a:ext cx="1735116" cy="738664"/>
          </a:xfrm>
          <a:prstGeom prst="rect">
            <a:avLst/>
          </a:prstGeom>
          <a:noFill/>
        </p:spPr>
        <p:txBody>
          <a:bodyPr wrap="square" anchor="t">
            <a:spAutoFit/>
          </a:bodyPr>
          <a:lstStyle/>
          <a:p>
            <a:pPr algn="ctr">
              <a:spcBef>
                <a:spcPts val="600"/>
              </a:spcBef>
              <a:buClr>
                <a:srgbClr val="008DB9"/>
              </a:buClr>
            </a:pPr>
            <a:r>
              <a:rPr lang="en-US" sz="1400">
                <a:solidFill>
                  <a:schemeClr val="bg1"/>
                </a:solidFill>
                <a:latin typeface="Montserrat" panose="00000500000000000000" pitchFamily="2" charset="0"/>
                <a:ea typeface="Verdana" panose="020B0604030504040204" pitchFamily="34" charset="0"/>
                <a:cs typeface="Poppins" pitchFamily="2" charset="77"/>
              </a:rPr>
              <a:t>Going it Alone will Lead to Burnout</a:t>
            </a:r>
          </a:p>
        </p:txBody>
      </p:sp>
      <p:pic>
        <p:nvPicPr>
          <p:cNvPr id="18" name="Graphic 17" descr="An icon of a person sitting on a bench alone">
            <a:extLst>
              <a:ext uri="{FF2B5EF4-FFF2-40B4-BE49-F238E27FC236}">
                <a16:creationId xmlns:a16="http://schemas.microsoft.com/office/drawing/2014/main" id="{BEE0F115-A1D1-EEC9-8EB4-32679B9FF5E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439264" y="2619162"/>
            <a:ext cx="495120" cy="495120"/>
          </a:xfrm>
          <a:prstGeom prst="rect">
            <a:avLst/>
          </a:prstGeom>
        </p:spPr>
      </p:pic>
      <p:sp>
        <p:nvSpPr>
          <p:cNvPr id="26" name="TextBox 25">
            <a:extLst>
              <a:ext uri="{FF2B5EF4-FFF2-40B4-BE49-F238E27FC236}">
                <a16:creationId xmlns:a16="http://schemas.microsoft.com/office/drawing/2014/main" id="{AC15EFB9-52A7-68DF-36AF-BD7AE3418597}"/>
              </a:ext>
            </a:extLst>
          </p:cNvPr>
          <p:cNvSpPr txBox="1"/>
          <p:nvPr/>
        </p:nvSpPr>
        <p:spPr>
          <a:xfrm>
            <a:off x="7612084" y="2936239"/>
            <a:ext cx="1735116" cy="523220"/>
          </a:xfrm>
          <a:prstGeom prst="rect">
            <a:avLst/>
          </a:prstGeom>
          <a:noFill/>
        </p:spPr>
        <p:txBody>
          <a:bodyPr wrap="square" anchor="t">
            <a:spAutoFit/>
          </a:bodyPr>
          <a:lstStyle/>
          <a:p>
            <a:pPr algn="ctr">
              <a:spcBef>
                <a:spcPts val="600"/>
              </a:spcBef>
              <a:buClr>
                <a:srgbClr val="008DB9"/>
              </a:buClr>
            </a:pPr>
            <a:r>
              <a:rPr lang="en-US" sz="1400">
                <a:latin typeface="Montserrat" panose="00000500000000000000" pitchFamily="2" charset="0"/>
                <a:ea typeface="Verdana" panose="020B0604030504040204" pitchFamily="34" charset="0"/>
                <a:cs typeface="Poppins" pitchFamily="2" charset="77"/>
              </a:rPr>
              <a:t>There is no Magic Solution</a:t>
            </a:r>
          </a:p>
        </p:txBody>
      </p:sp>
      <p:pic>
        <p:nvPicPr>
          <p:cNvPr id="12" name="Graphic 11" descr="An icon of a magic wand">
            <a:extLst>
              <a:ext uri="{FF2B5EF4-FFF2-40B4-BE49-F238E27FC236}">
                <a16:creationId xmlns:a16="http://schemas.microsoft.com/office/drawing/2014/main" id="{0DD8EFEC-3A66-471C-80AB-2B2C913E57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5973" y="2164174"/>
            <a:ext cx="495120" cy="495120"/>
          </a:xfrm>
          <a:prstGeom prst="rect">
            <a:avLst/>
          </a:prstGeom>
        </p:spPr>
      </p:pic>
      <p:sp>
        <p:nvSpPr>
          <p:cNvPr id="27" name="TextBox 26">
            <a:extLst>
              <a:ext uri="{FF2B5EF4-FFF2-40B4-BE49-F238E27FC236}">
                <a16:creationId xmlns:a16="http://schemas.microsoft.com/office/drawing/2014/main" id="{07F451CE-7B35-EEE7-33BC-D96BCE319E16}"/>
              </a:ext>
            </a:extLst>
          </p:cNvPr>
          <p:cNvSpPr txBox="1"/>
          <p:nvPr/>
        </p:nvSpPr>
        <p:spPr>
          <a:xfrm>
            <a:off x="7609332" y="5171333"/>
            <a:ext cx="1735116" cy="738664"/>
          </a:xfrm>
          <a:prstGeom prst="rect">
            <a:avLst/>
          </a:prstGeom>
          <a:noFill/>
        </p:spPr>
        <p:txBody>
          <a:bodyPr wrap="square" anchor="t">
            <a:spAutoFit/>
          </a:bodyPr>
          <a:lstStyle/>
          <a:p>
            <a:pPr algn="ctr">
              <a:spcBef>
                <a:spcPts val="600"/>
              </a:spcBef>
              <a:buClr>
                <a:srgbClr val="008DB9"/>
              </a:buClr>
            </a:pPr>
            <a:r>
              <a:rPr lang="en-US" sz="1400">
                <a:latin typeface="Montserrat" panose="00000500000000000000" pitchFamily="2" charset="0"/>
                <a:ea typeface="Verdana" panose="020B0604030504040204" pitchFamily="34" charset="0"/>
                <a:cs typeface="Poppins" pitchFamily="2" charset="77"/>
              </a:rPr>
              <a:t>Accessibility</a:t>
            </a:r>
            <a:br>
              <a:rPr lang="en-US" sz="1400">
                <a:latin typeface="Montserrat" panose="00000500000000000000" pitchFamily="2" charset="0"/>
                <a:ea typeface="Verdana" panose="020B0604030504040204" pitchFamily="34" charset="0"/>
                <a:cs typeface="Poppins" pitchFamily="2" charset="77"/>
              </a:rPr>
            </a:br>
            <a:r>
              <a:rPr lang="en-US" sz="1400">
                <a:latin typeface="Montserrat" panose="00000500000000000000" pitchFamily="2" charset="0"/>
                <a:ea typeface="Verdana" panose="020B0604030504040204" pitchFamily="34" charset="0"/>
                <a:cs typeface="Poppins" pitchFamily="2" charset="77"/>
              </a:rPr>
              <a:t>is a Program not a Project</a:t>
            </a:r>
          </a:p>
        </p:txBody>
      </p:sp>
      <p:pic>
        <p:nvPicPr>
          <p:cNvPr id="21" name="Graphic 20" descr="A univeral accessibility icon">
            <a:extLst>
              <a:ext uri="{FF2B5EF4-FFF2-40B4-BE49-F238E27FC236}">
                <a16:creationId xmlns:a16="http://schemas.microsoft.com/office/drawing/2014/main" id="{F1627C3E-0F07-E24D-CCFA-DD754C88CE9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29330" y="4412701"/>
            <a:ext cx="495120" cy="495120"/>
          </a:xfrm>
          <a:prstGeom prst="rect">
            <a:avLst/>
          </a:prstGeom>
        </p:spPr>
      </p:pic>
      <p:grpSp>
        <p:nvGrpSpPr>
          <p:cNvPr id="28" name="Group 27">
            <a:extLst>
              <a:ext uri="{FF2B5EF4-FFF2-40B4-BE49-F238E27FC236}">
                <a16:creationId xmlns:a16="http://schemas.microsoft.com/office/drawing/2014/main" id="{7754D022-22C6-E958-7EF4-D140FDCA0AD4}"/>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7" name="Rectangle: Rounded Corners 6">
              <a:extLst>
                <a:ext uri="{FF2B5EF4-FFF2-40B4-BE49-F238E27FC236}">
                  <a16:creationId xmlns:a16="http://schemas.microsoft.com/office/drawing/2014/main" id="{08963B6F-92D8-C4CF-6E08-CA22A5307016}"/>
                </a:ext>
              </a:extLst>
            </p:cNvPr>
            <p:cNvSpPr/>
            <p:nvPr>
              <p:custDataLst>
                <p:tags r:id="rId1"/>
              </p:custDataLst>
            </p:nvPr>
          </p:nvSpPr>
          <p:spPr>
            <a:xfrm>
              <a:off x="127000" y="6527800"/>
              <a:ext cx="793750" cy="158750"/>
            </a:xfrm>
            <a:prstGeom prst="roundRect">
              <a:avLst>
                <a:gd name="adj" fmla="val 5163"/>
              </a:avLst>
            </a:prstGeom>
            <a:solidFill>
              <a:schemeClr val="accent1">
                <a:lumMod val="50000"/>
              </a:schemeClr>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DC5FCE6-D28E-615A-1B0A-39F3842D651C}"/>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chemeClr val="bg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214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A computer screenshot of a tool for evaluating accessibility of a website">
            <a:extLst>
              <a:ext uri="{FF2B5EF4-FFF2-40B4-BE49-F238E27FC236}">
                <a16:creationId xmlns:a16="http://schemas.microsoft.com/office/drawing/2014/main" id="{1707897A-6944-D475-8CC4-A9740DA00610}"/>
              </a:ext>
              <a:ext uri="{C183D7F6-B498-43B3-948B-1728B52AA6E4}">
                <adec:decorative xmlns:adec="http://schemas.microsoft.com/office/drawing/2017/decorative" val="0"/>
              </a:ext>
            </a:extLst>
          </p:cNvPr>
          <p:cNvGrpSpPr/>
          <p:nvPr/>
        </p:nvGrpSpPr>
        <p:grpSpPr>
          <a:xfrm>
            <a:off x="4232367" y="2031628"/>
            <a:ext cx="5860868" cy="4396414"/>
            <a:chOff x="4232367" y="2031628"/>
            <a:chExt cx="5860868" cy="4396414"/>
          </a:xfrm>
        </p:grpSpPr>
        <p:pic>
          <p:nvPicPr>
            <p:cNvPr id="2050" name="Picture 2" descr="accessWidget - Accessibility Widget for WCAG &amp; ADA Compliance - accessiBe">
              <a:extLst>
                <a:ext uri="{FF2B5EF4-FFF2-40B4-BE49-F238E27FC236}">
                  <a16:creationId xmlns:a16="http://schemas.microsoft.com/office/drawing/2014/main" id="{196915BC-48C9-979C-4EEC-638611606FE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2367" y="2031628"/>
              <a:ext cx="5860868" cy="43964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79F9B6B-2946-618D-37FC-1B10356246A2}"/>
                </a:ext>
              </a:extLst>
            </p:cNvPr>
            <p:cNvSpPr/>
            <p:nvPr/>
          </p:nvSpPr>
          <p:spPr>
            <a:xfrm>
              <a:off x="5982789" y="2255520"/>
              <a:ext cx="1187897" cy="292536"/>
            </a:xfrm>
            <a:prstGeom prst="rect">
              <a:avLst/>
            </a:prstGeom>
            <a:solidFill>
              <a:srgbClr val="348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E7C1FEC8-19C8-83C9-D03F-D81D6D9F7274}"/>
              </a:ext>
              <a:ext uri="{C183D7F6-B498-43B3-948B-1728B52AA6E4}">
                <adec:decorative xmlns:adec="http://schemas.microsoft.com/office/drawing/2017/decorative" val="1"/>
              </a:ext>
            </a:extLst>
          </p:cNvPr>
          <p:cNvGrpSpPr/>
          <p:nvPr/>
        </p:nvGrpSpPr>
        <p:grpSpPr>
          <a:xfrm rot="5400000">
            <a:off x="7875804" y="735254"/>
            <a:ext cx="746760" cy="746760"/>
            <a:chOff x="5836920" y="1969602"/>
            <a:chExt cx="746760" cy="746760"/>
          </a:xfrm>
        </p:grpSpPr>
        <p:sp>
          <p:nvSpPr>
            <p:cNvPr id="3" name="Arc 2">
              <a:extLst>
                <a:ext uri="{FF2B5EF4-FFF2-40B4-BE49-F238E27FC236}">
                  <a16:creationId xmlns:a16="http://schemas.microsoft.com/office/drawing/2014/main" id="{2670EDC0-354F-4C16-1C07-C448179F25DA}"/>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a:extLst>
                <a:ext uri="{FF2B5EF4-FFF2-40B4-BE49-F238E27FC236}">
                  <a16:creationId xmlns:a16="http://schemas.microsoft.com/office/drawing/2014/main" id="{837B2BCD-045B-D66A-1398-1ED64361870C}"/>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itle 4">
            <a:extLst>
              <a:ext uri="{FF2B5EF4-FFF2-40B4-BE49-F238E27FC236}">
                <a16:creationId xmlns:a16="http://schemas.microsoft.com/office/drawing/2014/main" id="{9C11F0AB-C6C8-591F-A38A-0C26F821884C}"/>
              </a:ext>
            </a:extLst>
          </p:cNvPr>
          <p:cNvSpPr txBox="1">
            <a:spLocks noGrp="1"/>
          </p:cNvSpPr>
          <p:nvPr>
            <p:ph type="title" idx="4294967295"/>
          </p:nvPr>
        </p:nvSpPr>
        <p:spPr>
          <a:xfrm>
            <a:off x="2339340" y="552162"/>
            <a:ext cx="75133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START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WITH OTHERS</a:t>
            </a:r>
          </a:p>
        </p:txBody>
      </p:sp>
      <p:sp>
        <p:nvSpPr>
          <p:cNvPr id="6" name="Rectangle: Rounded Corners 5">
            <a:extLst>
              <a:ext uri="{FF2B5EF4-FFF2-40B4-BE49-F238E27FC236}">
                <a16:creationId xmlns:a16="http://schemas.microsoft.com/office/drawing/2014/main" id="{790C0989-911E-09A1-7735-0E547CC27A9E}"/>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Rounded Corners 20">
            <a:extLst>
              <a:ext uri="{FF2B5EF4-FFF2-40B4-BE49-F238E27FC236}">
                <a16:creationId xmlns:a16="http://schemas.microsoft.com/office/drawing/2014/main" id="{7C213D58-20B2-585E-BB1D-4E13723C4459}"/>
              </a:ext>
              <a:ext uri="{C183D7F6-B498-43B3-948B-1728B52AA6E4}">
                <adec:decorative xmlns:adec="http://schemas.microsoft.com/office/drawing/2017/decorative" val="1"/>
              </a:ext>
            </a:extLst>
          </p:cNvPr>
          <p:cNvSpPr/>
          <p:nvPr/>
        </p:nvSpPr>
        <p:spPr>
          <a:xfrm flipH="1">
            <a:off x="7170686" y="4602994"/>
            <a:ext cx="4381235" cy="1374170"/>
          </a:xfrm>
          <a:prstGeom prst="roundRect">
            <a:avLst>
              <a:gd name="adj" fmla="val 2542"/>
            </a:avLst>
          </a:prstGeom>
          <a:solidFill>
            <a:schemeClr val="bg1"/>
          </a:solidFill>
          <a:ln w="3175">
            <a:no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ontserrat" panose="00000500000000000000" pitchFamily="2" charset="0"/>
            </a:endParaRPr>
          </a:p>
        </p:txBody>
      </p:sp>
      <p:sp>
        <p:nvSpPr>
          <p:cNvPr id="23" name="TextBox 22">
            <a:extLst>
              <a:ext uri="{FF2B5EF4-FFF2-40B4-BE49-F238E27FC236}">
                <a16:creationId xmlns:a16="http://schemas.microsoft.com/office/drawing/2014/main" id="{8E746463-0B6C-1D85-A40A-690C125914AE}"/>
              </a:ext>
            </a:extLst>
          </p:cNvPr>
          <p:cNvSpPr txBox="1"/>
          <p:nvPr/>
        </p:nvSpPr>
        <p:spPr>
          <a:xfrm flipH="1">
            <a:off x="8022972" y="4869334"/>
            <a:ext cx="3236731" cy="830997"/>
          </a:xfrm>
          <a:prstGeom prst="rect">
            <a:avLst/>
          </a:prstGeom>
          <a:noFill/>
        </p:spPr>
        <p:txBody>
          <a:bodyPr wrap="square" anchor="t">
            <a:spAutoFit/>
          </a:bodyPr>
          <a:lstStyle/>
          <a:p>
            <a:pPr>
              <a:spcBef>
                <a:spcPts val="600"/>
              </a:spcBef>
              <a:buClr>
                <a:srgbClr val="008DB9"/>
              </a:buClr>
            </a:pPr>
            <a:r>
              <a:rPr lang="en-US" sz="16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Come up with something cutting edge? Verify and test your idea with actual users.</a:t>
            </a:r>
          </a:p>
        </p:txBody>
      </p:sp>
      <p:sp>
        <p:nvSpPr>
          <p:cNvPr id="25" name="Rectangle: Rounded Corners 23">
            <a:extLst>
              <a:ext uri="{FF2B5EF4-FFF2-40B4-BE49-F238E27FC236}">
                <a16:creationId xmlns:a16="http://schemas.microsoft.com/office/drawing/2014/main" id="{B44AF226-9E51-9F3B-9D7F-FFA89B3C1F0E}"/>
              </a:ext>
              <a:ext uri="{C183D7F6-B498-43B3-948B-1728B52AA6E4}">
                <adec:decorative xmlns:adec="http://schemas.microsoft.com/office/drawing/2017/decorative" val="1"/>
              </a:ext>
            </a:extLst>
          </p:cNvPr>
          <p:cNvSpPr/>
          <p:nvPr/>
        </p:nvSpPr>
        <p:spPr>
          <a:xfrm flipH="1">
            <a:off x="7462904" y="5119612"/>
            <a:ext cx="340938" cy="340935"/>
          </a:xfrm>
          <a:prstGeom prst="roundRect">
            <a:avLst>
              <a:gd name="adj" fmla="val 13826"/>
            </a:avLst>
          </a:prstGeom>
          <a:solidFill>
            <a:schemeClr val="bg1"/>
          </a:solidFill>
          <a:ln>
            <a:noFill/>
          </a:ln>
          <a:effectLst>
            <a:outerShdw blurRad="152400" dist="114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latin typeface="Poppins" panose="00000500000000000000" pitchFamily="2" charset="0"/>
              <a:cs typeface="Poppins" panose="00000500000000000000" pitchFamily="2" charset="0"/>
            </a:endParaRPr>
          </a:p>
        </p:txBody>
      </p:sp>
      <p:sp>
        <p:nvSpPr>
          <p:cNvPr id="26" name="Rectangle: Rounded Corners 24">
            <a:extLst>
              <a:ext uri="{FF2B5EF4-FFF2-40B4-BE49-F238E27FC236}">
                <a16:creationId xmlns:a16="http://schemas.microsoft.com/office/drawing/2014/main" id="{BA1BE1C2-339C-0929-3FB5-4407CCF8ED67}"/>
              </a:ext>
              <a:ext uri="{C183D7F6-B498-43B3-948B-1728B52AA6E4}">
                <adec:decorative xmlns:adec="http://schemas.microsoft.com/office/drawing/2017/decorative" val="1"/>
              </a:ext>
            </a:extLst>
          </p:cNvPr>
          <p:cNvSpPr/>
          <p:nvPr/>
        </p:nvSpPr>
        <p:spPr>
          <a:xfrm flipH="1">
            <a:off x="7491831" y="5148539"/>
            <a:ext cx="283084" cy="283082"/>
          </a:xfrm>
          <a:prstGeom prst="roundRect">
            <a:avLst>
              <a:gd name="adj" fmla="val 138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latin typeface="Poppins" panose="00000500000000000000" pitchFamily="2" charset="0"/>
              <a:cs typeface="Poppins" panose="00000500000000000000" pitchFamily="2" charset="0"/>
            </a:endParaRPr>
          </a:p>
        </p:txBody>
      </p:sp>
      <p:pic>
        <p:nvPicPr>
          <p:cNvPr id="27" name="Graphic 26" descr="An icon of a checkmark inside a starburst">
            <a:extLst>
              <a:ext uri="{FF2B5EF4-FFF2-40B4-BE49-F238E27FC236}">
                <a16:creationId xmlns:a16="http://schemas.microsoft.com/office/drawing/2014/main" id="{BD641B92-20B1-8D81-B1B7-D85438B4F8D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539045" y="5195752"/>
            <a:ext cx="188656" cy="188656"/>
          </a:xfrm>
          <a:prstGeom prst="rect">
            <a:avLst/>
          </a:prstGeom>
        </p:spPr>
      </p:pic>
      <p:sp>
        <p:nvSpPr>
          <p:cNvPr id="44" name="Rectangle: Rounded Corners 43">
            <a:extLst>
              <a:ext uri="{FF2B5EF4-FFF2-40B4-BE49-F238E27FC236}">
                <a16:creationId xmlns:a16="http://schemas.microsoft.com/office/drawing/2014/main" id="{8A0F01B8-3C06-68F2-8E2D-E7B2787CBF33}"/>
              </a:ext>
              <a:ext uri="{C183D7F6-B498-43B3-948B-1728B52AA6E4}">
                <adec:decorative xmlns:adec="http://schemas.microsoft.com/office/drawing/2017/decorative" val="1"/>
              </a:ext>
            </a:extLst>
          </p:cNvPr>
          <p:cNvSpPr/>
          <p:nvPr/>
        </p:nvSpPr>
        <p:spPr>
          <a:xfrm>
            <a:off x="283029" y="2153357"/>
            <a:ext cx="4381235" cy="1374170"/>
          </a:xfrm>
          <a:prstGeom prst="roundRect">
            <a:avLst>
              <a:gd name="adj" fmla="val 2542"/>
            </a:avLst>
          </a:prstGeom>
          <a:solidFill>
            <a:schemeClr val="bg1"/>
          </a:solidFill>
          <a:ln w="3175">
            <a:no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Montserrat" panose="00000500000000000000" pitchFamily="2" charset="0"/>
            </a:endParaRPr>
          </a:p>
        </p:txBody>
      </p:sp>
      <p:sp>
        <p:nvSpPr>
          <p:cNvPr id="46" name="Title 45">
            <a:extLst>
              <a:ext uri="{FF2B5EF4-FFF2-40B4-BE49-F238E27FC236}">
                <a16:creationId xmlns:a16="http://schemas.microsoft.com/office/drawing/2014/main" id="{232821D4-3637-F0BE-1880-9324788988C6}"/>
              </a:ext>
            </a:extLst>
          </p:cNvPr>
          <p:cNvSpPr txBox="1">
            <a:spLocks/>
          </p:cNvSpPr>
          <p:nvPr/>
        </p:nvSpPr>
        <p:spPr>
          <a:xfrm>
            <a:off x="575247" y="2548056"/>
            <a:ext cx="323673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600"/>
              </a:spcBef>
              <a:spcAft>
                <a:spcPts val="0"/>
              </a:spcAft>
              <a:buClr>
                <a:srgbClr val="008DB9"/>
              </a:buClr>
              <a:buSzTx/>
              <a:buFontTx/>
              <a:buNone/>
              <a:tabLst/>
              <a:defRPr/>
            </a:pPr>
            <a:r>
              <a:rPr kumimoji="0" lang="en-US" sz="16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Verdana" panose="020B0604030504040204" pitchFamily="34" charset="0"/>
                <a:cs typeface="Poppins" pitchFamily="2" charset="77"/>
              </a:rPr>
              <a:t>Take advantage of an existing plugin or library?</a:t>
            </a:r>
          </a:p>
        </p:txBody>
      </p:sp>
      <p:sp>
        <p:nvSpPr>
          <p:cNvPr id="48" name="Rectangle: Rounded Corners 23">
            <a:extLst>
              <a:ext uri="{FF2B5EF4-FFF2-40B4-BE49-F238E27FC236}">
                <a16:creationId xmlns:a16="http://schemas.microsoft.com/office/drawing/2014/main" id="{DBB48929-DD0C-95E9-7A79-0F8BA8D48E3C}"/>
              </a:ext>
              <a:ext uri="{C183D7F6-B498-43B3-948B-1728B52AA6E4}">
                <adec:decorative xmlns:adec="http://schemas.microsoft.com/office/drawing/2017/decorative" val="1"/>
              </a:ext>
            </a:extLst>
          </p:cNvPr>
          <p:cNvSpPr/>
          <p:nvPr/>
        </p:nvSpPr>
        <p:spPr>
          <a:xfrm>
            <a:off x="4031108" y="2669975"/>
            <a:ext cx="340938" cy="340935"/>
          </a:xfrm>
          <a:prstGeom prst="roundRect">
            <a:avLst>
              <a:gd name="adj" fmla="val 13826"/>
            </a:avLst>
          </a:prstGeom>
          <a:solidFill>
            <a:schemeClr val="bg1"/>
          </a:solidFill>
          <a:ln>
            <a:noFill/>
          </a:ln>
          <a:effectLst>
            <a:outerShdw blurRad="152400" dist="114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900">
              <a:latin typeface="Poppins" panose="00000500000000000000" pitchFamily="2" charset="0"/>
              <a:cs typeface="Poppins" panose="00000500000000000000" pitchFamily="2" charset="0"/>
            </a:endParaRPr>
          </a:p>
        </p:txBody>
      </p:sp>
      <p:sp>
        <p:nvSpPr>
          <p:cNvPr id="49" name="Rectangle: Rounded Corners 24">
            <a:extLst>
              <a:ext uri="{FF2B5EF4-FFF2-40B4-BE49-F238E27FC236}">
                <a16:creationId xmlns:a16="http://schemas.microsoft.com/office/drawing/2014/main" id="{32571C9F-6732-9195-C8A7-46A5DA9981B2}"/>
              </a:ext>
              <a:ext uri="{C183D7F6-B498-43B3-948B-1728B52AA6E4}">
                <adec:decorative xmlns:adec="http://schemas.microsoft.com/office/drawing/2017/decorative" val="1"/>
              </a:ext>
            </a:extLst>
          </p:cNvPr>
          <p:cNvSpPr/>
          <p:nvPr/>
        </p:nvSpPr>
        <p:spPr>
          <a:xfrm>
            <a:off x="4060035" y="2698901"/>
            <a:ext cx="283084" cy="283082"/>
          </a:xfrm>
          <a:prstGeom prst="roundRect">
            <a:avLst>
              <a:gd name="adj" fmla="val 138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900">
              <a:latin typeface="Poppins" panose="00000500000000000000" pitchFamily="2" charset="0"/>
              <a:cs typeface="Poppins" panose="00000500000000000000" pitchFamily="2" charset="0"/>
            </a:endParaRPr>
          </a:p>
        </p:txBody>
      </p:sp>
      <p:pic>
        <p:nvPicPr>
          <p:cNvPr id="50" name="Graphic 49" descr="An icon of a podium">
            <a:extLst>
              <a:ext uri="{FF2B5EF4-FFF2-40B4-BE49-F238E27FC236}">
                <a16:creationId xmlns:a16="http://schemas.microsoft.com/office/drawing/2014/main" id="{DE499273-EC72-1931-B870-E7A963690446}"/>
              </a:ext>
              <a:ext uri="{C183D7F6-B498-43B3-948B-1728B52AA6E4}">
                <adec:decorative xmlns:adec="http://schemas.microsoft.com/office/drawing/2017/decorative" val="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107249" y="2746114"/>
            <a:ext cx="188656" cy="188656"/>
          </a:xfrm>
          <a:prstGeom prst="rect">
            <a:avLst/>
          </a:prstGeom>
        </p:spPr>
      </p:pic>
      <p:grpSp>
        <p:nvGrpSpPr>
          <p:cNvPr id="14" name="Group 13">
            <a:extLst>
              <a:ext uri="{FF2B5EF4-FFF2-40B4-BE49-F238E27FC236}">
                <a16:creationId xmlns:a16="http://schemas.microsoft.com/office/drawing/2014/main" id="{F5F4D19B-36E1-89C1-C22F-121632178D34}"/>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12" name="Rectangle: Rounded Corners 11">
              <a:extLst>
                <a:ext uri="{FF2B5EF4-FFF2-40B4-BE49-F238E27FC236}">
                  <a16:creationId xmlns:a16="http://schemas.microsoft.com/office/drawing/2014/main" id="{022D84F7-899C-FA52-5030-A64C8E7F5AF2}"/>
                </a:ext>
              </a:extLst>
            </p:cNvPr>
            <p:cNvSpPr/>
            <p:nvPr>
              <p:custDataLst>
                <p:tags r:id="rId1"/>
              </p:custDataLst>
            </p:nvPr>
          </p:nvSpPr>
          <p:spPr>
            <a:xfrm>
              <a:off x="127000" y="6527800"/>
              <a:ext cx="8255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BB065E3-3E8E-FD7D-FBA3-DAAE2F0200EC}"/>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458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0C4B0E-1082-1094-9C40-848762934696}"/>
              </a:ext>
              <a:ext uri="{C183D7F6-B498-43B3-948B-1728B52AA6E4}">
                <adec:decorative xmlns:adec="http://schemas.microsoft.com/office/drawing/2017/decorative" val="1"/>
              </a:ext>
            </a:extLst>
          </p:cNvPr>
          <p:cNvGrpSpPr/>
          <p:nvPr/>
        </p:nvGrpSpPr>
        <p:grpSpPr>
          <a:xfrm rot="5400000">
            <a:off x="8698764" y="735254"/>
            <a:ext cx="746760" cy="746760"/>
            <a:chOff x="5836920" y="1969602"/>
            <a:chExt cx="746760" cy="746760"/>
          </a:xfrm>
        </p:grpSpPr>
        <p:sp>
          <p:nvSpPr>
            <p:cNvPr id="3" name="Arc 2">
              <a:extLst>
                <a:ext uri="{FF2B5EF4-FFF2-40B4-BE49-F238E27FC236}">
                  <a16:creationId xmlns:a16="http://schemas.microsoft.com/office/drawing/2014/main" id="{8B58C2EF-9745-2306-8DB6-5862CA2EC3F6}"/>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a:extLst>
                <a:ext uri="{FF2B5EF4-FFF2-40B4-BE49-F238E27FC236}">
                  <a16:creationId xmlns:a16="http://schemas.microsoft.com/office/drawing/2014/main" id="{503DF866-48C7-03EF-F9A5-4C38E9FB8FF4}"/>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itle 4">
            <a:extLst>
              <a:ext uri="{FF2B5EF4-FFF2-40B4-BE49-F238E27FC236}">
                <a16:creationId xmlns:a16="http://schemas.microsoft.com/office/drawing/2014/main" id="{5B854F30-234D-B8E3-D594-2BFC6CDA4A21}"/>
              </a:ext>
            </a:extLst>
          </p:cNvPr>
          <p:cNvSpPr txBox="1">
            <a:spLocks noGrp="1"/>
          </p:cNvSpPr>
          <p:nvPr>
            <p:ph type="title" idx="4294967295"/>
          </p:nvPr>
        </p:nvSpPr>
        <p:spPr>
          <a:xfrm>
            <a:off x="2339340" y="552162"/>
            <a:ext cx="75133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ACCESSIBILITY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IS A JOURNEY</a:t>
            </a:r>
          </a:p>
        </p:txBody>
      </p:sp>
      <p:sp>
        <p:nvSpPr>
          <p:cNvPr id="6" name="Rectangle: Rounded Corners 5">
            <a:extLst>
              <a:ext uri="{FF2B5EF4-FFF2-40B4-BE49-F238E27FC236}">
                <a16:creationId xmlns:a16="http://schemas.microsoft.com/office/drawing/2014/main" id="{F166AE47-46C9-8B8B-03B9-87543DB3BBF5}"/>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5">
            <a:extLst>
              <a:ext uri="{FF2B5EF4-FFF2-40B4-BE49-F238E27FC236}">
                <a16:creationId xmlns:a16="http://schemas.microsoft.com/office/drawing/2014/main" id="{9DD38DB7-33D1-A88A-D833-DBD922FF3DD0}"/>
              </a:ext>
              <a:ext uri="{C183D7F6-B498-43B3-948B-1728B52AA6E4}">
                <adec:decorative xmlns:adec="http://schemas.microsoft.com/office/drawing/2017/decorative" val="1"/>
              </a:ext>
            </a:extLst>
          </p:cNvPr>
          <p:cNvSpPr>
            <a:spLocks noEditPoints="1"/>
          </p:cNvSpPr>
          <p:nvPr/>
        </p:nvSpPr>
        <p:spPr bwMode="auto">
          <a:xfrm>
            <a:off x="4560331" y="1987976"/>
            <a:ext cx="1988836" cy="2206363"/>
          </a:xfrm>
          <a:custGeom>
            <a:avLst/>
            <a:gdLst>
              <a:gd name="T0" fmla="*/ 187 w 373"/>
              <a:gd name="T1" fmla="*/ 414 h 414"/>
              <a:gd name="T2" fmla="*/ 155 w 373"/>
              <a:gd name="T3" fmla="*/ 406 h 414"/>
              <a:gd name="T4" fmla="*/ 31 w 373"/>
              <a:gd name="T5" fmla="*/ 334 h 414"/>
              <a:gd name="T6" fmla="*/ 0 w 373"/>
              <a:gd name="T7" fmla="*/ 280 h 414"/>
              <a:gd name="T8" fmla="*/ 0 w 373"/>
              <a:gd name="T9" fmla="*/ 137 h 414"/>
              <a:gd name="T10" fmla="*/ 31 w 373"/>
              <a:gd name="T11" fmla="*/ 83 h 414"/>
              <a:gd name="T12" fmla="*/ 155 w 373"/>
              <a:gd name="T13" fmla="*/ 11 h 414"/>
              <a:gd name="T14" fmla="*/ 218 w 373"/>
              <a:gd name="T15" fmla="*/ 11 h 414"/>
              <a:gd name="T16" fmla="*/ 342 w 373"/>
              <a:gd name="T17" fmla="*/ 83 h 414"/>
              <a:gd name="T18" fmla="*/ 373 w 373"/>
              <a:gd name="T19" fmla="*/ 137 h 414"/>
              <a:gd name="T20" fmla="*/ 373 w 373"/>
              <a:gd name="T21" fmla="*/ 280 h 414"/>
              <a:gd name="T22" fmla="*/ 342 w 373"/>
              <a:gd name="T23" fmla="*/ 334 h 414"/>
              <a:gd name="T24" fmla="*/ 218 w 373"/>
              <a:gd name="T25" fmla="*/ 406 h 414"/>
              <a:gd name="T26" fmla="*/ 187 w 373"/>
              <a:gd name="T27" fmla="*/ 414 h 414"/>
              <a:gd name="T28" fmla="*/ 187 w 373"/>
              <a:gd name="T29" fmla="*/ 17 h 414"/>
              <a:gd name="T30" fmla="*/ 163 w 373"/>
              <a:gd name="T31" fmla="*/ 24 h 414"/>
              <a:gd name="T32" fmla="*/ 38 w 373"/>
              <a:gd name="T33" fmla="*/ 95 h 414"/>
              <a:gd name="T34" fmla="*/ 14 w 373"/>
              <a:gd name="T35" fmla="*/ 137 h 414"/>
              <a:gd name="T36" fmla="*/ 14 w 373"/>
              <a:gd name="T37" fmla="*/ 280 h 414"/>
              <a:gd name="T38" fmla="*/ 38 w 373"/>
              <a:gd name="T39" fmla="*/ 322 h 414"/>
              <a:gd name="T40" fmla="*/ 163 w 373"/>
              <a:gd name="T41" fmla="*/ 393 h 414"/>
              <a:gd name="T42" fmla="*/ 210 w 373"/>
              <a:gd name="T43" fmla="*/ 393 h 414"/>
              <a:gd name="T44" fmla="*/ 335 w 373"/>
              <a:gd name="T45" fmla="*/ 322 h 414"/>
              <a:gd name="T46" fmla="*/ 359 w 373"/>
              <a:gd name="T47" fmla="*/ 280 h 414"/>
              <a:gd name="T48" fmla="*/ 359 w 373"/>
              <a:gd name="T49" fmla="*/ 137 h 414"/>
              <a:gd name="T50" fmla="*/ 335 w 373"/>
              <a:gd name="T51" fmla="*/ 95 h 414"/>
              <a:gd name="T52" fmla="*/ 210 w 373"/>
              <a:gd name="T53" fmla="*/ 24 h 414"/>
              <a:gd name="T54" fmla="*/ 187 w 373"/>
              <a:gd name="T55" fmla="*/ 1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414">
                <a:moveTo>
                  <a:pt x="187" y="414"/>
                </a:moveTo>
                <a:cubicBezTo>
                  <a:pt x="176" y="414"/>
                  <a:pt x="165" y="411"/>
                  <a:pt x="155" y="406"/>
                </a:cubicBezTo>
                <a:cubicBezTo>
                  <a:pt x="31" y="334"/>
                  <a:pt x="31" y="334"/>
                  <a:pt x="31" y="334"/>
                </a:cubicBezTo>
                <a:cubicBezTo>
                  <a:pt x="12" y="323"/>
                  <a:pt x="0" y="302"/>
                  <a:pt x="0" y="280"/>
                </a:cubicBezTo>
                <a:cubicBezTo>
                  <a:pt x="0" y="137"/>
                  <a:pt x="0" y="137"/>
                  <a:pt x="0" y="137"/>
                </a:cubicBezTo>
                <a:cubicBezTo>
                  <a:pt x="0" y="115"/>
                  <a:pt x="12" y="94"/>
                  <a:pt x="31" y="83"/>
                </a:cubicBezTo>
                <a:cubicBezTo>
                  <a:pt x="155" y="11"/>
                  <a:pt x="155" y="11"/>
                  <a:pt x="155" y="11"/>
                </a:cubicBezTo>
                <a:cubicBezTo>
                  <a:pt x="174" y="0"/>
                  <a:pt x="199" y="0"/>
                  <a:pt x="218" y="11"/>
                </a:cubicBezTo>
                <a:cubicBezTo>
                  <a:pt x="342" y="83"/>
                  <a:pt x="342" y="83"/>
                  <a:pt x="342" y="83"/>
                </a:cubicBezTo>
                <a:cubicBezTo>
                  <a:pt x="361" y="94"/>
                  <a:pt x="373" y="115"/>
                  <a:pt x="373" y="137"/>
                </a:cubicBezTo>
                <a:cubicBezTo>
                  <a:pt x="373" y="280"/>
                  <a:pt x="373" y="280"/>
                  <a:pt x="373" y="280"/>
                </a:cubicBezTo>
                <a:cubicBezTo>
                  <a:pt x="373" y="302"/>
                  <a:pt x="361" y="323"/>
                  <a:pt x="342" y="334"/>
                </a:cubicBezTo>
                <a:cubicBezTo>
                  <a:pt x="218" y="406"/>
                  <a:pt x="218" y="406"/>
                  <a:pt x="218" y="406"/>
                </a:cubicBezTo>
                <a:cubicBezTo>
                  <a:pt x="208" y="411"/>
                  <a:pt x="197" y="414"/>
                  <a:pt x="187" y="414"/>
                </a:cubicBezTo>
                <a:moveTo>
                  <a:pt x="187" y="17"/>
                </a:moveTo>
                <a:cubicBezTo>
                  <a:pt x="178" y="17"/>
                  <a:pt x="170" y="19"/>
                  <a:pt x="163" y="24"/>
                </a:cubicBezTo>
                <a:cubicBezTo>
                  <a:pt x="38" y="95"/>
                  <a:pt x="38" y="95"/>
                  <a:pt x="38" y="95"/>
                </a:cubicBezTo>
                <a:cubicBezTo>
                  <a:pt x="24" y="104"/>
                  <a:pt x="14" y="120"/>
                  <a:pt x="14" y="137"/>
                </a:cubicBezTo>
                <a:cubicBezTo>
                  <a:pt x="14" y="280"/>
                  <a:pt x="14" y="280"/>
                  <a:pt x="14" y="280"/>
                </a:cubicBezTo>
                <a:cubicBezTo>
                  <a:pt x="14" y="297"/>
                  <a:pt x="24" y="313"/>
                  <a:pt x="38" y="322"/>
                </a:cubicBezTo>
                <a:cubicBezTo>
                  <a:pt x="163" y="393"/>
                  <a:pt x="163" y="393"/>
                  <a:pt x="163" y="393"/>
                </a:cubicBezTo>
                <a:cubicBezTo>
                  <a:pt x="177" y="402"/>
                  <a:pt x="196" y="402"/>
                  <a:pt x="210" y="393"/>
                </a:cubicBezTo>
                <a:cubicBezTo>
                  <a:pt x="335" y="322"/>
                  <a:pt x="335" y="322"/>
                  <a:pt x="335" y="322"/>
                </a:cubicBezTo>
                <a:cubicBezTo>
                  <a:pt x="349" y="313"/>
                  <a:pt x="359" y="297"/>
                  <a:pt x="359" y="280"/>
                </a:cubicBezTo>
                <a:cubicBezTo>
                  <a:pt x="359" y="137"/>
                  <a:pt x="359" y="137"/>
                  <a:pt x="359" y="137"/>
                </a:cubicBezTo>
                <a:cubicBezTo>
                  <a:pt x="359" y="120"/>
                  <a:pt x="349" y="104"/>
                  <a:pt x="335" y="95"/>
                </a:cubicBezTo>
                <a:cubicBezTo>
                  <a:pt x="210" y="24"/>
                  <a:pt x="210" y="24"/>
                  <a:pt x="210" y="24"/>
                </a:cubicBezTo>
                <a:cubicBezTo>
                  <a:pt x="203" y="19"/>
                  <a:pt x="195" y="17"/>
                  <a:pt x="187" y="17"/>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55BA1294-2B3A-F63B-EEC0-37098673C149}"/>
              </a:ext>
              <a:ext uri="{C183D7F6-B498-43B3-948B-1728B52AA6E4}">
                <adec:decorative xmlns:adec="http://schemas.microsoft.com/office/drawing/2017/decorative" val="1"/>
              </a:ext>
            </a:extLst>
          </p:cNvPr>
          <p:cNvSpPr>
            <a:spLocks/>
          </p:cNvSpPr>
          <p:nvPr/>
        </p:nvSpPr>
        <p:spPr bwMode="auto">
          <a:xfrm>
            <a:off x="4764050" y="2202052"/>
            <a:ext cx="1584855" cy="1795476"/>
          </a:xfrm>
          <a:custGeom>
            <a:avLst/>
            <a:gdLst>
              <a:gd name="T0" fmla="*/ 136 w 297"/>
              <a:gd name="T1" fmla="*/ 4 h 337"/>
              <a:gd name="T2" fmla="*/ 12 w 297"/>
              <a:gd name="T3" fmla="*/ 76 h 337"/>
              <a:gd name="T4" fmla="*/ 0 w 297"/>
              <a:gd name="T5" fmla="*/ 97 h 337"/>
              <a:gd name="T6" fmla="*/ 0 w 297"/>
              <a:gd name="T7" fmla="*/ 240 h 337"/>
              <a:gd name="T8" fmla="*/ 12 w 297"/>
              <a:gd name="T9" fmla="*/ 261 h 337"/>
              <a:gd name="T10" fmla="*/ 136 w 297"/>
              <a:gd name="T11" fmla="*/ 333 h 337"/>
              <a:gd name="T12" fmla="*/ 161 w 297"/>
              <a:gd name="T13" fmla="*/ 333 h 337"/>
              <a:gd name="T14" fmla="*/ 285 w 297"/>
              <a:gd name="T15" fmla="*/ 261 h 337"/>
              <a:gd name="T16" fmla="*/ 297 w 297"/>
              <a:gd name="T17" fmla="*/ 240 h 337"/>
              <a:gd name="T18" fmla="*/ 297 w 297"/>
              <a:gd name="T19" fmla="*/ 97 h 337"/>
              <a:gd name="T20" fmla="*/ 285 w 297"/>
              <a:gd name="T21" fmla="*/ 76 h 337"/>
              <a:gd name="T22" fmla="*/ 161 w 297"/>
              <a:gd name="T23" fmla="*/ 4 h 337"/>
              <a:gd name="T24" fmla="*/ 136 w 297"/>
              <a:gd name="T25"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37">
                <a:moveTo>
                  <a:pt x="136" y="4"/>
                </a:moveTo>
                <a:cubicBezTo>
                  <a:pt x="12" y="76"/>
                  <a:pt x="12" y="76"/>
                  <a:pt x="12" y="76"/>
                </a:cubicBezTo>
                <a:cubicBezTo>
                  <a:pt x="5" y="80"/>
                  <a:pt x="0" y="88"/>
                  <a:pt x="0" y="97"/>
                </a:cubicBezTo>
                <a:cubicBezTo>
                  <a:pt x="0" y="240"/>
                  <a:pt x="0" y="240"/>
                  <a:pt x="0" y="240"/>
                </a:cubicBezTo>
                <a:cubicBezTo>
                  <a:pt x="0" y="249"/>
                  <a:pt x="5" y="257"/>
                  <a:pt x="12" y="261"/>
                </a:cubicBezTo>
                <a:cubicBezTo>
                  <a:pt x="136" y="333"/>
                  <a:pt x="136" y="333"/>
                  <a:pt x="136" y="333"/>
                </a:cubicBezTo>
                <a:cubicBezTo>
                  <a:pt x="144" y="337"/>
                  <a:pt x="153" y="337"/>
                  <a:pt x="161" y="333"/>
                </a:cubicBezTo>
                <a:cubicBezTo>
                  <a:pt x="285" y="261"/>
                  <a:pt x="285" y="261"/>
                  <a:pt x="285" y="261"/>
                </a:cubicBezTo>
                <a:cubicBezTo>
                  <a:pt x="292" y="257"/>
                  <a:pt x="297" y="249"/>
                  <a:pt x="297" y="240"/>
                </a:cubicBezTo>
                <a:cubicBezTo>
                  <a:pt x="297" y="97"/>
                  <a:pt x="297" y="97"/>
                  <a:pt x="297" y="97"/>
                </a:cubicBezTo>
                <a:cubicBezTo>
                  <a:pt x="297" y="88"/>
                  <a:pt x="292" y="80"/>
                  <a:pt x="285" y="76"/>
                </a:cubicBezTo>
                <a:cubicBezTo>
                  <a:pt x="161" y="4"/>
                  <a:pt x="161" y="4"/>
                  <a:pt x="161" y="4"/>
                </a:cubicBezTo>
                <a:cubicBezTo>
                  <a:pt x="153" y="0"/>
                  <a:pt x="144" y="0"/>
                  <a:pt x="136"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Oval 11">
            <a:extLst>
              <a:ext uri="{FF2B5EF4-FFF2-40B4-BE49-F238E27FC236}">
                <a16:creationId xmlns:a16="http://schemas.microsoft.com/office/drawing/2014/main" id="{7B247C72-9D62-1916-9A54-579EFB675FEB}"/>
              </a:ext>
              <a:ext uri="{C183D7F6-B498-43B3-948B-1728B52AA6E4}">
                <adec:decorative xmlns:adec="http://schemas.microsoft.com/office/drawing/2017/decorative" val="1"/>
              </a:ext>
            </a:extLst>
          </p:cNvPr>
          <p:cNvSpPr>
            <a:spLocks noChangeArrowheads="1"/>
          </p:cNvSpPr>
          <p:nvPr/>
        </p:nvSpPr>
        <p:spPr bwMode="auto">
          <a:xfrm>
            <a:off x="5057541" y="2574957"/>
            <a:ext cx="1115268" cy="1111814"/>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Oval 12">
            <a:extLst>
              <a:ext uri="{FF2B5EF4-FFF2-40B4-BE49-F238E27FC236}">
                <a16:creationId xmlns:a16="http://schemas.microsoft.com/office/drawing/2014/main" id="{0D833DBF-4715-0453-9774-7E0D390500B9}"/>
              </a:ext>
              <a:ext uri="{C183D7F6-B498-43B3-948B-1728B52AA6E4}">
                <adec:decorative xmlns:adec="http://schemas.microsoft.com/office/drawing/2017/decorative" val="1"/>
              </a:ext>
            </a:extLst>
          </p:cNvPr>
          <p:cNvSpPr>
            <a:spLocks noChangeArrowheads="1"/>
          </p:cNvSpPr>
          <p:nvPr/>
        </p:nvSpPr>
        <p:spPr bwMode="auto">
          <a:xfrm>
            <a:off x="4991937" y="2526618"/>
            <a:ext cx="1115268" cy="11187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E2FD0ECD-43B6-C3C9-85CC-D55A9D728537}"/>
              </a:ext>
              <a:ext uri="{C183D7F6-B498-43B3-948B-1728B52AA6E4}">
                <adec:decorative xmlns:adec="http://schemas.microsoft.com/office/drawing/2017/decorative" val="1"/>
              </a:ext>
            </a:extLst>
          </p:cNvPr>
          <p:cNvSpPr>
            <a:spLocks/>
          </p:cNvSpPr>
          <p:nvPr/>
        </p:nvSpPr>
        <p:spPr bwMode="auto">
          <a:xfrm>
            <a:off x="9760308" y="1967258"/>
            <a:ext cx="331472" cy="79415"/>
          </a:xfrm>
          <a:custGeom>
            <a:avLst/>
            <a:gdLst>
              <a:gd name="T0" fmla="*/ 54 w 62"/>
              <a:gd name="T1" fmla="*/ 15 h 15"/>
              <a:gd name="T2" fmla="*/ 7 w 62"/>
              <a:gd name="T3" fmla="*/ 15 h 15"/>
              <a:gd name="T4" fmla="*/ 0 w 62"/>
              <a:gd name="T5" fmla="*/ 8 h 15"/>
              <a:gd name="T6" fmla="*/ 7 w 62"/>
              <a:gd name="T7" fmla="*/ 0 h 15"/>
              <a:gd name="T8" fmla="*/ 54 w 62"/>
              <a:gd name="T9" fmla="*/ 0 h 15"/>
              <a:gd name="T10" fmla="*/ 62 w 62"/>
              <a:gd name="T11" fmla="*/ 8 h 15"/>
              <a:gd name="T12" fmla="*/ 54 w 62"/>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62" h="15">
                <a:moveTo>
                  <a:pt x="54" y="15"/>
                </a:moveTo>
                <a:cubicBezTo>
                  <a:pt x="7" y="15"/>
                  <a:pt x="7" y="15"/>
                  <a:pt x="7" y="15"/>
                </a:cubicBezTo>
                <a:cubicBezTo>
                  <a:pt x="3" y="15"/>
                  <a:pt x="0" y="12"/>
                  <a:pt x="0" y="8"/>
                </a:cubicBezTo>
                <a:cubicBezTo>
                  <a:pt x="0" y="4"/>
                  <a:pt x="3" y="0"/>
                  <a:pt x="7" y="0"/>
                </a:cubicBezTo>
                <a:cubicBezTo>
                  <a:pt x="54" y="0"/>
                  <a:pt x="54" y="0"/>
                  <a:pt x="54" y="0"/>
                </a:cubicBezTo>
                <a:cubicBezTo>
                  <a:pt x="58" y="0"/>
                  <a:pt x="62" y="4"/>
                  <a:pt x="62" y="8"/>
                </a:cubicBezTo>
                <a:cubicBezTo>
                  <a:pt x="62" y="12"/>
                  <a:pt x="58" y="15"/>
                  <a:pt x="54"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92EFCF67-35B4-5E77-348B-BDC0E1F275E9}"/>
              </a:ext>
              <a:ext uri="{C183D7F6-B498-43B3-948B-1728B52AA6E4}">
                <adec:decorative xmlns:adec="http://schemas.microsoft.com/office/drawing/2017/decorative" val="1"/>
              </a:ext>
            </a:extLst>
          </p:cNvPr>
          <p:cNvSpPr>
            <a:spLocks/>
          </p:cNvSpPr>
          <p:nvPr/>
        </p:nvSpPr>
        <p:spPr bwMode="auto">
          <a:xfrm>
            <a:off x="6383430" y="1967258"/>
            <a:ext cx="3211140" cy="548999"/>
          </a:xfrm>
          <a:custGeom>
            <a:avLst/>
            <a:gdLst>
              <a:gd name="T0" fmla="*/ 8 w 602"/>
              <a:gd name="T1" fmla="*/ 103 h 103"/>
              <a:gd name="T2" fmla="*/ 2 w 602"/>
              <a:gd name="T3" fmla="*/ 100 h 103"/>
              <a:gd name="T4" fmla="*/ 4 w 602"/>
              <a:gd name="T5" fmla="*/ 90 h 103"/>
              <a:gd name="T6" fmla="*/ 154 w 602"/>
              <a:gd name="T7" fmla="*/ 1 h 103"/>
              <a:gd name="T8" fmla="*/ 158 w 602"/>
              <a:gd name="T9" fmla="*/ 0 h 103"/>
              <a:gd name="T10" fmla="*/ 595 w 602"/>
              <a:gd name="T11" fmla="*/ 0 h 103"/>
              <a:gd name="T12" fmla="*/ 602 w 602"/>
              <a:gd name="T13" fmla="*/ 8 h 103"/>
              <a:gd name="T14" fmla="*/ 595 w 602"/>
              <a:gd name="T15" fmla="*/ 15 h 103"/>
              <a:gd name="T16" fmla="*/ 160 w 602"/>
              <a:gd name="T17" fmla="*/ 15 h 103"/>
              <a:gd name="T18" fmla="*/ 12 w 602"/>
              <a:gd name="T19" fmla="*/ 102 h 103"/>
              <a:gd name="T20" fmla="*/ 8 w 602"/>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2" h="103">
                <a:moveTo>
                  <a:pt x="8" y="103"/>
                </a:moveTo>
                <a:cubicBezTo>
                  <a:pt x="6" y="103"/>
                  <a:pt x="3" y="102"/>
                  <a:pt x="2" y="100"/>
                </a:cubicBezTo>
                <a:cubicBezTo>
                  <a:pt x="0" y="96"/>
                  <a:pt x="1" y="92"/>
                  <a:pt x="4" y="90"/>
                </a:cubicBezTo>
                <a:cubicBezTo>
                  <a:pt x="154" y="1"/>
                  <a:pt x="154" y="1"/>
                  <a:pt x="154" y="1"/>
                </a:cubicBezTo>
                <a:cubicBezTo>
                  <a:pt x="155" y="1"/>
                  <a:pt x="156" y="0"/>
                  <a:pt x="158" y="0"/>
                </a:cubicBezTo>
                <a:cubicBezTo>
                  <a:pt x="595" y="0"/>
                  <a:pt x="595" y="0"/>
                  <a:pt x="595" y="0"/>
                </a:cubicBezTo>
                <a:cubicBezTo>
                  <a:pt x="599" y="0"/>
                  <a:pt x="602" y="4"/>
                  <a:pt x="602" y="8"/>
                </a:cubicBezTo>
                <a:cubicBezTo>
                  <a:pt x="602" y="12"/>
                  <a:pt x="599" y="15"/>
                  <a:pt x="595" y="15"/>
                </a:cubicBezTo>
                <a:cubicBezTo>
                  <a:pt x="160" y="15"/>
                  <a:pt x="160" y="15"/>
                  <a:pt x="160" y="15"/>
                </a:cubicBezTo>
                <a:cubicBezTo>
                  <a:pt x="12" y="102"/>
                  <a:pt x="12" y="102"/>
                  <a:pt x="12" y="102"/>
                </a:cubicBezTo>
                <a:cubicBezTo>
                  <a:pt x="11" y="103"/>
                  <a:pt x="9" y="103"/>
                  <a:pt x="8" y="10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8">
            <a:extLst>
              <a:ext uri="{FF2B5EF4-FFF2-40B4-BE49-F238E27FC236}">
                <a16:creationId xmlns:a16="http://schemas.microsoft.com/office/drawing/2014/main" id="{97476BA7-72F9-76BA-7673-65A6E1C63BB2}"/>
              </a:ext>
              <a:ext uri="{C183D7F6-B498-43B3-948B-1728B52AA6E4}">
                <adec:decorative xmlns:adec="http://schemas.microsoft.com/office/drawing/2017/decorative" val="1"/>
              </a:ext>
            </a:extLst>
          </p:cNvPr>
          <p:cNvSpPr>
            <a:spLocks noEditPoints="1"/>
          </p:cNvSpPr>
          <p:nvPr/>
        </p:nvSpPr>
        <p:spPr bwMode="auto">
          <a:xfrm>
            <a:off x="5575466" y="4213620"/>
            <a:ext cx="1988836" cy="2209816"/>
          </a:xfrm>
          <a:custGeom>
            <a:avLst/>
            <a:gdLst>
              <a:gd name="T0" fmla="*/ 186 w 373"/>
              <a:gd name="T1" fmla="*/ 414 h 414"/>
              <a:gd name="T2" fmla="*/ 155 w 373"/>
              <a:gd name="T3" fmla="*/ 406 h 414"/>
              <a:gd name="T4" fmla="*/ 31 w 373"/>
              <a:gd name="T5" fmla="*/ 334 h 414"/>
              <a:gd name="T6" fmla="*/ 0 w 373"/>
              <a:gd name="T7" fmla="*/ 280 h 414"/>
              <a:gd name="T8" fmla="*/ 0 w 373"/>
              <a:gd name="T9" fmla="*/ 137 h 414"/>
              <a:gd name="T10" fmla="*/ 31 w 373"/>
              <a:gd name="T11" fmla="*/ 83 h 414"/>
              <a:gd name="T12" fmla="*/ 155 w 373"/>
              <a:gd name="T13" fmla="*/ 11 h 414"/>
              <a:gd name="T14" fmla="*/ 217 w 373"/>
              <a:gd name="T15" fmla="*/ 11 h 414"/>
              <a:gd name="T16" fmla="*/ 341 w 373"/>
              <a:gd name="T17" fmla="*/ 83 h 414"/>
              <a:gd name="T18" fmla="*/ 373 w 373"/>
              <a:gd name="T19" fmla="*/ 137 h 414"/>
              <a:gd name="T20" fmla="*/ 373 w 373"/>
              <a:gd name="T21" fmla="*/ 280 h 414"/>
              <a:gd name="T22" fmla="*/ 341 w 373"/>
              <a:gd name="T23" fmla="*/ 334 h 414"/>
              <a:gd name="T24" fmla="*/ 217 w 373"/>
              <a:gd name="T25" fmla="*/ 406 h 414"/>
              <a:gd name="T26" fmla="*/ 186 w 373"/>
              <a:gd name="T27" fmla="*/ 414 h 414"/>
              <a:gd name="T28" fmla="*/ 186 w 373"/>
              <a:gd name="T29" fmla="*/ 17 h 414"/>
              <a:gd name="T30" fmla="*/ 162 w 373"/>
              <a:gd name="T31" fmla="*/ 24 h 414"/>
              <a:gd name="T32" fmla="*/ 38 w 373"/>
              <a:gd name="T33" fmla="*/ 95 h 414"/>
              <a:gd name="T34" fmla="*/ 14 w 373"/>
              <a:gd name="T35" fmla="*/ 137 h 414"/>
              <a:gd name="T36" fmla="*/ 14 w 373"/>
              <a:gd name="T37" fmla="*/ 280 h 414"/>
              <a:gd name="T38" fmla="*/ 38 w 373"/>
              <a:gd name="T39" fmla="*/ 322 h 414"/>
              <a:gd name="T40" fmla="*/ 162 w 373"/>
              <a:gd name="T41" fmla="*/ 393 h 414"/>
              <a:gd name="T42" fmla="*/ 210 w 373"/>
              <a:gd name="T43" fmla="*/ 393 h 414"/>
              <a:gd name="T44" fmla="*/ 334 w 373"/>
              <a:gd name="T45" fmla="*/ 322 h 414"/>
              <a:gd name="T46" fmla="*/ 358 w 373"/>
              <a:gd name="T47" fmla="*/ 280 h 414"/>
              <a:gd name="T48" fmla="*/ 358 w 373"/>
              <a:gd name="T49" fmla="*/ 137 h 414"/>
              <a:gd name="T50" fmla="*/ 334 w 373"/>
              <a:gd name="T51" fmla="*/ 95 h 414"/>
              <a:gd name="T52" fmla="*/ 210 w 373"/>
              <a:gd name="T53" fmla="*/ 24 h 414"/>
              <a:gd name="T54" fmla="*/ 186 w 373"/>
              <a:gd name="T55" fmla="*/ 1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414">
                <a:moveTo>
                  <a:pt x="186" y="414"/>
                </a:moveTo>
                <a:cubicBezTo>
                  <a:pt x="175" y="414"/>
                  <a:pt x="164" y="411"/>
                  <a:pt x="155" y="406"/>
                </a:cubicBezTo>
                <a:cubicBezTo>
                  <a:pt x="31" y="334"/>
                  <a:pt x="31" y="334"/>
                  <a:pt x="31" y="334"/>
                </a:cubicBezTo>
                <a:cubicBezTo>
                  <a:pt x="12" y="323"/>
                  <a:pt x="0" y="302"/>
                  <a:pt x="0" y="280"/>
                </a:cubicBezTo>
                <a:cubicBezTo>
                  <a:pt x="0" y="137"/>
                  <a:pt x="0" y="137"/>
                  <a:pt x="0" y="137"/>
                </a:cubicBezTo>
                <a:cubicBezTo>
                  <a:pt x="0" y="115"/>
                  <a:pt x="12" y="94"/>
                  <a:pt x="31" y="83"/>
                </a:cubicBezTo>
                <a:cubicBezTo>
                  <a:pt x="155" y="11"/>
                  <a:pt x="155" y="11"/>
                  <a:pt x="155" y="11"/>
                </a:cubicBezTo>
                <a:cubicBezTo>
                  <a:pt x="174" y="0"/>
                  <a:pt x="198" y="0"/>
                  <a:pt x="217" y="11"/>
                </a:cubicBezTo>
                <a:cubicBezTo>
                  <a:pt x="341" y="83"/>
                  <a:pt x="341" y="83"/>
                  <a:pt x="341" y="83"/>
                </a:cubicBezTo>
                <a:cubicBezTo>
                  <a:pt x="361" y="94"/>
                  <a:pt x="373" y="115"/>
                  <a:pt x="373" y="137"/>
                </a:cubicBezTo>
                <a:cubicBezTo>
                  <a:pt x="373" y="280"/>
                  <a:pt x="373" y="280"/>
                  <a:pt x="373" y="280"/>
                </a:cubicBezTo>
                <a:cubicBezTo>
                  <a:pt x="373" y="302"/>
                  <a:pt x="361" y="323"/>
                  <a:pt x="341" y="334"/>
                </a:cubicBezTo>
                <a:cubicBezTo>
                  <a:pt x="217" y="406"/>
                  <a:pt x="217" y="406"/>
                  <a:pt x="217" y="406"/>
                </a:cubicBezTo>
                <a:cubicBezTo>
                  <a:pt x="208" y="411"/>
                  <a:pt x="197" y="414"/>
                  <a:pt x="186" y="414"/>
                </a:cubicBezTo>
                <a:moveTo>
                  <a:pt x="186" y="17"/>
                </a:moveTo>
                <a:cubicBezTo>
                  <a:pt x="178" y="17"/>
                  <a:pt x="169" y="19"/>
                  <a:pt x="162" y="24"/>
                </a:cubicBezTo>
                <a:cubicBezTo>
                  <a:pt x="38" y="95"/>
                  <a:pt x="38" y="95"/>
                  <a:pt x="38" y="95"/>
                </a:cubicBezTo>
                <a:cubicBezTo>
                  <a:pt x="23" y="104"/>
                  <a:pt x="14" y="120"/>
                  <a:pt x="14" y="137"/>
                </a:cubicBezTo>
                <a:cubicBezTo>
                  <a:pt x="14" y="280"/>
                  <a:pt x="14" y="280"/>
                  <a:pt x="14" y="280"/>
                </a:cubicBezTo>
                <a:cubicBezTo>
                  <a:pt x="14" y="297"/>
                  <a:pt x="23" y="313"/>
                  <a:pt x="38" y="322"/>
                </a:cubicBezTo>
                <a:cubicBezTo>
                  <a:pt x="162" y="393"/>
                  <a:pt x="162" y="393"/>
                  <a:pt x="162" y="393"/>
                </a:cubicBezTo>
                <a:cubicBezTo>
                  <a:pt x="177" y="402"/>
                  <a:pt x="196" y="402"/>
                  <a:pt x="210" y="393"/>
                </a:cubicBezTo>
                <a:cubicBezTo>
                  <a:pt x="334" y="322"/>
                  <a:pt x="334" y="322"/>
                  <a:pt x="334" y="322"/>
                </a:cubicBezTo>
                <a:cubicBezTo>
                  <a:pt x="349" y="313"/>
                  <a:pt x="358" y="297"/>
                  <a:pt x="358" y="280"/>
                </a:cubicBezTo>
                <a:cubicBezTo>
                  <a:pt x="358" y="137"/>
                  <a:pt x="358" y="137"/>
                  <a:pt x="358" y="137"/>
                </a:cubicBezTo>
                <a:cubicBezTo>
                  <a:pt x="358" y="120"/>
                  <a:pt x="349" y="104"/>
                  <a:pt x="334" y="95"/>
                </a:cubicBezTo>
                <a:cubicBezTo>
                  <a:pt x="210" y="24"/>
                  <a:pt x="210" y="24"/>
                  <a:pt x="210" y="24"/>
                </a:cubicBezTo>
                <a:cubicBezTo>
                  <a:pt x="203" y="19"/>
                  <a:pt x="195" y="17"/>
                  <a:pt x="186" y="17"/>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a:extLst>
              <a:ext uri="{FF2B5EF4-FFF2-40B4-BE49-F238E27FC236}">
                <a16:creationId xmlns:a16="http://schemas.microsoft.com/office/drawing/2014/main" id="{7820B67F-8143-4CDE-7076-CF3DAC0981EC}"/>
              </a:ext>
              <a:ext uri="{C183D7F6-B498-43B3-948B-1728B52AA6E4}">
                <adec:decorative xmlns:adec="http://schemas.microsoft.com/office/drawing/2017/decorative" val="1"/>
              </a:ext>
            </a:extLst>
          </p:cNvPr>
          <p:cNvSpPr>
            <a:spLocks/>
          </p:cNvSpPr>
          <p:nvPr/>
        </p:nvSpPr>
        <p:spPr bwMode="auto">
          <a:xfrm>
            <a:off x="5775730" y="4427696"/>
            <a:ext cx="1584855" cy="1798928"/>
          </a:xfrm>
          <a:custGeom>
            <a:avLst/>
            <a:gdLst>
              <a:gd name="T0" fmla="*/ 136 w 297"/>
              <a:gd name="T1" fmla="*/ 4 h 337"/>
              <a:gd name="T2" fmla="*/ 12 w 297"/>
              <a:gd name="T3" fmla="*/ 76 h 337"/>
              <a:gd name="T4" fmla="*/ 0 w 297"/>
              <a:gd name="T5" fmla="*/ 97 h 337"/>
              <a:gd name="T6" fmla="*/ 0 w 297"/>
              <a:gd name="T7" fmla="*/ 240 h 337"/>
              <a:gd name="T8" fmla="*/ 12 w 297"/>
              <a:gd name="T9" fmla="*/ 261 h 337"/>
              <a:gd name="T10" fmla="*/ 136 w 297"/>
              <a:gd name="T11" fmla="*/ 333 h 337"/>
              <a:gd name="T12" fmla="*/ 160 w 297"/>
              <a:gd name="T13" fmla="*/ 333 h 337"/>
              <a:gd name="T14" fmla="*/ 285 w 297"/>
              <a:gd name="T15" fmla="*/ 261 h 337"/>
              <a:gd name="T16" fmla="*/ 297 w 297"/>
              <a:gd name="T17" fmla="*/ 240 h 337"/>
              <a:gd name="T18" fmla="*/ 297 w 297"/>
              <a:gd name="T19" fmla="*/ 97 h 337"/>
              <a:gd name="T20" fmla="*/ 285 w 297"/>
              <a:gd name="T21" fmla="*/ 76 h 337"/>
              <a:gd name="T22" fmla="*/ 160 w 297"/>
              <a:gd name="T23" fmla="*/ 4 h 337"/>
              <a:gd name="T24" fmla="*/ 136 w 297"/>
              <a:gd name="T25"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37">
                <a:moveTo>
                  <a:pt x="136" y="4"/>
                </a:moveTo>
                <a:cubicBezTo>
                  <a:pt x="12" y="76"/>
                  <a:pt x="12" y="76"/>
                  <a:pt x="12" y="76"/>
                </a:cubicBezTo>
                <a:cubicBezTo>
                  <a:pt x="4" y="80"/>
                  <a:pt x="0" y="88"/>
                  <a:pt x="0" y="97"/>
                </a:cubicBezTo>
                <a:cubicBezTo>
                  <a:pt x="0" y="240"/>
                  <a:pt x="0" y="240"/>
                  <a:pt x="0" y="240"/>
                </a:cubicBezTo>
                <a:cubicBezTo>
                  <a:pt x="0" y="249"/>
                  <a:pt x="4" y="257"/>
                  <a:pt x="12" y="261"/>
                </a:cubicBezTo>
                <a:cubicBezTo>
                  <a:pt x="136" y="333"/>
                  <a:pt x="136" y="333"/>
                  <a:pt x="136" y="333"/>
                </a:cubicBezTo>
                <a:cubicBezTo>
                  <a:pt x="143" y="337"/>
                  <a:pt x="153" y="337"/>
                  <a:pt x="160" y="333"/>
                </a:cubicBezTo>
                <a:cubicBezTo>
                  <a:pt x="285" y="261"/>
                  <a:pt x="285" y="261"/>
                  <a:pt x="285" y="261"/>
                </a:cubicBezTo>
                <a:cubicBezTo>
                  <a:pt x="292" y="257"/>
                  <a:pt x="297" y="249"/>
                  <a:pt x="297" y="240"/>
                </a:cubicBezTo>
                <a:cubicBezTo>
                  <a:pt x="297" y="97"/>
                  <a:pt x="297" y="97"/>
                  <a:pt x="297" y="97"/>
                </a:cubicBezTo>
                <a:cubicBezTo>
                  <a:pt x="297" y="88"/>
                  <a:pt x="292" y="80"/>
                  <a:pt x="285" y="76"/>
                </a:cubicBezTo>
                <a:cubicBezTo>
                  <a:pt x="160" y="4"/>
                  <a:pt x="160" y="4"/>
                  <a:pt x="160" y="4"/>
                </a:cubicBezTo>
                <a:cubicBezTo>
                  <a:pt x="153" y="0"/>
                  <a:pt x="143" y="0"/>
                  <a:pt x="136"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Oval 17">
            <a:extLst>
              <a:ext uri="{FF2B5EF4-FFF2-40B4-BE49-F238E27FC236}">
                <a16:creationId xmlns:a16="http://schemas.microsoft.com/office/drawing/2014/main" id="{612343EC-800A-CB06-DBDF-64EC321D4EFD}"/>
              </a:ext>
              <a:ext uri="{C183D7F6-B498-43B3-948B-1728B52AA6E4}">
                <adec:decorative xmlns:adec="http://schemas.microsoft.com/office/drawing/2017/decorative" val="1"/>
              </a:ext>
            </a:extLst>
          </p:cNvPr>
          <p:cNvSpPr>
            <a:spLocks noChangeArrowheads="1"/>
          </p:cNvSpPr>
          <p:nvPr/>
        </p:nvSpPr>
        <p:spPr bwMode="auto">
          <a:xfrm>
            <a:off x="6069223" y="4800601"/>
            <a:ext cx="1115268" cy="1115265"/>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Oval 18">
            <a:extLst>
              <a:ext uri="{FF2B5EF4-FFF2-40B4-BE49-F238E27FC236}">
                <a16:creationId xmlns:a16="http://schemas.microsoft.com/office/drawing/2014/main" id="{C2A94614-3D6A-84F2-174C-3D72C1EC688E}"/>
              </a:ext>
              <a:ext uri="{C183D7F6-B498-43B3-948B-1728B52AA6E4}">
                <adec:decorative xmlns:adec="http://schemas.microsoft.com/office/drawing/2017/decorative" val="1"/>
              </a:ext>
            </a:extLst>
          </p:cNvPr>
          <p:cNvSpPr>
            <a:spLocks noChangeArrowheads="1"/>
          </p:cNvSpPr>
          <p:nvPr/>
        </p:nvSpPr>
        <p:spPr bwMode="auto">
          <a:xfrm>
            <a:off x="6007072" y="4752261"/>
            <a:ext cx="1111815" cy="11221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a:extLst>
              <a:ext uri="{FF2B5EF4-FFF2-40B4-BE49-F238E27FC236}">
                <a16:creationId xmlns:a16="http://schemas.microsoft.com/office/drawing/2014/main" id="{CE9C4CEE-EF23-F53D-CF05-96C6D0E82AFE}"/>
              </a:ext>
              <a:ext uri="{C183D7F6-B498-43B3-948B-1728B52AA6E4}">
                <adec:decorative xmlns:adec="http://schemas.microsoft.com/office/drawing/2017/decorative" val="1"/>
              </a:ext>
            </a:extLst>
          </p:cNvPr>
          <p:cNvSpPr>
            <a:spLocks/>
          </p:cNvSpPr>
          <p:nvPr/>
        </p:nvSpPr>
        <p:spPr bwMode="auto">
          <a:xfrm>
            <a:off x="1994873" y="4268864"/>
            <a:ext cx="331472" cy="72508"/>
          </a:xfrm>
          <a:custGeom>
            <a:avLst/>
            <a:gdLst>
              <a:gd name="T0" fmla="*/ 55 w 62"/>
              <a:gd name="T1" fmla="*/ 14 h 14"/>
              <a:gd name="T2" fmla="*/ 7 w 62"/>
              <a:gd name="T3" fmla="*/ 14 h 14"/>
              <a:gd name="T4" fmla="*/ 0 w 62"/>
              <a:gd name="T5" fmla="*/ 7 h 14"/>
              <a:gd name="T6" fmla="*/ 7 w 62"/>
              <a:gd name="T7" fmla="*/ 0 h 14"/>
              <a:gd name="T8" fmla="*/ 55 w 62"/>
              <a:gd name="T9" fmla="*/ 0 h 14"/>
              <a:gd name="T10" fmla="*/ 62 w 62"/>
              <a:gd name="T11" fmla="*/ 7 h 14"/>
              <a:gd name="T12" fmla="*/ 55 w 6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2" h="14">
                <a:moveTo>
                  <a:pt x="55" y="14"/>
                </a:moveTo>
                <a:cubicBezTo>
                  <a:pt x="7" y="14"/>
                  <a:pt x="7" y="14"/>
                  <a:pt x="7" y="14"/>
                </a:cubicBezTo>
                <a:cubicBezTo>
                  <a:pt x="3" y="14"/>
                  <a:pt x="0" y="11"/>
                  <a:pt x="0" y="7"/>
                </a:cubicBezTo>
                <a:cubicBezTo>
                  <a:pt x="0" y="3"/>
                  <a:pt x="3" y="0"/>
                  <a:pt x="7" y="0"/>
                </a:cubicBezTo>
                <a:cubicBezTo>
                  <a:pt x="55" y="0"/>
                  <a:pt x="55" y="0"/>
                  <a:pt x="55" y="0"/>
                </a:cubicBezTo>
                <a:cubicBezTo>
                  <a:pt x="59" y="0"/>
                  <a:pt x="62" y="3"/>
                  <a:pt x="62" y="7"/>
                </a:cubicBezTo>
                <a:cubicBezTo>
                  <a:pt x="62" y="11"/>
                  <a:pt x="59" y="14"/>
                  <a:pt x="55" y="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3">
            <a:extLst>
              <a:ext uri="{FF2B5EF4-FFF2-40B4-BE49-F238E27FC236}">
                <a16:creationId xmlns:a16="http://schemas.microsoft.com/office/drawing/2014/main" id="{87538E0E-1390-45D8-3B76-37C07CFA8858}"/>
              </a:ext>
              <a:ext uri="{C183D7F6-B498-43B3-948B-1728B52AA6E4}">
                <adec:decorative xmlns:adec="http://schemas.microsoft.com/office/drawing/2017/decorative" val="1"/>
              </a:ext>
            </a:extLst>
          </p:cNvPr>
          <p:cNvSpPr>
            <a:spLocks/>
          </p:cNvSpPr>
          <p:nvPr/>
        </p:nvSpPr>
        <p:spPr bwMode="auto">
          <a:xfrm>
            <a:off x="2488629" y="4268864"/>
            <a:ext cx="3214594" cy="548999"/>
          </a:xfrm>
          <a:custGeom>
            <a:avLst/>
            <a:gdLst>
              <a:gd name="T0" fmla="*/ 595 w 603"/>
              <a:gd name="T1" fmla="*/ 103 h 103"/>
              <a:gd name="T2" fmla="*/ 591 w 603"/>
              <a:gd name="T3" fmla="*/ 102 h 103"/>
              <a:gd name="T4" fmla="*/ 443 w 603"/>
              <a:gd name="T5" fmla="*/ 14 h 103"/>
              <a:gd name="T6" fmla="*/ 7 w 603"/>
              <a:gd name="T7" fmla="*/ 14 h 103"/>
              <a:gd name="T8" fmla="*/ 0 w 603"/>
              <a:gd name="T9" fmla="*/ 7 h 103"/>
              <a:gd name="T10" fmla="*/ 7 w 603"/>
              <a:gd name="T11" fmla="*/ 0 h 103"/>
              <a:gd name="T12" fmla="*/ 445 w 603"/>
              <a:gd name="T13" fmla="*/ 0 h 103"/>
              <a:gd name="T14" fmla="*/ 449 w 603"/>
              <a:gd name="T15" fmla="*/ 1 h 103"/>
              <a:gd name="T16" fmla="*/ 598 w 603"/>
              <a:gd name="T17" fmla="*/ 89 h 103"/>
              <a:gd name="T18" fmla="*/ 601 w 603"/>
              <a:gd name="T19" fmla="*/ 99 h 103"/>
              <a:gd name="T20" fmla="*/ 595 w 603"/>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3" h="103">
                <a:moveTo>
                  <a:pt x="595" y="103"/>
                </a:moveTo>
                <a:cubicBezTo>
                  <a:pt x="593" y="103"/>
                  <a:pt x="592" y="102"/>
                  <a:pt x="591" y="102"/>
                </a:cubicBezTo>
                <a:cubicBezTo>
                  <a:pt x="443" y="14"/>
                  <a:pt x="443" y="14"/>
                  <a:pt x="443" y="14"/>
                </a:cubicBezTo>
                <a:cubicBezTo>
                  <a:pt x="7" y="14"/>
                  <a:pt x="7" y="14"/>
                  <a:pt x="7" y="14"/>
                </a:cubicBezTo>
                <a:cubicBezTo>
                  <a:pt x="4" y="14"/>
                  <a:pt x="0" y="11"/>
                  <a:pt x="0" y="7"/>
                </a:cubicBezTo>
                <a:cubicBezTo>
                  <a:pt x="0" y="3"/>
                  <a:pt x="4" y="0"/>
                  <a:pt x="7" y="0"/>
                </a:cubicBezTo>
                <a:cubicBezTo>
                  <a:pt x="445" y="0"/>
                  <a:pt x="445" y="0"/>
                  <a:pt x="445" y="0"/>
                </a:cubicBezTo>
                <a:cubicBezTo>
                  <a:pt x="446" y="0"/>
                  <a:pt x="448" y="0"/>
                  <a:pt x="449" y="1"/>
                </a:cubicBezTo>
                <a:cubicBezTo>
                  <a:pt x="598" y="89"/>
                  <a:pt x="598" y="89"/>
                  <a:pt x="598" y="89"/>
                </a:cubicBezTo>
                <a:cubicBezTo>
                  <a:pt x="602" y="91"/>
                  <a:pt x="603" y="96"/>
                  <a:pt x="601" y="99"/>
                </a:cubicBezTo>
                <a:cubicBezTo>
                  <a:pt x="600" y="101"/>
                  <a:pt x="597" y="103"/>
                  <a:pt x="595" y="103"/>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5">
            <a:extLst>
              <a:ext uri="{FF2B5EF4-FFF2-40B4-BE49-F238E27FC236}">
                <a16:creationId xmlns:a16="http://schemas.microsoft.com/office/drawing/2014/main" id="{624E7D03-62D3-E5F3-D295-EF6CC53250A0}"/>
              </a:ext>
              <a:ext uri="{C183D7F6-B498-43B3-948B-1728B52AA6E4}">
                <adec:decorative xmlns:adec="http://schemas.microsoft.com/office/drawing/2017/decorative" val="1"/>
              </a:ext>
            </a:extLst>
          </p:cNvPr>
          <p:cNvSpPr>
            <a:spLocks/>
          </p:cNvSpPr>
          <p:nvPr/>
        </p:nvSpPr>
        <p:spPr bwMode="auto">
          <a:xfrm>
            <a:off x="5575466" y="4565808"/>
            <a:ext cx="366001" cy="666396"/>
          </a:xfrm>
          <a:custGeom>
            <a:avLst/>
            <a:gdLst>
              <a:gd name="T0" fmla="*/ 60 w 69"/>
              <a:gd name="T1" fmla="*/ 0 h 125"/>
              <a:gd name="T2" fmla="*/ 31 w 69"/>
              <a:gd name="T3" fmla="*/ 17 h 125"/>
              <a:gd name="T4" fmla="*/ 15 w 69"/>
              <a:gd name="T5" fmla="*/ 30 h 125"/>
              <a:gd name="T6" fmla="*/ 19 w 69"/>
              <a:gd name="T7" fmla="*/ 33 h 125"/>
              <a:gd name="T8" fmla="*/ 22 w 69"/>
              <a:gd name="T9" fmla="*/ 43 h 125"/>
              <a:gd name="T10" fmla="*/ 16 w 69"/>
              <a:gd name="T11" fmla="*/ 47 h 125"/>
              <a:gd name="T12" fmla="*/ 12 w 69"/>
              <a:gd name="T13" fmla="*/ 46 h 125"/>
              <a:gd name="T14" fmla="*/ 7 w 69"/>
              <a:gd name="T15" fmla="*/ 42 h 125"/>
              <a:gd name="T16" fmla="*/ 0 w 69"/>
              <a:gd name="T17" fmla="*/ 71 h 125"/>
              <a:gd name="T18" fmla="*/ 0 w 69"/>
              <a:gd name="T19" fmla="*/ 124 h 125"/>
              <a:gd name="T20" fmla="*/ 7 w 69"/>
              <a:gd name="T21" fmla="*/ 125 h 125"/>
              <a:gd name="T22" fmla="*/ 14 w 69"/>
              <a:gd name="T23" fmla="*/ 124 h 125"/>
              <a:gd name="T24" fmla="*/ 14 w 69"/>
              <a:gd name="T25" fmla="*/ 71 h 125"/>
              <a:gd name="T26" fmla="*/ 38 w 69"/>
              <a:gd name="T27" fmla="*/ 29 h 125"/>
              <a:gd name="T28" fmla="*/ 69 w 69"/>
              <a:gd name="T29" fmla="*/ 12 h 125"/>
              <a:gd name="T30" fmla="*/ 60 w 69"/>
              <a:gd name="T3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125">
                <a:moveTo>
                  <a:pt x="60" y="0"/>
                </a:moveTo>
                <a:cubicBezTo>
                  <a:pt x="31" y="17"/>
                  <a:pt x="31" y="17"/>
                  <a:pt x="31" y="17"/>
                </a:cubicBezTo>
                <a:cubicBezTo>
                  <a:pt x="25" y="20"/>
                  <a:pt x="19" y="25"/>
                  <a:pt x="15" y="30"/>
                </a:cubicBezTo>
                <a:cubicBezTo>
                  <a:pt x="19" y="33"/>
                  <a:pt x="19" y="33"/>
                  <a:pt x="19" y="33"/>
                </a:cubicBezTo>
                <a:cubicBezTo>
                  <a:pt x="23" y="35"/>
                  <a:pt x="24" y="40"/>
                  <a:pt x="22" y="43"/>
                </a:cubicBezTo>
                <a:cubicBezTo>
                  <a:pt x="21" y="45"/>
                  <a:pt x="18" y="47"/>
                  <a:pt x="16" y="47"/>
                </a:cubicBezTo>
                <a:cubicBezTo>
                  <a:pt x="14" y="47"/>
                  <a:pt x="13" y="46"/>
                  <a:pt x="12" y="46"/>
                </a:cubicBezTo>
                <a:cubicBezTo>
                  <a:pt x="7" y="42"/>
                  <a:pt x="7" y="42"/>
                  <a:pt x="7" y="42"/>
                </a:cubicBezTo>
                <a:cubicBezTo>
                  <a:pt x="2" y="51"/>
                  <a:pt x="0" y="61"/>
                  <a:pt x="0" y="71"/>
                </a:cubicBezTo>
                <a:cubicBezTo>
                  <a:pt x="0" y="124"/>
                  <a:pt x="0" y="124"/>
                  <a:pt x="0" y="124"/>
                </a:cubicBezTo>
                <a:cubicBezTo>
                  <a:pt x="2" y="125"/>
                  <a:pt x="4" y="125"/>
                  <a:pt x="7" y="125"/>
                </a:cubicBezTo>
                <a:cubicBezTo>
                  <a:pt x="9" y="125"/>
                  <a:pt x="12" y="125"/>
                  <a:pt x="14" y="124"/>
                </a:cubicBezTo>
                <a:cubicBezTo>
                  <a:pt x="14" y="71"/>
                  <a:pt x="14" y="71"/>
                  <a:pt x="14" y="71"/>
                </a:cubicBezTo>
                <a:cubicBezTo>
                  <a:pt x="14" y="54"/>
                  <a:pt x="23" y="38"/>
                  <a:pt x="38" y="29"/>
                </a:cubicBezTo>
                <a:cubicBezTo>
                  <a:pt x="69" y="12"/>
                  <a:pt x="69" y="12"/>
                  <a:pt x="69" y="12"/>
                </a:cubicBezTo>
                <a:cubicBezTo>
                  <a:pt x="66" y="8"/>
                  <a:pt x="63" y="4"/>
                  <a:pt x="6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6">
            <a:extLst>
              <a:ext uri="{FF2B5EF4-FFF2-40B4-BE49-F238E27FC236}">
                <a16:creationId xmlns:a16="http://schemas.microsoft.com/office/drawing/2014/main" id="{FDF1083F-4A1A-0E75-7B03-B2C9A2EE81CD}"/>
              </a:ext>
              <a:ext uri="{C183D7F6-B498-43B3-948B-1728B52AA6E4}">
                <adec:decorative xmlns:adec="http://schemas.microsoft.com/office/drawing/2017/decorative" val="1"/>
              </a:ext>
            </a:extLst>
          </p:cNvPr>
          <p:cNvSpPr>
            <a:spLocks/>
          </p:cNvSpPr>
          <p:nvPr/>
        </p:nvSpPr>
        <p:spPr bwMode="auto">
          <a:xfrm>
            <a:off x="5775730" y="4741902"/>
            <a:ext cx="224435" cy="455774"/>
          </a:xfrm>
          <a:custGeom>
            <a:avLst/>
            <a:gdLst>
              <a:gd name="T0" fmla="*/ 40 w 42"/>
              <a:gd name="T1" fmla="*/ 0 h 85"/>
              <a:gd name="T2" fmla="*/ 12 w 42"/>
              <a:gd name="T3" fmla="*/ 17 h 85"/>
              <a:gd name="T4" fmla="*/ 0 w 42"/>
              <a:gd name="T5" fmla="*/ 38 h 85"/>
              <a:gd name="T6" fmla="*/ 0 w 42"/>
              <a:gd name="T7" fmla="*/ 85 h 85"/>
              <a:gd name="T8" fmla="*/ 42 w 42"/>
              <a:gd name="T9" fmla="*/ 18 h 85"/>
              <a:gd name="T10" fmla="*/ 40 w 42"/>
              <a:gd name="T11" fmla="*/ 0 h 85"/>
            </a:gdLst>
            <a:ahLst/>
            <a:cxnLst>
              <a:cxn ang="0">
                <a:pos x="T0" y="T1"/>
              </a:cxn>
              <a:cxn ang="0">
                <a:pos x="T2" y="T3"/>
              </a:cxn>
              <a:cxn ang="0">
                <a:pos x="T4" y="T5"/>
              </a:cxn>
              <a:cxn ang="0">
                <a:pos x="T6" y="T7"/>
              </a:cxn>
              <a:cxn ang="0">
                <a:pos x="T8" y="T9"/>
              </a:cxn>
              <a:cxn ang="0">
                <a:pos x="T10" y="T11"/>
              </a:cxn>
            </a:cxnLst>
            <a:rect l="0" t="0" r="r" b="b"/>
            <a:pathLst>
              <a:path w="42" h="85">
                <a:moveTo>
                  <a:pt x="40" y="0"/>
                </a:moveTo>
                <a:cubicBezTo>
                  <a:pt x="12" y="17"/>
                  <a:pt x="12" y="17"/>
                  <a:pt x="12" y="17"/>
                </a:cubicBezTo>
                <a:cubicBezTo>
                  <a:pt x="4" y="21"/>
                  <a:pt x="0" y="29"/>
                  <a:pt x="0" y="38"/>
                </a:cubicBezTo>
                <a:cubicBezTo>
                  <a:pt x="0" y="85"/>
                  <a:pt x="0" y="85"/>
                  <a:pt x="0" y="85"/>
                </a:cubicBezTo>
                <a:cubicBezTo>
                  <a:pt x="25" y="73"/>
                  <a:pt x="42" y="48"/>
                  <a:pt x="42" y="18"/>
                </a:cubicBezTo>
                <a:cubicBezTo>
                  <a:pt x="42" y="12"/>
                  <a:pt x="42" y="6"/>
                  <a:pt x="4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7">
            <a:extLst>
              <a:ext uri="{FF2B5EF4-FFF2-40B4-BE49-F238E27FC236}">
                <a16:creationId xmlns:a16="http://schemas.microsoft.com/office/drawing/2014/main" id="{16DBEC46-0677-4A38-560B-6469D26D248D}"/>
              </a:ext>
              <a:ext uri="{C183D7F6-B498-43B3-948B-1728B52AA6E4}">
                <adec:decorative xmlns:adec="http://schemas.microsoft.com/office/drawing/2017/decorative" val="1"/>
              </a:ext>
            </a:extLst>
          </p:cNvPr>
          <p:cNvSpPr>
            <a:spLocks/>
          </p:cNvSpPr>
          <p:nvPr/>
        </p:nvSpPr>
        <p:spPr bwMode="auto">
          <a:xfrm>
            <a:off x="5295787" y="4551998"/>
            <a:ext cx="407436" cy="265869"/>
          </a:xfrm>
          <a:custGeom>
            <a:avLst/>
            <a:gdLst>
              <a:gd name="T0" fmla="*/ 10 w 76"/>
              <a:gd name="T1" fmla="*/ 0 h 50"/>
              <a:gd name="T2" fmla="*/ 0 w 76"/>
              <a:gd name="T3" fmla="*/ 11 h 50"/>
              <a:gd name="T4" fmla="*/ 59 w 76"/>
              <a:gd name="T5" fmla="*/ 45 h 50"/>
              <a:gd name="T6" fmla="*/ 64 w 76"/>
              <a:gd name="T7" fmla="*/ 49 h 50"/>
              <a:gd name="T8" fmla="*/ 68 w 76"/>
              <a:gd name="T9" fmla="*/ 50 h 50"/>
              <a:gd name="T10" fmla="*/ 74 w 76"/>
              <a:gd name="T11" fmla="*/ 46 h 50"/>
              <a:gd name="T12" fmla="*/ 71 w 76"/>
              <a:gd name="T13" fmla="*/ 36 h 50"/>
              <a:gd name="T14" fmla="*/ 67 w 76"/>
              <a:gd name="T15" fmla="*/ 33 h 50"/>
              <a:gd name="T16" fmla="*/ 10 w 76"/>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0">
                <a:moveTo>
                  <a:pt x="10" y="0"/>
                </a:moveTo>
                <a:cubicBezTo>
                  <a:pt x="6" y="3"/>
                  <a:pt x="3" y="7"/>
                  <a:pt x="0" y="11"/>
                </a:cubicBezTo>
                <a:cubicBezTo>
                  <a:pt x="59" y="45"/>
                  <a:pt x="59" y="45"/>
                  <a:pt x="59" y="45"/>
                </a:cubicBezTo>
                <a:cubicBezTo>
                  <a:pt x="64" y="49"/>
                  <a:pt x="64" y="49"/>
                  <a:pt x="64" y="49"/>
                </a:cubicBezTo>
                <a:cubicBezTo>
                  <a:pt x="65" y="49"/>
                  <a:pt x="66" y="50"/>
                  <a:pt x="68" y="50"/>
                </a:cubicBezTo>
                <a:cubicBezTo>
                  <a:pt x="70" y="50"/>
                  <a:pt x="73" y="48"/>
                  <a:pt x="74" y="46"/>
                </a:cubicBezTo>
                <a:cubicBezTo>
                  <a:pt x="76" y="43"/>
                  <a:pt x="75" y="38"/>
                  <a:pt x="71" y="36"/>
                </a:cubicBezTo>
                <a:cubicBezTo>
                  <a:pt x="67" y="33"/>
                  <a:pt x="67" y="33"/>
                  <a:pt x="67" y="33"/>
                </a:cubicBezTo>
                <a:cubicBezTo>
                  <a:pt x="10" y="0"/>
                  <a:pt x="10" y="0"/>
                  <a:pt x="1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itle 24">
            <a:extLst>
              <a:ext uri="{FF2B5EF4-FFF2-40B4-BE49-F238E27FC236}">
                <a16:creationId xmlns:a16="http://schemas.microsoft.com/office/drawing/2014/main" id="{B5ABDDDE-4F40-415E-FF2B-EEEFF50AFFF1}"/>
              </a:ext>
            </a:extLst>
          </p:cNvPr>
          <p:cNvSpPr txBox="1">
            <a:spLocks/>
          </p:cNvSpPr>
          <p:nvPr/>
        </p:nvSpPr>
        <p:spPr>
          <a:xfrm>
            <a:off x="7248754" y="2535189"/>
            <a:ext cx="3975506"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
                <a:srgbClr val="008DB9"/>
              </a:buClr>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ontserrat" pitchFamily="2" charset="0"/>
                <a:ea typeface="Verdana" panose="020B0604030504040204" pitchFamily="34" charset="0"/>
                <a:cs typeface="Poppins" pitchFamily="2" charset="77"/>
              </a:rPr>
              <a:t>Challenge yourself, what more can we do to serve our users? Embrace the spirit of continual improvement.</a:t>
            </a:r>
            <a:endParaRPr kumimoji="0" lang="en-US" sz="1400" b="0" i="0" u="none" strike="noStrike" kern="1200" cap="none" spc="0" normalizeH="0" baseline="0" noProof="0" dirty="0">
              <a:ln>
                <a:noFill/>
              </a:ln>
              <a:solidFill>
                <a:schemeClr val="tx1">
                  <a:lumMod val="85000"/>
                  <a:lumOff val="15000"/>
                </a:schemeClr>
              </a:solidFill>
              <a:effectLst/>
              <a:uLnTx/>
              <a:uFillTx/>
              <a:latin typeface="Montserrat" pitchFamily="2" charset="0"/>
              <a:ea typeface="Verdana" panose="020B0604030504040204" pitchFamily="34" charset="0"/>
              <a:cs typeface="Poppins" pitchFamily="2" charset="77"/>
            </a:endParaRPr>
          </a:p>
        </p:txBody>
      </p:sp>
      <p:pic>
        <p:nvPicPr>
          <p:cNvPr id="45" name="Graphic 44" descr="Hike with solid fill">
            <a:extLst>
              <a:ext uri="{FF2B5EF4-FFF2-40B4-BE49-F238E27FC236}">
                <a16:creationId xmlns:a16="http://schemas.microsoft.com/office/drawing/2014/main" id="{07BF0BEC-EAF5-7B72-42E9-2488A7D5778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29350" y="2694083"/>
            <a:ext cx="812118" cy="812118"/>
          </a:xfrm>
          <a:prstGeom prst="rect">
            <a:avLst/>
          </a:prstGeom>
        </p:spPr>
      </p:pic>
      <p:sp>
        <p:nvSpPr>
          <p:cNvPr id="26" name="TextBox 25">
            <a:extLst>
              <a:ext uri="{FF2B5EF4-FFF2-40B4-BE49-F238E27FC236}">
                <a16:creationId xmlns:a16="http://schemas.microsoft.com/office/drawing/2014/main" id="{DD7064CA-2425-FEF9-864D-9556AFE7E3B9}"/>
              </a:ext>
            </a:extLst>
          </p:cNvPr>
          <p:cNvSpPr txBox="1"/>
          <p:nvPr/>
        </p:nvSpPr>
        <p:spPr>
          <a:xfrm>
            <a:off x="967740" y="4835454"/>
            <a:ext cx="3873277" cy="954107"/>
          </a:xfrm>
          <a:prstGeom prst="rect">
            <a:avLst/>
          </a:prstGeom>
          <a:noFill/>
        </p:spPr>
        <p:txBody>
          <a:bodyPr wrap="square" anchor="t">
            <a:spAutoFit/>
          </a:bodyPr>
          <a:lstStyle/>
          <a:p>
            <a:pPr algn="r">
              <a:spcBef>
                <a:spcPts val="600"/>
              </a:spcBef>
              <a:buClr>
                <a:srgbClr val="008DB9"/>
              </a:buClr>
            </a:pPr>
            <a:r>
              <a:rPr lang="en-US" sz="1400">
                <a:solidFill>
                  <a:schemeClr val="tx1">
                    <a:lumMod val="85000"/>
                    <a:lumOff val="15000"/>
                  </a:schemeClr>
                </a:solidFill>
                <a:latin typeface="Montserrat" pitchFamily="2" charset="0"/>
                <a:ea typeface="Verdana" panose="020B0604030504040204" pitchFamily="34" charset="0"/>
                <a:cs typeface="Poppins" pitchFamily="2" charset="77"/>
              </a:rPr>
              <a:t>Remember, true accessibility starts with empathy and grows through innovation, shaping products that genuinely enhance the lives of those we serve.</a:t>
            </a:r>
          </a:p>
        </p:txBody>
      </p:sp>
      <p:pic>
        <p:nvPicPr>
          <p:cNvPr id="46" name="Graphic 45" descr="An icon of a plant growing from the ground">
            <a:extLst>
              <a:ext uri="{FF2B5EF4-FFF2-40B4-BE49-F238E27FC236}">
                <a16:creationId xmlns:a16="http://schemas.microsoft.com/office/drawing/2014/main" id="{A2BC7C96-575E-1572-E702-CBA2DF83DA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186928" y="4937295"/>
            <a:ext cx="757596" cy="757596"/>
          </a:xfrm>
          <a:prstGeom prst="rect">
            <a:avLst/>
          </a:prstGeom>
        </p:spPr>
      </p:pic>
      <p:grpSp>
        <p:nvGrpSpPr>
          <p:cNvPr id="27" name="Group 26">
            <a:extLst>
              <a:ext uri="{FF2B5EF4-FFF2-40B4-BE49-F238E27FC236}">
                <a16:creationId xmlns:a16="http://schemas.microsoft.com/office/drawing/2014/main" id="{18C270FD-B6B7-CDF2-9E4C-56506A2BD564}"/>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7" name="Rectangle: Rounded Corners 6">
              <a:extLst>
                <a:ext uri="{FF2B5EF4-FFF2-40B4-BE49-F238E27FC236}">
                  <a16:creationId xmlns:a16="http://schemas.microsoft.com/office/drawing/2014/main" id="{D0D27AB6-13A6-AB8A-754B-6FF07904E738}"/>
                </a:ext>
              </a:extLst>
            </p:cNvPr>
            <p:cNvSpPr/>
            <p:nvPr>
              <p:custDataLst>
                <p:tags r:id="rId1"/>
              </p:custDataLst>
            </p:nvPr>
          </p:nvSpPr>
          <p:spPr>
            <a:xfrm>
              <a:off x="127000" y="6527800"/>
              <a:ext cx="857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AC6878E-094F-816E-2616-ED97D18BB9C7}"/>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0746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le of green question marks">
            <a:extLst>
              <a:ext uri="{FF2B5EF4-FFF2-40B4-BE49-F238E27FC236}">
                <a16:creationId xmlns:a16="http://schemas.microsoft.com/office/drawing/2014/main" id="{731E5BD7-A8C5-991E-BBD3-603F30945D56}"/>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8505" b="18505"/>
          <a:stretch>
            <a:fillRect/>
          </a:stretch>
        </p:blipFill>
        <p:spPr/>
      </p:pic>
      <p:sp>
        <p:nvSpPr>
          <p:cNvPr id="3" name="Rectangle 2">
            <a:extLst>
              <a:ext uri="{FF2B5EF4-FFF2-40B4-BE49-F238E27FC236}">
                <a16:creationId xmlns:a16="http://schemas.microsoft.com/office/drawing/2014/main" id="{D959D7B3-C9AF-2DED-0FEC-D141663C768F}"/>
              </a:ext>
              <a:ext uri="{C183D7F6-B498-43B3-948B-1728B52AA6E4}">
                <adec:decorative xmlns:adec="http://schemas.microsoft.com/office/drawing/2017/decorative" val="1"/>
              </a:ext>
            </a:extLst>
          </p:cNvPr>
          <p:cNvSpPr/>
          <p:nvPr/>
        </p:nvSpPr>
        <p:spPr>
          <a:xfrm>
            <a:off x="0" y="0"/>
            <a:ext cx="12192000" cy="3937927"/>
          </a:xfrm>
          <a:prstGeom prst="rect">
            <a:avLst/>
          </a:prstGeom>
          <a:solidFill>
            <a:schemeClr val="accent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descr="A white question mark">
            <a:extLst>
              <a:ext uri="{FF2B5EF4-FFF2-40B4-BE49-F238E27FC236}">
                <a16:creationId xmlns:a16="http://schemas.microsoft.com/office/drawing/2014/main" id="{8701E981-38E3-DF29-1C78-0649FE454D59}"/>
              </a:ext>
            </a:extLst>
          </p:cNvPr>
          <p:cNvGrpSpPr/>
          <p:nvPr/>
        </p:nvGrpSpPr>
        <p:grpSpPr>
          <a:xfrm>
            <a:off x="5120957" y="1808408"/>
            <a:ext cx="1950086" cy="2783324"/>
            <a:chOff x="5120956" y="2273853"/>
            <a:chExt cx="1950086" cy="3328147"/>
          </a:xfrm>
        </p:grpSpPr>
        <p:sp>
          <p:nvSpPr>
            <p:cNvPr id="5" name="Freeform: Shape 4">
              <a:extLst>
                <a:ext uri="{FF2B5EF4-FFF2-40B4-BE49-F238E27FC236}">
                  <a16:creationId xmlns:a16="http://schemas.microsoft.com/office/drawing/2014/main" id="{CC73DBAF-EE03-E011-C8E9-43B71AAD2C6C}"/>
                </a:ext>
              </a:extLst>
            </p:cNvPr>
            <p:cNvSpPr/>
            <p:nvPr/>
          </p:nvSpPr>
          <p:spPr>
            <a:xfrm>
              <a:off x="5120956" y="2273853"/>
              <a:ext cx="1950086" cy="2548112"/>
            </a:xfrm>
            <a:custGeom>
              <a:avLst/>
              <a:gdLst>
                <a:gd name="connsiteX0" fmla="*/ 1267556 w 1950086"/>
                <a:gd name="connsiteY0" fmla="*/ 2548113 h 2548112"/>
                <a:gd name="connsiteX1" fmla="*/ 682530 w 1950086"/>
                <a:gd name="connsiteY1" fmla="*/ 2548113 h 2548112"/>
                <a:gd name="connsiteX2" fmla="*/ 682530 w 1950086"/>
                <a:gd name="connsiteY2" fmla="*/ 2225653 h 2548112"/>
                <a:gd name="connsiteX3" fmla="*/ 1185763 w 1950086"/>
                <a:gd name="connsiteY3" fmla="*/ 1303269 h 2548112"/>
                <a:gd name="connsiteX4" fmla="*/ 1365060 w 1950086"/>
                <a:gd name="connsiteY4" fmla="*/ 975043 h 2548112"/>
                <a:gd name="connsiteX5" fmla="*/ 975043 w 1950086"/>
                <a:gd name="connsiteY5" fmla="*/ 585026 h 2548112"/>
                <a:gd name="connsiteX6" fmla="*/ 585026 w 1950086"/>
                <a:gd name="connsiteY6" fmla="*/ 975043 h 2548112"/>
                <a:gd name="connsiteX7" fmla="*/ 585026 w 1950086"/>
                <a:gd name="connsiteY7" fmla="*/ 1267556 h 2548112"/>
                <a:gd name="connsiteX8" fmla="*/ 0 w 1950086"/>
                <a:gd name="connsiteY8" fmla="*/ 1267556 h 2548112"/>
                <a:gd name="connsiteX9" fmla="*/ 0 w 1950086"/>
                <a:gd name="connsiteY9" fmla="*/ 975043 h 2548112"/>
                <a:gd name="connsiteX10" fmla="*/ 975043 w 1950086"/>
                <a:gd name="connsiteY10" fmla="*/ 0 h 2548112"/>
                <a:gd name="connsiteX11" fmla="*/ 1950086 w 1950086"/>
                <a:gd name="connsiteY11" fmla="*/ 975043 h 2548112"/>
                <a:gd name="connsiteX12" fmla="*/ 1502554 w 1950086"/>
                <a:gd name="connsiteY12" fmla="*/ 1795067 h 2548112"/>
                <a:gd name="connsiteX13" fmla="*/ 1267556 w 1950086"/>
                <a:gd name="connsiteY13" fmla="*/ 2225646 h 254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0086" h="2548112">
                  <a:moveTo>
                    <a:pt x="1267556" y="2548113"/>
                  </a:moveTo>
                  <a:lnTo>
                    <a:pt x="682530" y="2548113"/>
                  </a:lnTo>
                  <a:lnTo>
                    <a:pt x="682530" y="2225653"/>
                  </a:lnTo>
                  <a:cubicBezTo>
                    <a:pt x="682530" y="1851158"/>
                    <a:pt x="870681" y="1506273"/>
                    <a:pt x="1185763" y="1303269"/>
                  </a:cubicBezTo>
                  <a:cubicBezTo>
                    <a:pt x="1298029" y="1230992"/>
                    <a:pt x="1365060" y="1108253"/>
                    <a:pt x="1365060" y="975043"/>
                  </a:cubicBezTo>
                  <a:cubicBezTo>
                    <a:pt x="1365060" y="759942"/>
                    <a:pt x="1190144" y="585026"/>
                    <a:pt x="975043" y="585026"/>
                  </a:cubicBezTo>
                  <a:cubicBezTo>
                    <a:pt x="759942" y="585026"/>
                    <a:pt x="585026" y="759942"/>
                    <a:pt x="585026" y="975043"/>
                  </a:cubicBezTo>
                  <a:lnTo>
                    <a:pt x="585026" y="1267556"/>
                  </a:lnTo>
                  <a:lnTo>
                    <a:pt x="0" y="1267556"/>
                  </a:lnTo>
                  <a:lnTo>
                    <a:pt x="0" y="975043"/>
                  </a:lnTo>
                  <a:cubicBezTo>
                    <a:pt x="0" y="437437"/>
                    <a:pt x="437437" y="0"/>
                    <a:pt x="975043" y="0"/>
                  </a:cubicBezTo>
                  <a:cubicBezTo>
                    <a:pt x="1512649" y="0"/>
                    <a:pt x="1950086" y="437437"/>
                    <a:pt x="1950086" y="975043"/>
                  </a:cubicBezTo>
                  <a:cubicBezTo>
                    <a:pt x="1950086" y="1308027"/>
                    <a:pt x="1782788" y="1614632"/>
                    <a:pt x="1502554" y="1795067"/>
                  </a:cubicBezTo>
                  <a:cubicBezTo>
                    <a:pt x="1355440" y="1889907"/>
                    <a:pt x="1267556" y="2050919"/>
                    <a:pt x="1267556" y="2225646"/>
                  </a:cubicBezTo>
                  <a:close/>
                </a:path>
              </a:pathLst>
            </a:custGeom>
            <a:solidFill>
              <a:srgbClr val="FFFFFF"/>
            </a:solidFill>
            <a:ln w="649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0A79319-29C5-85FB-1A8B-DC3F73A8C0C0}"/>
                </a:ext>
              </a:extLst>
            </p:cNvPr>
            <p:cNvSpPr/>
            <p:nvPr/>
          </p:nvSpPr>
          <p:spPr>
            <a:xfrm>
              <a:off x="5803486" y="5016974"/>
              <a:ext cx="585025" cy="585025"/>
            </a:xfrm>
            <a:custGeom>
              <a:avLst/>
              <a:gdLst>
                <a:gd name="connsiteX0" fmla="*/ 585026 w 585025"/>
                <a:gd name="connsiteY0" fmla="*/ 585026 h 585025"/>
                <a:gd name="connsiteX1" fmla="*/ 0 w 585025"/>
                <a:gd name="connsiteY1" fmla="*/ 585026 h 585025"/>
                <a:gd name="connsiteX2" fmla="*/ 0 w 585025"/>
                <a:gd name="connsiteY2" fmla="*/ 0 h 585025"/>
                <a:gd name="connsiteX3" fmla="*/ 585026 w 585025"/>
                <a:gd name="connsiteY3" fmla="*/ 0 h 585025"/>
              </a:gdLst>
              <a:ahLst/>
              <a:cxnLst>
                <a:cxn ang="0">
                  <a:pos x="connsiteX0" y="connsiteY0"/>
                </a:cxn>
                <a:cxn ang="0">
                  <a:pos x="connsiteX1" y="connsiteY1"/>
                </a:cxn>
                <a:cxn ang="0">
                  <a:pos x="connsiteX2" y="connsiteY2"/>
                </a:cxn>
                <a:cxn ang="0">
                  <a:pos x="connsiteX3" y="connsiteY3"/>
                </a:cxn>
              </a:cxnLst>
              <a:rect l="l" t="t" r="r" b="b"/>
              <a:pathLst>
                <a:path w="585025" h="585025">
                  <a:moveTo>
                    <a:pt x="585026" y="585026"/>
                  </a:moveTo>
                  <a:lnTo>
                    <a:pt x="0" y="585026"/>
                  </a:lnTo>
                  <a:lnTo>
                    <a:pt x="0" y="0"/>
                  </a:lnTo>
                  <a:lnTo>
                    <a:pt x="585026" y="0"/>
                  </a:lnTo>
                  <a:close/>
                </a:path>
              </a:pathLst>
            </a:custGeom>
            <a:solidFill>
              <a:schemeClr val="bg1"/>
            </a:solidFill>
            <a:ln w="6493" cap="flat">
              <a:noFill/>
              <a:prstDash val="solid"/>
              <a:miter/>
            </a:ln>
          </p:spPr>
          <p:txBody>
            <a:bodyPr rtlCol="0" anchor="ctr"/>
            <a:lstStyle/>
            <a:p>
              <a:endParaRPr lang="en-US"/>
            </a:p>
          </p:txBody>
        </p:sp>
        <p:pic>
          <p:nvPicPr>
            <p:cNvPr id="7" name="Graphic 6">
              <a:extLst>
                <a:ext uri="{FF2B5EF4-FFF2-40B4-BE49-F238E27FC236}">
                  <a16:creationId xmlns:a16="http://schemas.microsoft.com/office/drawing/2014/main" id="{5BD8A492-F0F4-1800-0D03-B311BFD281DC}"/>
                </a:ext>
              </a:extLst>
            </p:cNvPr>
            <p:cNvPicPr>
              <a:picLocks noChangeAspect="1"/>
            </p:cNvPicPr>
            <p:nvPr/>
          </p:nvPicPr>
          <p:blipFill>
            <a:blip r:embed="rId6">
              <a:extLst>
                <a:ext uri="{96DAC541-7B7A-43D3-8B79-37D633B846F1}">
                  <asvg:svgBlip xmlns:asvg="http://schemas.microsoft.com/office/drawing/2016/SVG/main" r:embed="rId7"/>
                </a:ext>
              </a:extLst>
            </a:blip>
            <a:srcRect l="40639" t="82059" r="40775"/>
            <a:stretch/>
          </p:blipFill>
          <p:spPr>
            <a:xfrm>
              <a:off x="5786717" y="5004906"/>
              <a:ext cx="618564" cy="597094"/>
            </a:xfrm>
            <a:prstGeom prst="rect">
              <a:avLst/>
            </a:prstGeom>
          </p:spPr>
        </p:pic>
      </p:grpSp>
      <p:grpSp>
        <p:nvGrpSpPr>
          <p:cNvPr id="11" name="Group 10">
            <a:extLst>
              <a:ext uri="{FF2B5EF4-FFF2-40B4-BE49-F238E27FC236}">
                <a16:creationId xmlns:a16="http://schemas.microsoft.com/office/drawing/2014/main" id="{B780E193-4F1C-B49B-9B2F-5AF98FF4F90A}"/>
              </a:ext>
              <a:ext uri="{C183D7F6-B498-43B3-948B-1728B52AA6E4}">
                <adec:decorative xmlns:adec="http://schemas.microsoft.com/office/drawing/2017/decorative" val="1"/>
              </a:ext>
            </a:extLst>
          </p:cNvPr>
          <p:cNvGrpSpPr/>
          <p:nvPr/>
        </p:nvGrpSpPr>
        <p:grpSpPr>
          <a:xfrm rot="5400000">
            <a:off x="7007124" y="735254"/>
            <a:ext cx="746760" cy="746760"/>
            <a:chOff x="5836920" y="1969602"/>
            <a:chExt cx="746760" cy="746760"/>
          </a:xfrm>
        </p:grpSpPr>
        <p:sp>
          <p:nvSpPr>
            <p:cNvPr id="12" name="Arc 11">
              <a:extLst>
                <a:ext uri="{FF2B5EF4-FFF2-40B4-BE49-F238E27FC236}">
                  <a16:creationId xmlns:a16="http://schemas.microsoft.com/office/drawing/2014/main" id="{03F48C6A-E029-3532-C613-838E178E964A}"/>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79CC6FE8-5CCA-2FFE-7911-7591A1014CA8}"/>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 name="Title 13">
            <a:extLst>
              <a:ext uri="{FF2B5EF4-FFF2-40B4-BE49-F238E27FC236}">
                <a16:creationId xmlns:a16="http://schemas.microsoft.com/office/drawing/2014/main" id="{C04E1ADD-D408-74B9-B125-BA9BA44E6FC7}"/>
              </a:ext>
            </a:extLst>
          </p:cNvPr>
          <p:cNvSpPr txBox="1">
            <a:spLocks noGrp="1"/>
          </p:cNvSpPr>
          <p:nvPr>
            <p:ph type="title" idx="4294967295"/>
          </p:nvPr>
        </p:nvSpPr>
        <p:spPr>
          <a:xfrm>
            <a:off x="2339340" y="552162"/>
            <a:ext cx="751332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QUESTIONS?</a:t>
            </a:r>
          </a:p>
        </p:txBody>
      </p:sp>
      <p:sp>
        <p:nvSpPr>
          <p:cNvPr id="15" name="Rectangle: Rounded Corners 14">
            <a:extLst>
              <a:ext uri="{FF2B5EF4-FFF2-40B4-BE49-F238E27FC236}">
                <a16:creationId xmlns:a16="http://schemas.microsoft.com/office/drawing/2014/main" id="{A335A8D9-CED8-6E04-989E-69F05279C34F}"/>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9" name="Group 8">
            <a:extLst>
              <a:ext uri="{FF2B5EF4-FFF2-40B4-BE49-F238E27FC236}">
                <a16:creationId xmlns:a16="http://schemas.microsoft.com/office/drawing/2014/main" id="{96AEC541-DBCF-9CD9-E5D6-8A1087407906}"/>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 name="Rectangle: Rounded Corners 1">
              <a:extLst>
                <a:ext uri="{FF2B5EF4-FFF2-40B4-BE49-F238E27FC236}">
                  <a16:creationId xmlns:a16="http://schemas.microsoft.com/office/drawing/2014/main" id="{221B9CDD-CEF3-FF1A-8561-D6357E0C4031}"/>
                </a:ext>
              </a:extLst>
            </p:cNvPr>
            <p:cNvSpPr/>
            <p:nvPr>
              <p:custDataLst>
                <p:tags r:id="rId1"/>
              </p:custDataLst>
            </p:nvPr>
          </p:nvSpPr>
          <p:spPr>
            <a:xfrm>
              <a:off x="127000" y="6527800"/>
              <a:ext cx="8890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3420CEE-DAAC-3A28-F82E-91ACC088F940}"/>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9">
            <a:extLst>
              <a:ext uri="{FF2B5EF4-FFF2-40B4-BE49-F238E27FC236}">
                <a16:creationId xmlns:a16="http://schemas.microsoft.com/office/drawing/2014/main" id="{9E1116E7-A020-A9C9-0E5D-CBB5CECBF042}"/>
              </a:ext>
              <a:ext uri="{C183D7F6-B498-43B3-948B-1728B52AA6E4}">
                <adec:decorative xmlns:adec="http://schemas.microsoft.com/office/drawing/2017/decorative" val="1"/>
              </a:ext>
            </a:extLst>
          </p:cNvPr>
          <p:cNvSpPr>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Questions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2132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1B3D6-1AB4-BF50-EA9E-59CB7B29E8BD}"/>
            </a:ext>
          </a:extLst>
        </p:cNvPr>
        <p:cNvGrpSpPr/>
        <p:nvPr/>
      </p:nvGrpSpPr>
      <p:grpSpPr>
        <a:xfrm>
          <a:off x="0" y="0"/>
          <a:ext cx="0" cy="0"/>
          <a:chOff x="0" y="0"/>
          <a:chExt cx="0" cy="0"/>
        </a:xfrm>
      </p:grpSpPr>
      <p:grpSp>
        <p:nvGrpSpPr>
          <p:cNvPr id="2" name="Group 1" descr="Overview">
            <a:extLst>
              <a:ext uri="{FF2B5EF4-FFF2-40B4-BE49-F238E27FC236}">
                <a16:creationId xmlns:a16="http://schemas.microsoft.com/office/drawing/2014/main" id="{CC20EF96-B105-7EC3-92F3-2D6D2F576C11}"/>
              </a:ext>
              <a:ext uri="{C183D7F6-B498-43B3-948B-1728B52AA6E4}">
                <adec:decorative xmlns:adec="http://schemas.microsoft.com/office/drawing/2017/decorative" val="0"/>
              </a:ext>
            </a:extLst>
          </p:cNvPr>
          <p:cNvGrpSpPr/>
          <p:nvPr/>
        </p:nvGrpSpPr>
        <p:grpSpPr>
          <a:xfrm>
            <a:off x="4208060" y="421005"/>
            <a:ext cx="3775880" cy="1061009"/>
            <a:chOff x="4208060" y="421005"/>
            <a:chExt cx="3775880" cy="1061009"/>
          </a:xfrm>
        </p:grpSpPr>
        <p:grpSp>
          <p:nvGrpSpPr>
            <p:cNvPr id="24" name="Group 23">
              <a:extLst>
                <a:ext uri="{FF2B5EF4-FFF2-40B4-BE49-F238E27FC236}">
                  <a16:creationId xmlns:a16="http://schemas.microsoft.com/office/drawing/2014/main" id="{0F871667-A479-F82E-1190-644CB81051C0}"/>
                </a:ext>
              </a:extLst>
            </p:cNvPr>
            <p:cNvGrpSpPr/>
            <p:nvPr/>
          </p:nvGrpSpPr>
          <p:grpSpPr>
            <a:xfrm rot="5400000">
              <a:off x="6762944" y="735254"/>
              <a:ext cx="746760" cy="746760"/>
              <a:chOff x="5836920" y="1969602"/>
              <a:chExt cx="746760" cy="746760"/>
            </a:xfrm>
          </p:grpSpPr>
          <p:sp>
            <p:nvSpPr>
              <p:cNvPr id="25" name="Arc 24">
                <a:extLst>
                  <a:ext uri="{FF2B5EF4-FFF2-40B4-BE49-F238E27FC236}">
                    <a16:creationId xmlns:a16="http://schemas.microsoft.com/office/drawing/2014/main" id="{ABFD09C7-50FD-613F-A458-BB081692CF4F}"/>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7A3D2EFA-1D2C-3661-7261-6A7E86869007}"/>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D59A3CB9-EE70-331E-6782-C867B55B1737}"/>
                </a:ext>
              </a:extLst>
            </p:cNvPr>
            <p:cNvSpPr txBox="1"/>
            <p:nvPr/>
          </p:nvSpPr>
          <p:spPr>
            <a:xfrm>
              <a:off x="4208060" y="552162"/>
              <a:ext cx="3775880" cy="769441"/>
            </a:xfrm>
            <a:prstGeom prst="rect">
              <a:avLst/>
            </a:prstGeom>
            <a:noFill/>
          </p:spPr>
          <p:txBody>
            <a:bodyPr wrap="square" anchor="t">
              <a:spAutoFit/>
            </a:bodyPr>
            <a:lstStyle/>
            <a:p>
              <a:pPr algn="ctr">
                <a:spcBef>
                  <a:spcPts val="600"/>
                </a:spcBef>
                <a:buClr>
                  <a:srgbClr val="008DB9"/>
                </a:buClr>
              </a:pPr>
              <a:r>
                <a:rPr lang="en-US" sz="4400" dirty="0">
                  <a:solidFill>
                    <a:schemeClr val="accent1"/>
                  </a:solidFill>
                  <a:latin typeface="Impact" panose="020B0806030902050204" pitchFamily="34" charset="0"/>
                  <a:ea typeface="Verdana" panose="020B0604030504040204" pitchFamily="34" charset="0"/>
                  <a:cs typeface="Prompt Black" panose="00000A00000000000000" pitchFamily="2" charset="-34"/>
                </a:rPr>
                <a:t>OVERVIEW</a:t>
              </a:r>
            </a:p>
          </p:txBody>
        </p:sp>
        <p:sp>
          <p:nvSpPr>
            <p:cNvPr id="40" name="Rectangle: Rounded Corners 39">
              <a:extLst>
                <a:ext uri="{FF2B5EF4-FFF2-40B4-BE49-F238E27FC236}">
                  <a16:creationId xmlns:a16="http://schemas.microsoft.com/office/drawing/2014/main" id="{A6190881-82A2-7133-EA3D-82B78F91BB83}"/>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9" name="TextBox 58">
            <a:extLst>
              <a:ext uri="{FF2B5EF4-FFF2-40B4-BE49-F238E27FC236}">
                <a16:creationId xmlns:a16="http://schemas.microsoft.com/office/drawing/2014/main" id="{43DCF4A8-F38D-FFE7-4774-FA9DDF15EE08}"/>
              </a:ext>
            </a:extLst>
          </p:cNvPr>
          <p:cNvSpPr txBox="1"/>
          <p:nvPr/>
        </p:nvSpPr>
        <p:spPr>
          <a:xfrm>
            <a:off x="926158" y="2182168"/>
            <a:ext cx="3319192" cy="738664"/>
          </a:xfrm>
          <a:prstGeom prst="rect">
            <a:avLst/>
          </a:prstGeom>
          <a:noFill/>
        </p:spPr>
        <p:txBody>
          <a:bodyPr wrap="square" anchor="t">
            <a:spAutoFit/>
          </a:bodyPr>
          <a:lstStyle/>
          <a:p>
            <a:pPr>
              <a:spcBef>
                <a:spcPts val="600"/>
              </a:spcBef>
              <a:buClr>
                <a:srgbClr val="008DB9"/>
              </a:buClr>
            </a:pPr>
            <a:r>
              <a:rPr lang="en-US" sz="1400" b="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FOUNDATIONS: </a:t>
            </a: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We can’t look beyond standards and compliance without meeting them first</a:t>
            </a:r>
          </a:p>
        </p:txBody>
      </p:sp>
      <p:sp>
        <p:nvSpPr>
          <p:cNvPr id="10" name="Graphic 2" descr="An icon of a building foundation and pillars">
            <a:extLst>
              <a:ext uri="{FF2B5EF4-FFF2-40B4-BE49-F238E27FC236}">
                <a16:creationId xmlns:a16="http://schemas.microsoft.com/office/drawing/2014/main" id="{0DAABD54-DA43-1800-2B8A-87EBF54C86CD}"/>
              </a:ext>
            </a:extLst>
          </p:cNvPr>
          <p:cNvSpPr/>
          <p:nvPr/>
        </p:nvSpPr>
        <p:spPr>
          <a:xfrm rot="18900000">
            <a:off x="1166550" y="3504348"/>
            <a:ext cx="1169505" cy="1169505"/>
          </a:xfrm>
          <a:custGeom>
            <a:avLst/>
            <a:gdLst>
              <a:gd name="connsiteX0" fmla="*/ 1169506 w 1169505"/>
              <a:gd name="connsiteY0" fmla="*/ 584753 h 1169505"/>
              <a:gd name="connsiteX1" fmla="*/ 584753 w 1169505"/>
              <a:gd name="connsiteY1" fmla="*/ 1169506 h 1169505"/>
              <a:gd name="connsiteX2" fmla="*/ 0 w 1169505"/>
              <a:gd name="connsiteY2" fmla="*/ 584753 h 1169505"/>
              <a:gd name="connsiteX3" fmla="*/ 584753 w 1169505"/>
              <a:gd name="connsiteY3" fmla="*/ 0 h 1169505"/>
              <a:gd name="connsiteX4" fmla="*/ 1169506 w 1169505"/>
              <a:gd name="connsiteY4" fmla="*/ 584753 h 116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05" h="1169505">
                <a:moveTo>
                  <a:pt x="1169506" y="584753"/>
                </a:moveTo>
                <a:cubicBezTo>
                  <a:pt x="1169506" y="907703"/>
                  <a:pt x="907703" y="1169506"/>
                  <a:pt x="584753" y="1169506"/>
                </a:cubicBezTo>
                <a:cubicBezTo>
                  <a:pt x="261803" y="1169506"/>
                  <a:pt x="0" y="907703"/>
                  <a:pt x="0" y="584753"/>
                </a:cubicBezTo>
                <a:cubicBezTo>
                  <a:pt x="0" y="261803"/>
                  <a:pt x="261803" y="0"/>
                  <a:pt x="584753" y="0"/>
                </a:cubicBezTo>
                <a:cubicBezTo>
                  <a:pt x="907703" y="0"/>
                  <a:pt x="1169506" y="261803"/>
                  <a:pt x="1169506" y="584753"/>
                </a:cubicBezTo>
                <a:close/>
              </a:path>
            </a:pathLst>
          </a:custGeom>
          <a:solidFill>
            <a:schemeClr val="accent2"/>
          </a:solidFill>
          <a:ln w="2954" cap="flat">
            <a:noFill/>
            <a:prstDash val="solid"/>
            <a:miter/>
          </a:ln>
          <a:effectLst>
            <a:outerShdw blurRad="342900" dist="101600" dir="2700000" algn="tl" rotWithShape="0">
              <a:prstClr val="black">
                <a:alpha val="40000"/>
              </a:prstClr>
            </a:outerShdw>
          </a:effectLst>
        </p:spPr>
        <p:txBody>
          <a:bodyPr rtlCol="0" anchor="ctr"/>
          <a:lstStyle/>
          <a:p>
            <a:endParaRPr lang="en-PK"/>
          </a:p>
        </p:txBody>
      </p:sp>
      <p:sp>
        <p:nvSpPr>
          <p:cNvPr id="63" name="TextBox 62">
            <a:extLst>
              <a:ext uri="{FF2B5EF4-FFF2-40B4-BE49-F238E27FC236}">
                <a16:creationId xmlns:a16="http://schemas.microsoft.com/office/drawing/2014/main" id="{5F479BB8-869E-32B9-A05A-529DF7D81C32}"/>
              </a:ext>
            </a:extLst>
          </p:cNvPr>
          <p:cNvSpPr txBox="1"/>
          <p:nvPr/>
        </p:nvSpPr>
        <p:spPr>
          <a:xfrm>
            <a:off x="2938948" y="5253786"/>
            <a:ext cx="3319192" cy="738664"/>
          </a:xfrm>
          <a:prstGeom prst="rect">
            <a:avLst/>
          </a:prstGeom>
          <a:noFill/>
        </p:spPr>
        <p:txBody>
          <a:bodyPr wrap="square" anchor="b">
            <a:spAutoFit/>
          </a:bodyPr>
          <a:lstStyle/>
          <a:p>
            <a:pPr>
              <a:spcBef>
                <a:spcPts val="600"/>
              </a:spcBef>
              <a:buClr>
                <a:srgbClr val="008DB9"/>
              </a:buClr>
            </a:pPr>
            <a:r>
              <a:rPr lang="en-US" sz="1400" b="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BEYOND COMPLIANCE: </a:t>
            </a: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What are some practical examples of looking beyond WCAG criteria?</a:t>
            </a:r>
          </a:p>
        </p:txBody>
      </p:sp>
      <p:sp>
        <p:nvSpPr>
          <p:cNvPr id="16" name="Graphic 2" descr="An icon of a document, with a checkmark inside a shield on it">
            <a:extLst>
              <a:ext uri="{FF2B5EF4-FFF2-40B4-BE49-F238E27FC236}">
                <a16:creationId xmlns:a16="http://schemas.microsoft.com/office/drawing/2014/main" id="{9ADB4BB3-BBC0-509C-9621-3D2227881EA2}"/>
              </a:ext>
            </a:extLst>
          </p:cNvPr>
          <p:cNvSpPr/>
          <p:nvPr/>
        </p:nvSpPr>
        <p:spPr>
          <a:xfrm rot="18900000">
            <a:off x="3176666" y="3504283"/>
            <a:ext cx="1169505" cy="1169505"/>
          </a:xfrm>
          <a:custGeom>
            <a:avLst/>
            <a:gdLst>
              <a:gd name="connsiteX0" fmla="*/ 1169506 w 1169505"/>
              <a:gd name="connsiteY0" fmla="*/ 584753 h 1169505"/>
              <a:gd name="connsiteX1" fmla="*/ 584753 w 1169505"/>
              <a:gd name="connsiteY1" fmla="*/ 1169506 h 1169505"/>
              <a:gd name="connsiteX2" fmla="*/ 0 w 1169505"/>
              <a:gd name="connsiteY2" fmla="*/ 584753 h 1169505"/>
              <a:gd name="connsiteX3" fmla="*/ 584753 w 1169505"/>
              <a:gd name="connsiteY3" fmla="*/ 0 h 1169505"/>
              <a:gd name="connsiteX4" fmla="*/ 1169506 w 1169505"/>
              <a:gd name="connsiteY4" fmla="*/ 584753 h 116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05" h="1169505">
                <a:moveTo>
                  <a:pt x="1169506" y="584753"/>
                </a:moveTo>
                <a:cubicBezTo>
                  <a:pt x="1169506" y="907703"/>
                  <a:pt x="907703" y="1169506"/>
                  <a:pt x="584753" y="1169506"/>
                </a:cubicBezTo>
                <a:cubicBezTo>
                  <a:pt x="261803" y="1169506"/>
                  <a:pt x="0" y="907703"/>
                  <a:pt x="0" y="584753"/>
                </a:cubicBezTo>
                <a:cubicBezTo>
                  <a:pt x="0" y="261803"/>
                  <a:pt x="261803" y="0"/>
                  <a:pt x="584753" y="0"/>
                </a:cubicBezTo>
                <a:cubicBezTo>
                  <a:pt x="907703" y="0"/>
                  <a:pt x="1169506" y="261803"/>
                  <a:pt x="1169506" y="584753"/>
                </a:cubicBezTo>
                <a:close/>
              </a:path>
            </a:pathLst>
          </a:custGeom>
          <a:solidFill>
            <a:schemeClr val="accent1"/>
          </a:solidFill>
          <a:ln w="2954" cap="flat">
            <a:noFill/>
            <a:prstDash val="solid"/>
            <a:miter/>
          </a:ln>
          <a:effectLst>
            <a:outerShdw blurRad="342900" dist="101600" dir="2700000" algn="tl" rotWithShape="0">
              <a:prstClr val="black">
                <a:alpha val="40000"/>
              </a:prstClr>
            </a:outerShdw>
          </a:effectLst>
        </p:spPr>
        <p:txBody>
          <a:bodyPr rtlCol="0" anchor="ctr"/>
          <a:lstStyle/>
          <a:p>
            <a:endParaRPr lang="en-PK"/>
          </a:p>
        </p:txBody>
      </p:sp>
      <p:sp>
        <p:nvSpPr>
          <p:cNvPr id="60" name="TextBox 59">
            <a:extLst>
              <a:ext uri="{FF2B5EF4-FFF2-40B4-BE49-F238E27FC236}">
                <a16:creationId xmlns:a16="http://schemas.microsoft.com/office/drawing/2014/main" id="{C02B59EA-7CAE-C0DE-9133-3285775590B6}"/>
              </a:ext>
            </a:extLst>
          </p:cNvPr>
          <p:cNvSpPr txBox="1"/>
          <p:nvPr/>
        </p:nvSpPr>
        <p:spPr>
          <a:xfrm>
            <a:off x="4980838" y="2182168"/>
            <a:ext cx="3319192" cy="738664"/>
          </a:xfrm>
          <a:prstGeom prst="rect">
            <a:avLst/>
          </a:prstGeom>
          <a:noFill/>
        </p:spPr>
        <p:txBody>
          <a:bodyPr wrap="square" anchor="t">
            <a:spAutoFit/>
          </a:bodyPr>
          <a:lstStyle/>
          <a:p>
            <a:pPr>
              <a:spcBef>
                <a:spcPts val="600"/>
              </a:spcBef>
              <a:buClr>
                <a:srgbClr val="008DB9"/>
              </a:buClr>
            </a:pPr>
            <a:r>
              <a:rPr lang="en-US" sz="1400" b="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PERFORMATIVE ACCESSIBILITY: </a:t>
            </a: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Are we prioritizing appearances over meaningful user benefits?</a:t>
            </a:r>
          </a:p>
        </p:txBody>
      </p:sp>
      <p:sp>
        <p:nvSpPr>
          <p:cNvPr id="13" name="Graphic 2" descr="An icon of traditional drama masks, one happy and one sad">
            <a:extLst>
              <a:ext uri="{FF2B5EF4-FFF2-40B4-BE49-F238E27FC236}">
                <a16:creationId xmlns:a16="http://schemas.microsoft.com/office/drawing/2014/main" id="{C09A1F38-D072-B212-1735-37E4E7427A5D}"/>
              </a:ext>
            </a:extLst>
          </p:cNvPr>
          <p:cNvSpPr/>
          <p:nvPr/>
        </p:nvSpPr>
        <p:spPr>
          <a:xfrm rot="18900000">
            <a:off x="5224336" y="3504282"/>
            <a:ext cx="1169505" cy="1169505"/>
          </a:xfrm>
          <a:custGeom>
            <a:avLst/>
            <a:gdLst>
              <a:gd name="connsiteX0" fmla="*/ 1169506 w 1169505"/>
              <a:gd name="connsiteY0" fmla="*/ 584753 h 1169505"/>
              <a:gd name="connsiteX1" fmla="*/ 584753 w 1169505"/>
              <a:gd name="connsiteY1" fmla="*/ 1169506 h 1169505"/>
              <a:gd name="connsiteX2" fmla="*/ 0 w 1169505"/>
              <a:gd name="connsiteY2" fmla="*/ 584753 h 1169505"/>
              <a:gd name="connsiteX3" fmla="*/ 584753 w 1169505"/>
              <a:gd name="connsiteY3" fmla="*/ 0 h 1169505"/>
              <a:gd name="connsiteX4" fmla="*/ 1169506 w 1169505"/>
              <a:gd name="connsiteY4" fmla="*/ 584753 h 116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05" h="1169505">
                <a:moveTo>
                  <a:pt x="1169506" y="584753"/>
                </a:moveTo>
                <a:cubicBezTo>
                  <a:pt x="1169506" y="907703"/>
                  <a:pt x="907703" y="1169506"/>
                  <a:pt x="584753" y="1169506"/>
                </a:cubicBezTo>
                <a:cubicBezTo>
                  <a:pt x="261803" y="1169506"/>
                  <a:pt x="0" y="907703"/>
                  <a:pt x="0" y="584753"/>
                </a:cubicBezTo>
                <a:cubicBezTo>
                  <a:pt x="0" y="261803"/>
                  <a:pt x="261803" y="0"/>
                  <a:pt x="584753" y="0"/>
                </a:cubicBezTo>
                <a:cubicBezTo>
                  <a:pt x="907703" y="0"/>
                  <a:pt x="1169506" y="261803"/>
                  <a:pt x="1169506" y="584753"/>
                </a:cubicBezTo>
                <a:close/>
              </a:path>
            </a:pathLst>
          </a:custGeom>
          <a:solidFill>
            <a:schemeClr val="accent4"/>
          </a:solidFill>
          <a:ln w="2954" cap="flat">
            <a:noFill/>
            <a:prstDash val="solid"/>
            <a:miter/>
          </a:ln>
          <a:effectLst>
            <a:outerShdw blurRad="342900" dist="101600" dir="2700000" algn="tl" rotWithShape="0">
              <a:prstClr val="black">
                <a:alpha val="40000"/>
              </a:prstClr>
            </a:outerShdw>
          </a:effectLst>
        </p:spPr>
        <p:txBody>
          <a:bodyPr rtlCol="0" anchor="ctr"/>
          <a:lstStyle/>
          <a:p>
            <a:endParaRPr lang="en-PK"/>
          </a:p>
        </p:txBody>
      </p:sp>
      <p:pic>
        <p:nvPicPr>
          <p:cNvPr id="12" name="Graphic 11">
            <a:extLst>
              <a:ext uri="{FF2B5EF4-FFF2-40B4-BE49-F238E27FC236}">
                <a16:creationId xmlns:a16="http://schemas.microsoft.com/office/drawing/2014/main" id="{072F861E-1EC2-AA5D-3DB9-9BE119CD0FB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36772" y="3816718"/>
            <a:ext cx="544632" cy="544632"/>
          </a:xfrm>
          <a:prstGeom prst="rect">
            <a:avLst/>
          </a:prstGeom>
        </p:spPr>
      </p:pic>
      <p:sp>
        <p:nvSpPr>
          <p:cNvPr id="62" name="TextBox 61">
            <a:extLst>
              <a:ext uri="{FF2B5EF4-FFF2-40B4-BE49-F238E27FC236}">
                <a16:creationId xmlns:a16="http://schemas.microsoft.com/office/drawing/2014/main" id="{B2C89372-46AC-8AEB-9FAB-017BD7C7073C}"/>
              </a:ext>
            </a:extLst>
          </p:cNvPr>
          <p:cNvSpPr txBox="1"/>
          <p:nvPr/>
        </p:nvSpPr>
        <p:spPr>
          <a:xfrm>
            <a:off x="6986457" y="5038343"/>
            <a:ext cx="3319192" cy="954107"/>
          </a:xfrm>
          <a:prstGeom prst="rect">
            <a:avLst/>
          </a:prstGeom>
          <a:noFill/>
        </p:spPr>
        <p:txBody>
          <a:bodyPr wrap="square" anchor="b">
            <a:spAutoFit/>
          </a:bodyPr>
          <a:lstStyle/>
          <a:p>
            <a:pPr>
              <a:spcBef>
                <a:spcPts val="600"/>
              </a:spcBef>
              <a:buClr>
                <a:srgbClr val="008DB9"/>
              </a:buClr>
            </a:pPr>
            <a:r>
              <a:rPr lang="en-US" sz="1400" b="1">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BROADER IMPACT: </a:t>
            </a:r>
            <a:r>
              <a:rPr lang="en-US" sz="14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Making accessible products should be seen as a driver for innovation and positive culture</a:t>
            </a:r>
          </a:p>
        </p:txBody>
      </p:sp>
      <p:sp>
        <p:nvSpPr>
          <p:cNvPr id="5" name="Graphic 2" descr="An icon of an arrow at the center of a target">
            <a:extLst>
              <a:ext uri="{FF2B5EF4-FFF2-40B4-BE49-F238E27FC236}">
                <a16:creationId xmlns:a16="http://schemas.microsoft.com/office/drawing/2014/main" id="{0DB7AD00-0671-358E-9075-5FD3B29AAD27}"/>
              </a:ext>
            </a:extLst>
          </p:cNvPr>
          <p:cNvSpPr/>
          <p:nvPr/>
        </p:nvSpPr>
        <p:spPr>
          <a:xfrm rot="18900000">
            <a:off x="7231614" y="3504957"/>
            <a:ext cx="1169505" cy="1169505"/>
          </a:xfrm>
          <a:custGeom>
            <a:avLst/>
            <a:gdLst>
              <a:gd name="connsiteX0" fmla="*/ 1169506 w 1169505"/>
              <a:gd name="connsiteY0" fmla="*/ 584753 h 1169505"/>
              <a:gd name="connsiteX1" fmla="*/ 584753 w 1169505"/>
              <a:gd name="connsiteY1" fmla="*/ 1169506 h 1169505"/>
              <a:gd name="connsiteX2" fmla="*/ 1 w 1169505"/>
              <a:gd name="connsiteY2" fmla="*/ 584753 h 1169505"/>
              <a:gd name="connsiteX3" fmla="*/ 584753 w 1169505"/>
              <a:gd name="connsiteY3" fmla="*/ 0 h 1169505"/>
              <a:gd name="connsiteX4" fmla="*/ 1169506 w 1169505"/>
              <a:gd name="connsiteY4" fmla="*/ 584753 h 116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05" h="1169505">
                <a:moveTo>
                  <a:pt x="1169506" y="584753"/>
                </a:moveTo>
                <a:cubicBezTo>
                  <a:pt x="1169506" y="907703"/>
                  <a:pt x="907703" y="1169506"/>
                  <a:pt x="584753" y="1169506"/>
                </a:cubicBezTo>
                <a:cubicBezTo>
                  <a:pt x="261803" y="1169506"/>
                  <a:pt x="1" y="907703"/>
                  <a:pt x="1" y="584753"/>
                </a:cubicBezTo>
                <a:cubicBezTo>
                  <a:pt x="1" y="261803"/>
                  <a:pt x="261803" y="0"/>
                  <a:pt x="584753" y="0"/>
                </a:cubicBezTo>
                <a:cubicBezTo>
                  <a:pt x="907703" y="0"/>
                  <a:pt x="1169506" y="261803"/>
                  <a:pt x="1169506" y="584753"/>
                </a:cubicBezTo>
                <a:close/>
              </a:path>
            </a:pathLst>
          </a:custGeom>
          <a:solidFill>
            <a:schemeClr val="accent5"/>
          </a:solidFill>
          <a:ln w="2954" cap="flat">
            <a:noFill/>
            <a:prstDash val="solid"/>
            <a:miter/>
          </a:ln>
          <a:effectLst>
            <a:outerShdw blurRad="342900" dist="101600" dir="2700000" algn="tl" rotWithShape="0">
              <a:prstClr val="black">
                <a:alpha val="40000"/>
              </a:prstClr>
            </a:outerShdw>
          </a:effectLst>
        </p:spPr>
        <p:txBody>
          <a:bodyPr rtlCol="0" anchor="ctr"/>
          <a:lstStyle/>
          <a:p>
            <a:endParaRPr lang="en-PK"/>
          </a:p>
        </p:txBody>
      </p:sp>
      <p:sp>
        <p:nvSpPr>
          <p:cNvPr id="61" name="Title 60">
            <a:extLst>
              <a:ext uri="{FF2B5EF4-FFF2-40B4-BE49-F238E27FC236}">
                <a16:creationId xmlns:a16="http://schemas.microsoft.com/office/drawing/2014/main" id="{7811F0DE-BE9F-8ACC-A15F-7C721AEFF5C0}"/>
              </a:ext>
            </a:extLst>
          </p:cNvPr>
          <p:cNvSpPr txBox="1">
            <a:spLocks noGrp="1"/>
          </p:cNvSpPr>
          <p:nvPr>
            <p:ph type="title" idx="4294967295"/>
          </p:nvPr>
        </p:nvSpPr>
        <p:spPr>
          <a:xfrm>
            <a:off x="9044933" y="2182168"/>
            <a:ext cx="244856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
                <a:srgbClr val="008DB9"/>
              </a:buClr>
              <a:buSzTx/>
              <a:buFontTx/>
              <a:buNone/>
              <a:tabLst/>
              <a:defRPr/>
            </a:pPr>
            <a:r>
              <a:rPr kumimoji="0" lang="en-US" sz="1400" b="1"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Verdana" panose="020B0604030504040204" pitchFamily="34" charset="0"/>
                <a:cs typeface="Poppins" pitchFamily="2" charset="77"/>
              </a:rPr>
              <a:t>HOW TO BEGIN: </a:t>
            </a:r>
            <a:r>
              <a:rPr kumimoji="0" lang="en-US" sz="14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Verdana" panose="020B0604030504040204" pitchFamily="34" charset="0"/>
                <a:cs typeface="Poppins" pitchFamily="2" charset="77"/>
              </a:rPr>
              <a:t>What are some practical steps for getting started?</a:t>
            </a:r>
          </a:p>
        </p:txBody>
      </p:sp>
      <p:sp>
        <p:nvSpPr>
          <p:cNvPr id="7" name="Graphic 2" descr="An icon of a series of arrows with checkmarks above them, denoting tasks being accomplished">
            <a:extLst>
              <a:ext uri="{FF2B5EF4-FFF2-40B4-BE49-F238E27FC236}">
                <a16:creationId xmlns:a16="http://schemas.microsoft.com/office/drawing/2014/main" id="{4F027D99-8801-C860-50D8-DF9830A12212}"/>
              </a:ext>
            </a:extLst>
          </p:cNvPr>
          <p:cNvSpPr/>
          <p:nvPr/>
        </p:nvSpPr>
        <p:spPr>
          <a:xfrm rot="18900000">
            <a:off x="9282121" y="3504222"/>
            <a:ext cx="1169505" cy="1169505"/>
          </a:xfrm>
          <a:custGeom>
            <a:avLst/>
            <a:gdLst>
              <a:gd name="connsiteX0" fmla="*/ 1169506 w 1169505"/>
              <a:gd name="connsiteY0" fmla="*/ 584753 h 1169505"/>
              <a:gd name="connsiteX1" fmla="*/ 584753 w 1169505"/>
              <a:gd name="connsiteY1" fmla="*/ 1169506 h 1169505"/>
              <a:gd name="connsiteX2" fmla="*/ 1 w 1169505"/>
              <a:gd name="connsiteY2" fmla="*/ 584753 h 1169505"/>
              <a:gd name="connsiteX3" fmla="*/ 584753 w 1169505"/>
              <a:gd name="connsiteY3" fmla="*/ 0 h 1169505"/>
              <a:gd name="connsiteX4" fmla="*/ 1169506 w 1169505"/>
              <a:gd name="connsiteY4" fmla="*/ 584753 h 116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05" h="1169505">
                <a:moveTo>
                  <a:pt x="1169506" y="584753"/>
                </a:moveTo>
                <a:cubicBezTo>
                  <a:pt x="1169506" y="907703"/>
                  <a:pt x="907703" y="1169506"/>
                  <a:pt x="584753" y="1169506"/>
                </a:cubicBezTo>
                <a:cubicBezTo>
                  <a:pt x="261803" y="1169506"/>
                  <a:pt x="1" y="907703"/>
                  <a:pt x="1" y="584753"/>
                </a:cubicBezTo>
                <a:cubicBezTo>
                  <a:pt x="1" y="261803"/>
                  <a:pt x="261803" y="0"/>
                  <a:pt x="584753" y="0"/>
                </a:cubicBezTo>
                <a:cubicBezTo>
                  <a:pt x="907703" y="0"/>
                  <a:pt x="1169506" y="261803"/>
                  <a:pt x="1169506" y="584753"/>
                </a:cubicBezTo>
                <a:close/>
              </a:path>
            </a:pathLst>
          </a:custGeom>
          <a:solidFill>
            <a:schemeClr val="tx2">
              <a:lumMod val="75000"/>
            </a:schemeClr>
          </a:solidFill>
          <a:ln w="2954" cap="flat">
            <a:noFill/>
            <a:prstDash val="solid"/>
            <a:miter/>
          </a:ln>
          <a:effectLst>
            <a:outerShdw blurRad="342900" dist="101600" dir="2700000" algn="tl" rotWithShape="0">
              <a:prstClr val="black">
                <a:alpha val="40000"/>
              </a:prstClr>
            </a:outerShdw>
          </a:effectLst>
        </p:spPr>
        <p:txBody>
          <a:bodyPr rtlCol="0" anchor="ctr"/>
          <a:lstStyle/>
          <a:p>
            <a:endParaRPr lang="en-PK"/>
          </a:p>
        </p:txBody>
      </p:sp>
      <p:sp>
        <p:nvSpPr>
          <p:cNvPr id="4" name="Graphic 2">
            <a:extLst>
              <a:ext uri="{FF2B5EF4-FFF2-40B4-BE49-F238E27FC236}">
                <a16:creationId xmlns:a16="http://schemas.microsoft.com/office/drawing/2014/main" id="{87E8D283-38C7-A952-D3E9-A2472ED6DBCF}"/>
              </a:ext>
              <a:ext uri="{C183D7F6-B498-43B3-948B-1728B52AA6E4}">
                <adec:decorative xmlns:adec="http://schemas.microsoft.com/office/drawing/2017/decorative" val="1"/>
              </a:ext>
            </a:extLst>
          </p:cNvPr>
          <p:cNvSpPr/>
          <p:nvPr/>
        </p:nvSpPr>
        <p:spPr>
          <a:xfrm>
            <a:off x="6765930" y="4086059"/>
            <a:ext cx="1727682" cy="2016367"/>
          </a:xfrm>
          <a:custGeom>
            <a:avLst/>
            <a:gdLst>
              <a:gd name="connsiteX0" fmla="*/ 1708181 w 1727682"/>
              <a:gd name="connsiteY0" fmla="*/ 9751 h 2016367"/>
              <a:gd name="connsiteX1" fmla="*/ 1538279 w 1727682"/>
              <a:gd name="connsiteY1" fmla="*/ 450019 h 2016367"/>
              <a:gd name="connsiteX2" fmla="*/ 1084714 w 1727682"/>
              <a:gd name="connsiteY2" fmla="*/ 664243 h 2016367"/>
              <a:gd name="connsiteX3" fmla="*/ 1052211 w 1727682"/>
              <a:gd name="connsiteY3" fmla="*/ 665130 h 2016367"/>
              <a:gd name="connsiteX4" fmla="*/ 612534 w 1727682"/>
              <a:gd name="connsiteY4" fmla="*/ 495228 h 2016367"/>
              <a:gd name="connsiteX5" fmla="*/ 397423 w 1727682"/>
              <a:gd name="connsiteY5" fmla="*/ 9455 h 2016367"/>
              <a:gd name="connsiteX6" fmla="*/ 397423 w 1727682"/>
              <a:gd name="connsiteY6" fmla="*/ 0 h 2016367"/>
              <a:gd name="connsiteX7" fmla="*/ 34867 w 1727682"/>
              <a:gd name="connsiteY7" fmla="*/ 0 h 2016367"/>
              <a:gd name="connsiteX8" fmla="*/ 34867 w 1727682"/>
              <a:gd name="connsiteY8" fmla="*/ 1926246 h 2016367"/>
              <a:gd name="connsiteX9" fmla="*/ 0 w 1727682"/>
              <a:gd name="connsiteY9" fmla="*/ 1970568 h 2016367"/>
              <a:gd name="connsiteX10" fmla="*/ 45800 w 1727682"/>
              <a:gd name="connsiteY10" fmla="*/ 2016368 h 2016367"/>
              <a:gd name="connsiteX11" fmla="*/ 91599 w 1727682"/>
              <a:gd name="connsiteY11" fmla="*/ 1970568 h 2016367"/>
              <a:gd name="connsiteX12" fmla="*/ 54073 w 1727682"/>
              <a:gd name="connsiteY12" fmla="*/ 1925655 h 2016367"/>
              <a:gd name="connsiteX13" fmla="*/ 54073 w 1727682"/>
              <a:gd name="connsiteY13" fmla="*/ 18615 h 2016367"/>
              <a:gd name="connsiteX14" fmla="*/ 379103 w 1727682"/>
              <a:gd name="connsiteY14" fmla="*/ 18615 h 2016367"/>
              <a:gd name="connsiteX15" fmla="*/ 434654 w 1727682"/>
              <a:gd name="connsiteY15" fmla="*/ 278049 h 2016367"/>
              <a:gd name="connsiteX16" fmla="*/ 600420 w 1727682"/>
              <a:gd name="connsiteY16" fmla="*/ 509115 h 2016367"/>
              <a:gd name="connsiteX17" fmla="*/ 1086192 w 1727682"/>
              <a:gd name="connsiteY17" fmla="*/ 683154 h 2016367"/>
              <a:gd name="connsiteX18" fmla="*/ 1552757 w 1727682"/>
              <a:gd name="connsiteY18" fmla="*/ 462725 h 2016367"/>
              <a:gd name="connsiteX19" fmla="*/ 1727683 w 1727682"/>
              <a:gd name="connsiteY19" fmla="*/ 9751 h 2016367"/>
              <a:gd name="connsiteX20" fmla="*/ 1708181 w 1727682"/>
              <a:gd name="connsiteY20" fmla="*/ 9751 h 20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7682" h="2016367">
                <a:moveTo>
                  <a:pt x="1708181" y="9751"/>
                </a:moveTo>
                <a:cubicBezTo>
                  <a:pt x="1708181" y="172857"/>
                  <a:pt x="1647903" y="329167"/>
                  <a:pt x="1538279" y="450019"/>
                </a:cubicBezTo>
                <a:cubicBezTo>
                  <a:pt x="1420677" y="579735"/>
                  <a:pt x="1259639" y="655674"/>
                  <a:pt x="1084714" y="664243"/>
                </a:cubicBezTo>
                <a:cubicBezTo>
                  <a:pt x="1073781" y="664834"/>
                  <a:pt x="1062849" y="665130"/>
                  <a:pt x="1052211" y="665130"/>
                </a:cubicBezTo>
                <a:cubicBezTo>
                  <a:pt x="889105" y="665130"/>
                  <a:pt x="734272" y="605442"/>
                  <a:pt x="612534" y="495228"/>
                </a:cubicBezTo>
                <a:cubicBezTo>
                  <a:pt x="475726" y="371125"/>
                  <a:pt x="397423" y="194132"/>
                  <a:pt x="397423" y="9455"/>
                </a:cubicBezTo>
                <a:lnTo>
                  <a:pt x="397423" y="0"/>
                </a:lnTo>
                <a:lnTo>
                  <a:pt x="34867" y="0"/>
                </a:lnTo>
                <a:lnTo>
                  <a:pt x="34867" y="1926246"/>
                </a:lnTo>
                <a:cubicBezTo>
                  <a:pt x="14774" y="1930974"/>
                  <a:pt x="0" y="1948998"/>
                  <a:pt x="0" y="1970568"/>
                </a:cubicBezTo>
                <a:cubicBezTo>
                  <a:pt x="0" y="1995684"/>
                  <a:pt x="20389" y="2016368"/>
                  <a:pt x="45800" y="2016368"/>
                </a:cubicBezTo>
                <a:cubicBezTo>
                  <a:pt x="70916" y="2016368"/>
                  <a:pt x="91599" y="1995980"/>
                  <a:pt x="91599" y="1970568"/>
                </a:cubicBezTo>
                <a:cubicBezTo>
                  <a:pt x="91599" y="1948112"/>
                  <a:pt x="75348" y="1929496"/>
                  <a:pt x="54073" y="1925655"/>
                </a:cubicBezTo>
                <a:lnTo>
                  <a:pt x="54073" y="18615"/>
                </a:lnTo>
                <a:lnTo>
                  <a:pt x="379103" y="18615"/>
                </a:lnTo>
                <a:cubicBezTo>
                  <a:pt x="380286" y="108442"/>
                  <a:pt x="398900" y="195609"/>
                  <a:pt x="434654" y="278049"/>
                </a:cubicBezTo>
                <a:cubicBezTo>
                  <a:pt x="472771" y="366102"/>
                  <a:pt x="528617" y="443814"/>
                  <a:pt x="600420" y="509115"/>
                </a:cubicBezTo>
                <a:cubicBezTo>
                  <a:pt x="733682" y="629967"/>
                  <a:pt x="906243" y="692019"/>
                  <a:pt x="1086192" y="683154"/>
                </a:cubicBezTo>
                <a:cubicBezTo>
                  <a:pt x="1266140" y="674290"/>
                  <a:pt x="1431610" y="596282"/>
                  <a:pt x="1552757" y="462725"/>
                </a:cubicBezTo>
                <a:cubicBezTo>
                  <a:pt x="1665632" y="338327"/>
                  <a:pt x="1727683" y="177585"/>
                  <a:pt x="1727683" y="9751"/>
                </a:cubicBezTo>
                <a:lnTo>
                  <a:pt x="1708181" y="9751"/>
                </a:lnTo>
                <a:close/>
              </a:path>
            </a:pathLst>
          </a:custGeom>
          <a:solidFill>
            <a:srgbClr val="606060"/>
          </a:solidFill>
          <a:ln w="2954" cap="flat">
            <a:noFill/>
            <a:prstDash val="solid"/>
            <a:miter/>
          </a:ln>
        </p:spPr>
        <p:txBody>
          <a:bodyPr rtlCol="0" anchor="ctr"/>
          <a:lstStyle/>
          <a:p>
            <a:endParaRPr lang="en-PK"/>
          </a:p>
        </p:txBody>
      </p:sp>
      <p:sp>
        <p:nvSpPr>
          <p:cNvPr id="8" name="Graphic 2">
            <a:extLst>
              <a:ext uri="{FF2B5EF4-FFF2-40B4-BE49-F238E27FC236}">
                <a16:creationId xmlns:a16="http://schemas.microsoft.com/office/drawing/2014/main" id="{0315CD41-40BD-1767-C7E2-86BFB4BCC864}"/>
              </a:ext>
              <a:ext uri="{C183D7F6-B498-43B3-948B-1728B52AA6E4}">
                <adec:decorative xmlns:adec="http://schemas.microsoft.com/office/drawing/2017/decorative" val="1"/>
              </a:ext>
            </a:extLst>
          </p:cNvPr>
          <p:cNvSpPr/>
          <p:nvPr/>
        </p:nvSpPr>
        <p:spPr>
          <a:xfrm>
            <a:off x="8813324" y="2082396"/>
            <a:ext cx="1727095" cy="2016367"/>
          </a:xfrm>
          <a:custGeom>
            <a:avLst/>
            <a:gdLst>
              <a:gd name="connsiteX0" fmla="*/ 1552757 w 1727095"/>
              <a:gd name="connsiteY0" fmla="*/ 1553644 h 2016367"/>
              <a:gd name="connsiteX1" fmla="*/ 1086191 w 1727095"/>
              <a:gd name="connsiteY1" fmla="*/ 1333214 h 2016367"/>
              <a:gd name="connsiteX2" fmla="*/ 600419 w 1727095"/>
              <a:gd name="connsiteY2" fmla="*/ 1507253 h 2016367"/>
              <a:gd name="connsiteX3" fmla="*/ 434653 w 1727095"/>
              <a:gd name="connsiteY3" fmla="*/ 1738320 h 2016367"/>
              <a:gd name="connsiteX4" fmla="*/ 379103 w 1727095"/>
              <a:gd name="connsiteY4" fmla="*/ 1997753 h 2016367"/>
              <a:gd name="connsiteX5" fmla="*/ 54073 w 1727095"/>
              <a:gd name="connsiteY5" fmla="*/ 1997753 h 2016367"/>
              <a:gd name="connsiteX6" fmla="*/ 54073 w 1727095"/>
              <a:gd name="connsiteY6" fmla="*/ 90713 h 2016367"/>
              <a:gd name="connsiteX7" fmla="*/ 91599 w 1727095"/>
              <a:gd name="connsiteY7" fmla="*/ 45800 h 2016367"/>
              <a:gd name="connsiteX8" fmla="*/ 45800 w 1727095"/>
              <a:gd name="connsiteY8" fmla="*/ 0 h 2016367"/>
              <a:gd name="connsiteX9" fmla="*/ 0 w 1727095"/>
              <a:gd name="connsiteY9" fmla="*/ 45800 h 2016367"/>
              <a:gd name="connsiteX10" fmla="*/ 34867 w 1727095"/>
              <a:gd name="connsiteY10" fmla="*/ 90122 h 2016367"/>
              <a:gd name="connsiteX11" fmla="*/ 34867 w 1727095"/>
              <a:gd name="connsiteY11" fmla="*/ 2016368 h 2016367"/>
              <a:gd name="connsiteX12" fmla="*/ 397423 w 1727095"/>
              <a:gd name="connsiteY12" fmla="*/ 2016368 h 2016367"/>
              <a:gd name="connsiteX13" fmla="*/ 397423 w 1727095"/>
              <a:gd name="connsiteY13" fmla="*/ 2006913 h 2016367"/>
              <a:gd name="connsiteX14" fmla="*/ 612534 w 1727095"/>
              <a:gd name="connsiteY14" fmla="*/ 1521141 h 2016367"/>
              <a:gd name="connsiteX15" fmla="*/ 1084713 w 1727095"/>
              <a:gd name="connsiteY15" fmla="*/ 1351829 h 2016367"/>
              <a:gd name="connsiteX16" fmla="*/ 1538278 w 1727095"/>
              <a:gd name="connsiteY16" fmla="*/ 1566054 h 2016367"/>
              <a:gd name="connsiteX17" fmla="*/ 1708180 w 1727095"/>
              <a:gd name="connsiteY17" fmla="*/ 2006322 h 2016367"/>
              <a:gd name="connsiteX18" fmla="*/ 1727091 w 1727095"/>
              <a:gd name="connsiteY18" fmla="*/ 2006322 h 2016367"/>
              <a:gd name="connsiteX19" fmla="*/ 1552757 w 1727095"/>
              <a:gd name="connsiteY19" fmla="*/ 1553644 h 20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095" h="2016367">
                <a:moveTo>
                  <a:pt x="1552757" y="1553644"/>
                </a:moveTo>
                <a:cubicBezTo>
                  <a:pt x="1431905" y="1420381"/>
                  <a:pt x="1266140" y="1342078"/>
                  <a:pt x="1086191" y="1333214"/>
                </a:cubicBezTo>
                <a:cubicBezTo>
                  <a:pt x="906243" y="1324350"/>
                  <a:pt x="733977" y="1386401"/>
                  <a:pt x="600419" y="1507253"/>
                </a:cubicBezTo>
                <a:cubicBezTo>
                  <a:pt x="528617" y="1572259"/>
                  <a:pt x="473066" y="1649971"/>
                  <a:pt x="434653" y="1738320"/>
                </a:cubicBezTo>
                <a:cubicBezTo>
                  <a:pt x="398900" y="1820759"/>
                  <a:pt x="380285" y="1907926"/>
                  <a:pt x="379103" y="1997753"/>
                </a:cubicBezTo>
                <a:lnTo>
                  <a:pt x="54073" y="1997753"/>
                </a:lnTo>
                <a:lnTo>
                  <a:pt x="54073" y="90713"/>
                </a:lnTo>
                <a:cubicBezTo>
                  <a:pt x="75348" y="86872"/>
                  <a:pt x="91599" y="68256"/>
                  <a:pt x="91599" y="45800"/>
                </a:cubicBezTo>
                <a:cubicBezTo>
                  <a:pt x="91599" y="20684"/>
                  <a:pt x="71211" y="0"/>
                  <a:pt x="45800" y="0"/>
                </a:cubicBezTo>
                <a:cubicBezTo>
                  <a:pt x="20684" y="0"/>
                  <a:pt x="0" y="20388"/>
                  <a:pt x="0" y="45800"/>
                </a:cubicBezTo>
                <a:cubicBezTo>
                  <a:pt x="0" y="67370"/>
                  <a:pt x="14774" y="85394"/>
                  <a:pt x="34867" y="90122"/>
                </a:cubicBezTo>
                <a:lnTo>
                  <a:pt x="34867" y="2016368"/>
                </a:lnTo>
                <a:lnTo>
                  <a:pt x="397423" y="2016368"/>
                </a:lnTo>
                <a:lnTo>
                  <a:pt x="397423" y="2006913"/>
                </a:lnTo>
                <a:cubicBezTo>
                  <a:pt x="397423" y="1822236"/>
                  <a:pt x="475726" y="1645243"/>
                  <a:pt x="612534" y="1521141"/>
                </a:cubicBezTo>
                <a:cubicBezTo>
                  <a:pt x="742250" y="1403539"/>
                  <a:pt x="909788" y="1343556"/>
                  <a:pt x="1084713" y="1351829"/>
                </a:cubicBezTo>
                <a:cubicBezTo>
                  <a:pt x="1259639" y="1360398"/>
                  <a:pt x="1420677" y="1436337"/>
                  <a:pt x="1538278" y="1566054"/>
                </a:cubicBezTo>
                <a:cubicBezTo>
                  <a:pt x="1647902" y="1686906"/>
                  <a:pt x="1708180" y="1843216"/>
                  <a:pt x="1708180" y="2006322"/>
                </a:cubicBezTo>
                <a:lnTo>
                  <a:pt x="1727091" y="2006322"/>
                </a:lnTo>
                <a:cubicBezTo>
                  <a:pt x="1727682" y="1838784"/>
                  <a:pt x="1665631" y="1678041"/>
                  <a:pt x="1552757" y="1553644"/>
                </a:cubicBezTo>
                <a:close/>
              </a:path>
            </a:pathLst>
          </a:custGeom>
          <a:solidFill>
            <a:srgbClr val="606060"/>
          </a:solidFill>
          <a:ln w="2954" cap="flat">
            <a:noFill/>
            <a:prstDash val="solid"/>
            <a:miter/>
          </a:ln>
        </p:spPr>
        <p:txBody>
          <a:bodyPr rtlCol="0" anchor="ctr"/>
          <a:lstStyle/>
          <a:p>
            <a:endParaRPr lang="en-PK"/>
          </a:p>
        </p:txBody>
      </p:sp>
      <p:sp>
        <p:nvSpPr>
          <p:cNvPr id="11" name="Graphic 2">
            <a:extLst>
              <a:ext uri="{FF2B5EF4-FFF2-40B4-BE49-F238E27FC236}">
                <a16:creationId xmlns:a16="http://schemas.microsoft.com/office/drawing/2014/main" id="{EC0E3C64-F3FC-F696-BC36-A4EAB27F4492}"/>
              </a:ext>
              <a:ext uri="{C183D7F6-B498-43B3-948B-1728B52AA6E4}">
                <adec:decorative xmlns:adec="http://schemas.microsoft.com/office/drawing/2017/decorative" val="1"/>
              </a:ext>
            </a:extLst>
          </p:cNvPr>
          <p:cNvSpPr/>
          <p:nvPr/>
        </p:nvSpPr>
        <p:spPr>
          <a:xfrm>
            <a:off x="698507" y="2082396"/>
            <a:ext cx="1727091" cy="2016367"/>
          </a:xfrm>
          <a:custGeom>
            <a:avLst/>
            <a:gdLst>
              <a:gd name="connsiteX0" fmla="*/ 1552166 w 1727091"/>
              <a:gd name="connsiteY0" fmla="*/ 1553644 h 2016367"/>
              <a:gd name="connsiteX1" fmla="*/ 1085600 w 1727091"/>
              <a:gd name="connsiteY1" fmla="*/ 1333214 h 2016367"/>
              <a:gd name="connsiteX2" fmla="*/ 599828 w 1727091"/>
              <a:gd name="connsiteY2" fmla="*/ 1507253 h 2016367"/>
              <a:gd name="connsiteX3" fmla="*/ 434063 w 1727091"/>
              <a:gd name="connsiteY3" fmla="*/ 1738320 h 2016367"/>
              <a:gd name="connsiteX4" fmla="*/ 378512 w 1727091"/>
              <a:gd name="connsiteY4" fmla="*/ 1997753 h 2016367"/>
              <a:gd name="connsiteX5" fmla="*/ 53482 w 1727091"/>
              <a:gd name="connsiteY5" fmla="*/ 1997753 h 2016367"/>
              <a:gd name="connsiteX6" fmla="*/ 53482 w 1727091"/>
              <a:gd name="connsiteY6" fmla="*/ 90713 h 2016367"/>
              <a:gd name="connsiteX7" fmla="*/ 91008 w 1727091"/>
              <a:gd name="connsiteY7" fmla="*/ 45800 h 2016367"/>
              <a:gd name="connsiteX8" fmla="*/ 45209 w 1727091"/>
              <a:gd name="connsiteY8" fmla="*/ 0 h 2016367"/>
              <a:gd name="connsiteX9" fmla="*/ 0 w 1727091"/>
              <a:gd name="connsiteY9" fmla="*/ 45800 h 2016367"/>
              <a:gd name="connsiteX10" fmla="*/ 34867 w 1727091"/>
              <a:gd name="connsiteY10" fmla="*/ 90122 h 2016367"/>
              <a:gd name="connsiteX11" fmla="*/ 34867 w 1727091"/>
              <a:gd name="connsiteY11" fmla="*/ 2016368 h 2016367"/>
              <a:gd name="connsiteX12" fmla="*/ 397423 w 1727091"/>
              <a:gd name="connsiteY12" fmla="*/ 2016368 h 2016367"/>
              <a:gd name="connsiteX13" fmla="*/ 397423 w 1727091"/>
              <a:gd name="connsiteY13" fmla="*/ 2006913 h 2016367"/>
              <a:gd name="connsiteX14" fmla="*/ 612534 w 1727091"/>
              <a:gd name="connsiteY14" fmla="*/ 1521141 h 2016367"/>
              <a:gd name="connsiteX15" fmla="*/ 1084714 w 1727091"/>
              <a:gd name="connsiteY15" fmla="*/ 1351829 h 2016367"/>
              <a:gd name="connsiteX16" fmla="*/ 1538278 w 1727091"/>
              <a:gd name="connsiteY16" fmla="*/ 1566054 h 2016367"/>
              <a:gd name="connsiteX17" fmla="*/ 1708180 w 1727091"/>
              <a:gd name="connsiteY17" fmla="*/ 2006322 h 2016367"/>
              <a:gd name="connsiteX18" fmla="*/ 1727091 w 1727091"/>
              <a:gd name="connsiteY18" fmla="*/ 2006322 h 2016367"/>
              <a:gd name="connsiteX19" fmla="*/ 1552166 w 1727091"/>
              <a:gd name="connsiteY19" fmla="*/ 1553644 h 20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091" h="2016367">
                <a:moveTo>
                  <a:pt x="1552166" y="1553644"/>
                </a:moveTo>
                <a:cubicBezTo>
                  <a:pt x="1431314" y="1420381"/>
                  <a:pt x="1265549" y="1342078"/>
                  <a:pt x="1085600" y="1333214"/>
                </a:cubicBezTo>
                <a:cubicBezTo>
                  <a:pt x="905652" y="1324350"/>
                  <a:pt x="733386" y="1386401"/>
                  <a:pt x="599828" y="1507253"/>
                </a:cubicBezTo>
                <a:cubicBezTo>
                  <a:pt x="528026" y="1572259"/>
                  <a:pt x="472475" y="1649971"/>
                  <a:pt x="434063" y="1738320"/>
                </a:cubicBezTo>
                <a:cubicBezTo>
                  <a:pt x="398310" y="1820759"/>
                  <a:pt x="379694" y="1907926"/>
                  <a:pt x="378512" y="1997753"/>
                </a:cubicBezTo>
                <a:lnTo>
                  <a:pt x="53482" y="1997753"/>
                </a:lnTo>
                <a:lnTo>
                  <a:pt x="53482" y="90713"/>
                </a:lnTo>
                <a:cubicBezTo>
                  <a:pt x="74757" y="86872"/>
                  <a:pt x="91008" y="68256"/>
                  <a:pt x="91008" y="45800"/>
                </a:cubicBezTo>
                <a:cubicBezTo>
                  <a:pt x="91008" y="20684"/>
                  <a:pt x="70620" y="0"/>
                  <a:pt x="45209" y="0"/>
                </a:cubicBezTo>
                <a:cubicBezTo>
                  <a:pt x="19797" y="0"/>
                  <a:pt x="0" y="20684"/>
                  <a:pt x="0" y="45800"/>
                </a:cubicBezTo>
                <a:cubicBezTo>
                  <a:pt x="0" y="67370"/>
                  <a:pt x="14774" y="85394"/>
                  <a:pt x="34867" y="90122"/>
                </a:cubicBezTo>
                <a:lnTo>
                  <a:pt x="34867" y="2016368"/>
                </a:lnTo>
                <a:lnTo>
                  <a:pt x="397423" y="2016368"/>
                </a:lnTo>
                <a:lnTo>
                  <a:pt x="397423" y="2006913"/>
                </a:lnTo>
                <a:cubicBezTo>
                  <a:pt x="397423" y="1822236"/>
                  <a:pt x="475726" y="1645243"/>
                  <a:pt x="612534" y="1521141"/>
                </a:cubicBezTo>
                <a:cubicBezTo>
                  <a:pt x="742250" y="1403539"/>
                  <a:pt x="909789" y="1343556"/>
                  <a:pt x="1084714" y="1351829"/>
                </a:cubicBezTo>
                <a:cubicBezTo>
                  <a:pt x="1259639" y="1360398"/>
                  <a:pt x="1420677" y="1436337"/>
                  <a:pt x="1538278" y="1566054"/>
                </a:cubicBezTo>
                <a:cubicBezTo>
                  <a:pt x="1647902" y="1686906"/>
                  <a:pt x="1708180" y="1843216"/>
                  <a:pt x="1708180" y="2006322"/>
                </a:cubicBezTo>
                <a:lnTo>
                  <a:pt x="1727091" y="2006322"/>
                </a:lnTo>
                <a:cubicBezTo>
                  <a:pt x="1727091" y="1838784"/>
                  <a:pt x="1665040" y="1678041"/>
                  <a:pt x="1552166" y="1553644"/>
                </a:cubicBezTo>
                <a:close/>
              </a:path>
            </a:pathLst>
          </a:custGeom>
          <a:solidFill>
            <a:srgbClr val="606060"/>
          </a:solidFill>
          <a:ln w="2954" cap="flat">
            <a:noFill/>
            <a:prstDash val="solid"/>
            <a:miter/>
          </a:ln>
        </p:spPr>
        <p:txBody>
          <a:bodyPr rtlCol="0" anchor="ctr"/>
          <a:lstStyle/>
          <a:p>
            <a:endParaRPr lang="en-PK"/>
          </a:p>
        </p:txBody>
      </p:sp>
      <p:sp>
        <p:nvSpPr>
          <p:cNvPr id="14" name="Graphic 2">
            <a:extLst>
              <a:ext uri="{FF2B5EF4-FFF2-40B4-BE49-F238E27FC236}">
                <a16:creationId xmlns:a16="http://schemas.microsoft.com/office/drawing/2014/main" id="{B1120199-6B85-537B-FBF8-865FC467CB15}"/>
              </a:ext>
              <a:ext uri="{C183D7F6-B498-43B3-948B-1728B52AA6E4}">
                <adec:decorative xmlns:adec="http://schemas.microsoft.com/office/drawing/2017/decorative" val="1"/>
              </a:ext>
            </a:extLst>
          </p:cNvPr>
          <p:cNvSpPr/>
          <p:nvPr/>
        </p:nvSpPr>
        <p:spPr>
          <a:xfrm>
            <a:off x="4755768" y="2082396"/>
            <a:ext cx="1727095" cy="2016367"/>
          </a:xfrm>
          <a:custGeom>
            <a:avLst/>
            <a:gdLst>
              <a:gd name="connsiteX0" fmla="*/ 1552757 w 1727095"/>
              <a:gd name="connsiteY0" fmla="*/ 1553644 h 2016367"/>
              <a:gd name="connsiteX1" fmla="*/ 1086191 w 1727095"/>
              <a:gd name="connsiteY1" fmla="*/ 1333214 h 2016367"/>
              <a:gd name="connsiteX2" fmla="*/ 600419 w 1727095"/>
              <a:gd name="connsiteY2" fmla="*/ 1507253 h 2016367"/>
              <a:gd name="connsiteX3" fmla="*/ 434654 w 1727095"/>
              <a:gd name="connsiteY3" fmla="*/ 1738320 h 2016367"/>
              <a:gd name="connsiteX4" fmla="*/ 379103 w 1727095"/>
              <a:gd name="connsiteY4" fmla="*/ 1997753 h 2016367"/>
              <a:gd name="connsiteX5" fmla="*/ 54073 w 1727095"/>
              <a:gd name="connsiteY5" fmla="*/ 1997753 h 2016367"/>
              <a:gd name="connsiteX6" fmla="*/ 54073 w 1727095"/>
              <a:gd name="connsiteY6" fmla="*/ 90713 h 2016367"/>
              <a:gd name="connsiteX7" fmla="*/ 91599 w 1727095"/>
              <a:gd name="connsiteY7" fmla="*/ 45800 h 2016367"/>
              <a:gd name="connsiteX8" fmla="*/ 45800 w 1727095"/>
              <a:gd name="connsiteY8" fmla="*/ 0 h 2016367"/>
              <a:gd name="connsiteX9" fmla="*/ 0 w 1727095"/>
              <a:gd name="connsiteY9" fmla="*/ 45800 h 2016367"/>
              <a:gd name="connsiteX10" fmla="*/ 34867 w 1727095"/>
              <a:gd name="connsiteY10" fmla="*/ 90122 h 2016367"/>
              <a:gd name="connsiteX11" fmla="*/ 34867 w 1727095"/>
              <a:gd name="connsiteY11" fmla="*/ 2016368 h 2016367"/>
              <a:gd name="connsiteX12" fmla="*/ 397423 w 1727095"/>
              <a:gd name="connsiteY12" fmla="*/ 2016368 h 2016367"/>
              <a:gd name="connsiteX13" fmla="*/ 397423 w 1727095"/>
              <a:gd name="connsiteY13" fmla="*/ 2006913 h 2016367"/>
              <a:gd name="connsiteX14" fmla="*/ 612534 w 1727095"/>
              <a:gd name="connsiteY14" fmla="*/ 1521141 h 2016367"/>
              <a:gd name="connsiteX15" fmla="*/ 1084714 w 1727095"/>
              <a:gd name="connsiteY15" fmla="*/ 1351829 h 2016367"/>
              <a:gd name="connsiteX16" fmla="*/ 1538278 w 1727095"/>
              <a:gd name="connsiteY16" fmla="*/ 1566054 h 2016367"/>
              <a:gd name="connsiteX17" fmla="*/ 1708180 w 1727095"/>
              <a:gd name="connsiteY17" fmla="*/ 2006322 h 2016367"/>
              <a:gd name="connsiteX18" fmla="*/ 1727091 w 1727095"/>
              <a:gd name="connsiteY18" fmla="*/ 2006322 h 2016367"/>
              <a:gd name="connsiteX19" fmla="*/ 1552757 w 1727095"/>
              <a:gd name="connsiteY19" fmla="*/ 1553644 h 20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095" h="2016367">
                <a:moveTo>
                  <a:pt x="1552757" y="1553644"/>
                </a:moveTo>
                <a:cubicBezTo>
                  <a:pt x="1431905" y="1420381"/>
                  <a:pt x="1266140" y="1342078"/>
                  <a:pt x="1086191" y="1333214"/>
                </a:cubicBezTo>
                <a:cubicBezTo>
                  <a:pt x="906243" y="1324350"/>
                  <a:pt x="733977" y="1386401"/>
                  <a:pt x="600419" y="1507253"/>
                </a:cubicBezTo>
                <a:cubicBezTo>
                  <a:pt x="528617" y="1572259"/>
                  <a:pt x="473066" y="1649971"/>
                  <a:pt x="434654" y="1738320"/>
                </a:cubicBezTo>
                <a:cubicBezTo>
                  <a:pt x="398900" y="1820759"/>
                  <a:pt x="380285" y="1907926"/>
                  <a:pt x="379103" y="1997753"/>
                </a:cubicBezTo>
                <a:lnTo>
                  <a:pt x="54073" y="1997753"/>
                </a:lnTo>
                <a:lnTo>
                  <a:pt x="54073" y="90713"/>
                </a:lnTo>
                <a:cubicBezTo>
                  <a:pt x="75348" y="86872"/>
                  <a:pt x="91599" y="68256"/>
                  <a:pt x="91599" y="45800"/>
                </a:cubicBezTo>
                <a:cubicBezTo>
                  <a:pt x="91599" y="20684"/>
                  <a:pt x="71211" y="0"/>
                  <a:pt x="45800" y="0"/>
                </a:cubicBezTo>
                <a:cubicBezTo>
                  <a:pt x="20684" y="0"/>
                  <a:pt x="0" y="20388"/>
                  <a:pt x="0" y="45800"/>
                </a:cubicBezTo>
                <a:cubicBezTo>
                  <a:pt x="0" y="67370"/>
                  <a:pt x="14774" y="85394"/>
                  <a:pt x="34867" y="90122"/>
                </a:cubicBezTo>
                <a:lnTo>
                  <a:pt x="34867" y="2016368"/>
                </a:lnTo>
                <a:lnTo>
                  <a:pt x="397423" y="2016368"/>
                </a:lnTo>
                <a:lnTo>
                  <a:pt x="397423" y="2006913"/>
                </a:lnTo>
                <a:cubicBezTo>
                  <a:pt x="397423" y="1822236"/>
                  <a:pt x="475726" y="1645243"/>
                  <a:pt x="612534" y="1521141"/>
                </a:cubicBezTo>
                <a:cubicBezTo>
                  <a:pt x="742251" y="1403539"/>
                  <a:pt x="909789" y="1343556"/>
                  <a:pt x="1084714" y="1351829"/>
                </a:cubicBezTo>
                <a:cubicBezTo>
                  <a:pt x="1259639" y="1360398"/>
                  <a:pt x="1420677" y="1436337"/>
                  <a:pt x="1538278" y="1566054"/>
                </a:cubicBezTo>
                <a:cubicBezTo>
                  <a:pt x="1647902" y="1686906"/>
                  <a:pt x="1708180" y="1843216"/>
                  <a:pt x="1708180" y="2006322"/>
                </a:cubicBezTo>
                <a:lnTo>
                  <a:pt x="1727091" y="2006322"/>
                </a:lnTo>
                <a:cubicBezTo>
                  <a:pt x="1727683" y="1838784"/>
                  <a:pt x="1665336" y="1678041"/>
                  <a:pt x="1552757" y="1553644"/>
                </a:cubicBezTo>
                <a:close/>
              </a:path>
            </a:pathLst>
          </a:custGeom>
          <a:solidFill>
            <a:srgbClr val="606060"/>
          </a:solidFill>
          <a:ln w="2954" cap="flat">
            <a:noFill/>
            <a:prstDash val="solid"/>
            <a:miter/>
          </a:ln>
        </p:spPr>
        <p:txBody>
          <a:bodyPr rtlCol="0" anchor="ctr"/>
          <a:lstStyle/>
          <a:p>
            <a:endParaRPr lang="en-PK"/>
          </a:p>
        </p:txBody>
      </p:sp>
      <p:sp>
        <p:nvSpPr>
          <p:cNvPr id="17" name="Graphic 2">
            <a:extLst>
              <a:ext uri="{FF2B5EF4-FFF2-40B4-BE49-F238E27FC236}">
                <a16:creationId xmlns:a16="http://schemas.microsoft.com/office/drawing/2014/main" id="{CB799A4C-F866-DC18-187E-8ADCDF4B0B60}"/>
              </a:ext>
              <a:ext uri="{C183D7F6-B498-43B3-948B-1728B52AA6E4}">
                <adec:decorative xmlns:adec="http://schemas.microsoft.com/office/drawing/2017/decorative" val="1"/>
              </a:ext>
            </a:extLst>
          </p:cNvPr>
          <p:cNvSpPr/>
          <p:nvPr/>
        </p:nvSpPr>
        <p:spPr>
          <a:xfrm>
            <a:off x="2708078" y="4086059"/>
            <a:ext cx="1727682" cy="2016367"/>
          </a:xfrm>
          <a:custGeom>
            <a:avLst/>
            <a:gdLst>
              <a:gd name="connsiteX0" fmla="*/ 1708180 w 1727682"/>
              <a:gd name="connsiteY0" fmla="*/ 9751 h 2016367"/>
              <a:gd name="connsiteX1" fmla="*/ 1538278 w 1727682"/>
              <a:gd name="connsiteY1" fmla="*/ 450019 h 2016367"/>
              <a:gd name="connsiteX2" fmla="*/ 1084714 w 1727682"/>
              <a:gd name="connsiteY2" fmla="*/ 664243 h 2016367"/>
              <a:gd name="connsiteX3" fmla="*/ 1052211 w 1727682"/>
              <a:gd name="connsiteY3" fmla="*/ 665130 h 2016367"/>
              <a:gd name="connsiteX4" fmla="*/ 612534 w 1727682"/>
              <a:gd name="connsiteY4" fmla="*/ 495228 h 2016367"/>
              <a:gd name="connsiteX5" fmla="*/ 397423 w 1727682"/>
              <a:gd name="connsiteY5" fmla="*/ 9455 h 2016367"/>
              <a:gd name="connsiteX6" fmla="*/ 397423 w 1727682"/>
              <a:gd name="connsiteY6" fmla="*/ 0 h 2016367"/>
              <a:gd name="connsiteX7" fmla="*/ 34867 w 1727682"/>
              <a:gd name="connsiteY7" fmla="*/ 0 h 2016367"/>
              <a:gd name="connsiteX8" fmla="*/ 34867 w 1727682"/>
              <a:gd name="connsiteY8" fmla="*/ 1926246 h 2016367"/>
              <a:gd name="connsiteX9" fmla="*/ 0 w 1727682"/>
              <a:gd name="connsiteY9" fmla="*/ 1970568 h 2016367"/>
              <a:gd name="connsiteX10" fmla="*/ 45800 w 1727682"/>
              <a:gd name="connsiteY10" fmla="*/ 2016368 h 2016367"/>
              <a:gd name="connsiteX11" fmla="*/ 91599 w 1727682"/>
              <a:gd name="connsiteY11" fmla="*/ 1970568 h 2016367"/>
              <a:gd name="connsiteX12" fmla="*/ 54073 w 1727682"/>
              <a:gd name="connsiteY12" fmla="*/ 1925655 h 2016367"/>
              <a:gd name="connsiteX13" fmla="*/ 54073 w 1727682"/>
              <a:gd name="connsiteY13" fmla="*/ 18615 h 2016367"/>
              <a:gd name="connsiteX14" fmla="*/ 379103 w 1727682"/>
              <a:gd name="connsiteY14" fmla="*/ 18615 h 2016367"/>
              <a:gd name="connsiteX15" fmla="*/ 434654 w 1727682"/>
              <a:gd name="connsiteY15" fmla="*/ 278049 h 2016367"/>
              <a:gd name="connsiteX16" fmla="*/ 600419 w 1727682"/>
              <a:gd name="connsiteY16" fmla="*/ 509115 h 2016367"/>
              <a:gd name="connsiteX17" fmla="*/ 1086191 w 1727682"/>
              <a:gd name="connsiteY17" fmla="*/ 683154 h 2016367"/>
              <a:gd name="connsiteX18" fmla="*/ 1552757 w 1727682"/>
              <a:gd name="connsiteY18" fmla="*/ 462725 h 2016367"/>
              <a:gd name="connsiteX19" fmla="*/ 1727683 w 1727682"/>
              <a:gd name="connsiteY19" fmla="*/ 9751 h 2016367"/>
              <a:gd name="connsiteX20" fmla="*/ 1708180 w 1727682"/>
              <a:gd name="connsiteY20" fmla="*/ 9751 h 20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7682" h="2016367">
                <a:moveTo>
                  <a:pt x="1708180" y="9751"/>
                </a:moveTo>
                <a:cubicBezTo>
                  <a:pt x="1708180" y="172857"/>
                  <a:pt x="1647902" y="329167"/>
                  <a:pt x="1538278" y="450019"/>
                </a:cubicBezTo>
                <a:cubicBezTo>
                  <a:pt x="1420677" y="579735"/>
                  <a:pt x="1259639" y="655674"/>
                  <a:pt x="1084714" y="664243"/>
                </a:cubicBezTo>
                <a:cubicBezTo>
                  <a:pt x="1073781" y="664834"/>
                  <a:pt x="1062848" y="665130"/>
                  <a:pt x="1052211" y="665130"/>
                </a:cubicBezTo>
                <a:cubicBezTo>
                  <a:pt x="889105" y="665130"/>
                  <a:pt x="734272" y="605442"/>
                  <a:pt x="612534" y="495228"/>
                </a:cubicBezTo>
                <a:cubicBezTo>
                  <a:pt x="475726" y="371125"/>
                  <a:pt x="397423" y="194132"/>
                  <a:pt x="397423" y="9455"/>
                </a:cubicBezTo>
                <a:lnTo>
                  <a:pt x="397423" y="0"/>
                </a:lnTo>
                <a:lnTo>
                  <a:pt x="34867" y="0"/>
                </a:lnTo>
                <a:lnTo>
                  <a:pt x="34867" y="1926246"/>
                </a:lnTo>
                <a:cubicBezTo>
                  <a:pt x="14774" y="1930974"/>
                  <a:pt x="0" y="1948998"/>
                  <a:pt x="0" y="1970568"/>
                </a:cubicBezTo>
                <a:cubicBezTo>
                  <a:pt x="0" y="1995684"/>
                  <a:pt x="20388" y="2016368"/>
                  <a:pt x="45800" y="2016368"/>
                </a:cubicBezTo>
                <a:cubicBezTo>
                  <a:pt x="70916" y="2016368"/>
                  <a:pt x="91599" y="1995980"/>
                  <a:pt x="91599" y="1970568"/>
                </a:cubicBezTo>
                <a:cubicBezTo>
                  <a:pt x="91599" y="1948112"/>
                  <a:pt x="75348" y="1929496"/>
                  <a:pt x="54073" y="1925655"/>
                </a:cubicBezTo>
                <a:lnTo>
                  <a:pt x="54073" y="18615"/>
                </a:lnTo>
                <a:lnTo>
                  <a:pt x="379103" y="18615"/>
                </a:lnTo>
                <a:cubicBezTo>
                  <a:pt x="380285" y="108442"/>
                  <a:pt x="398900" y="195609"/>
                  <a:pt x="434654" y="278049"/>
                </a:cubicBezTo>
                <a:cubicBezTo>
                  <a:pt x="472771" y="366102"/>
                  <a:pt x="528617" y="443814"/>
                  <a:pt x="600419" y="509115"/>
                </a:cubicBezTo>
                <a:cubicBezTo>
                  <a:pt x="733682" y="629967"/>
                  <a:pt x="906243" y="692019"/>
                  <a:pt x="1086191" y="683154"/>
                </a:cubicBezTo>
                <a:cubicBezTo>
                  <a:pt x="1266140" y="674290"/>
                  <a:pt x="1431610" y="596282"/>
                  <a:pt x="1552757" y="462725"/>
                </a:cubicBezTo>
                <a:cubicBezTo>
                  <a:pt x="1665631" y="338327"/>
                  <a:pt x="1727683" y="177585"/>
                  <a:pt x="1727683" y="9751"/>
                </a:cubicBezTo>
                <a:lnTo>
                  <a:pt x="1708180" y="9751"/>
                </a:lnTo>
                <a:close/>
              </a:path>
            </a:pathLst>
          </a:custGeom>
          <a:solidFill>
            <a:srgbClr val="606060"/>
          </a:solidFill>
          <a:ln w="2954" cap="flat">
            <a:noFill/>
            <a:prstDash val="solid"/>
            <a:miter/>
          </a:ln>
        </p:spPr>
        <p:txBody>
          <a:bodyPr rtlCol="0" anchor="ctr"/>
          <a:lstStyle/>
          <a:p>
            <a:endParaRPr lang="en-PK"/>
          </a:p>
        </p:txBody>
      </p:sp>
      <p:pic>
        <p:nvPicPr>
          <p:cNvPr id="6" name="Graphic 5">
            <a:extLst>
              <a:ext uri="{FF2B5EF4-FFF2-40B4-BE49-F238E27FC236}">
                <a16:creationId xmlns:a16="http://schemas.microsoft.com/office/drawing/2014/main" id="{941135B0-7267-13F2-3E30-503A1C8A96B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8986" y="3816784"/>
            <a:ext cx="544632" cy="544632"/>
          </a:xfrm>
          <a:prstGeom prst="rect">
            <a:avLst/>
          </a:prstGeom>
        </p:spPr>
      </p:pic>
      <p:pic>
        <p:nvPicPr>
          <p:cNvPr id="9" name="Graphic 8">
            <a:extLst>
              <a:ext uri="{FF2B5EF4-FFF2-40B4-BE49-F238E27FC236}">
                <a16:creationId xmlns:a16="http://schemas.microsoft.com/office/drawing/2014/main" id="{0BCB41A8-D83D-3240-468C-7E9D5F221F4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489102" y="3816719"/>
            <a:ext cx="544632" cy="544632"/>
          </a:xfrm>
          <a:prstGeom prst="rect">
            <a:avLst/>
          </a:prstGeom>
        </p:spPr>
      </p:pic>
      <p:pic>
        <p:nvPicPr>
          <p:cNvPr id="15" name="Graphic 14">
            <a:extLst>
              <a:ext uri="{FF2B5EF4-FFF2-40B4-BE49-F238E27FC236}">
                <a16:creationId xmlns:a16="http://schemas.microsoft.com/office/drawing/2014/main" id="{E8D591E9-67C4-753C-025A-C9A4B132001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544050" y="3817393"/>
            <a:ext cx="544632" cy="544632"/>
          </a:xfrm>
          <a:prstGeom prst="rect">
            <a:avLst/>
          </a:prstGeom>
        </p:spPr>
      </p:pic>
      <p:pic>
        <p:nvPicPr>
          <p:cNvPr id="18" name="Graphic 17">
            <a:extLst>
              <a:ext uri="{FF2B5EF4-FFF2-40B4-BE49-F238E27FC236}">
                <a16:creationId xmlns:a16="http://schemas.microsoft.com/office/drawing/2014/main" id="{A71DC079-7F4D-5A3C-B833-E43CC834D294}"/>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94556" y="3816784"/>
            <a:ext cx="544632" cy="544632"/>
          </a:xfrm>
          <a:prstGeom prst="rect">
            <a:avLst/>
          </a:prstGeom>
        </p:spPr>
      </p:pic>
      <p:grpSp>
        <p:nvGrpSpPr>
          <p:cNvPr id="20" name="Group 19">
            <a:extLst>
              <a:ext uri="{FF2B5EF4-FFF2-40B4-BE49-F238E27FC236}">
                <a16:creationId xmlns:a16="http://schemas.microsoft.com/office/drawing/2014/main" id="{9EF5F38E-0DA8-8834-EFEA-248BD607A192}"/>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3" name="Rectangle: Rounded Corners 2">
              <a:extLst>
                <a:ext uri="{FF2B5EF4-FFF2-40B4-BE49-F238E27FC236}">
                  <a16:creationId xmlns:a16="http://schemas.microsoft.com/office/drawing/2014/main" id="{FAA0ADAA-0C2E-FF34-2586-8337DFB6FDDA}"/>
                </a:ext>
              </a:extLst>
            </p:cNvPr>
            <p:cNvSpPr/>
            <p:nvPr>
              <p:custDataLst>
                <p:tags r:id="rId1"/>
              </p:custDataLst>
            </p:nvPr>
          </p:nvSpPr>
          <p:spPr>
            <a:xfrm>
              <a:off x="127000" y="6527800"/>
              <a:ext cx="95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C60D656-13C4-706B-BE78-5C138DF3EB5D}"/>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48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CE3E2-DC96-53D5-1EF9-7CA4C02055C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69774C5-08F3-1647-47B2-29055F584565}"/>
              </a:ext>
              <a:ext uri="{C183D7F6-B498-43B3-948B-1728B52AA6E4}">
                <adec:decorative xmlns:adec="http://schemas.microsoft.com/office/drawing/2017/decorative" val="1"/>
              </a:ext>
            </a:extLst>
          </p:cNvPr>
          <p:cNvGrpSpPr/>
          <p:nvPr/>
        </p:nvGrpSpPr>
        <p:grpSpPr>
          <a:xfrm>
            <a:off x="3948752" y="421005"/>
            <a:ext cx="4294496" cy="1061009"/>
            <a:chOff x="3948752" y="421005"/>
            <a:chExt cx="4294496" cy="1061009"/>
          </a:xfrm>
        </p:grpSpPr>
        <p:grpSp>
          <p:nvGrpSpPr>
            <p:cNvPr id="24" name="Group 23">
              <a:extLst>
                <a:ext uri="{FF2B5EF4-FFF2-40B4-BE49-F238E27FC236}">
                  <a16:creationId xmlns:a16="http://schemas.microsoft.com/office/drawing/2014/main" id="{D4CD6526-BEA6-C169-6C77-2CF476ACC05F}"/>
                </a:ext>
              </a:extLst>
            </p:cNvPr>
            <p:cNvGrpSpPr/>
            <p:nvPr/>
          </p:nvGrpSpPr>
          <p:grpSpPr>
            <a:xfrm rot="5400000">
              <a:off x="7151904" y="735254"/>
              <a:ext cx="746760" cy="746760"/>
              <a:chOff x="5836920" y="1969602"/>
              <a:chExt cx="746760" cy="746760"/>
            </a:xfrm>
          </p:grpSpPr>
          <p:sp>
            <p:nvSpPr>
              <p:cNvPr id="25" name="Arc 24">
                <a:extLst>
                  <a:ext uri="{FF2B5EF4-FFF2-40B4-BE49-F238E27FC236}">
                    <a16:creationId xmlns:a16="http://schemas.microsoft.com/office/drawing/2014/main" id="{832E4203-E2FF-E26F-703F-00D4B75B0488}"/>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6A70EB9A-537C-25E2-56BC-7D573A37C180}"/>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236391-9D28-3D41-0F10-74B20F52E5F4}"/>
                </a:ext>
              </a:extLst>
            </p:cNvPr>
            <p:cNvSpPr txBox="1"/>
            <p:nvPr/>
          </p:nvSpPr>
          <p:spPr>
            <a:xfrm>
              <a:off x="3948752" y="552162"/>
              <a:ext cx="4294496" cy="769441"/>
            </a:xfrm>
            <a:prstGeom prst="rect">
              <a:avLst/>
            </a:prstGeom>
            <a:noFill/>
          </p:spPr>
          <p:txBody>
            <a:bodyPr wrap="square" anchor="t">
              <a:spAutoFit/>
            </a:bodyPr>
            <a:lstStyle/>
            <a:p>
              <a:pPr algn="ctr">
                <a:spcBef>
                  <a:spcPts val="600"/>
                </a:spcBef>
                <a:buClr>
                  <a:srgbClr val="008DB9"/>
                </a:buClr>
              </a:pPr>
              <a:r>
                <a:rPr lang="en-US" sz="4400" dirty="0">
                  <a:solidFill>
                    <a:schemeClr val="accent1"/>
                  </a:solidFill>
                  <a:latin typeface="Impact" panose="020B0806030902050204" pitchFamily="34" charset="0"/>
                  <a:ea typeface="Verdana" panose="020B0604030504040204" pitchFamily="34" charset="0"/>
                  <a:cs typeface="Prompt Black" panose="00000A00000000000000" pitchFamily="2" charset="-34"/>
                </a:rPr>
                <a:t>FOUNDATIONS</a:t>
              </a:r>
            </a:p>
          </p:txBody>
        </p:sp>
        <p:sp>
          <p:nvSpPr>
            <p:cNvPr id="40" name="Rectangle: Rounded Corners 39">
              <a:extLst>
                <a:ext uri="{FF2B5EF4-FFF2-40B4-BE49-F238E27FC236}">
                  <a16:creationId xmlns:a16="http://schemas.microsoft.com/office/drawing/2014/main" id="{CC06B00C-CC58-3757-ED4A-D6E91FBE4D96}"/>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 name="Rectangle 2">
            <a:extLst>
              <a:ext uri="{FF2B5EF4-FFF2-40B4-BE49-F238E27FC236}">
                <a16:creationId xmlns:a16="http://schemas.microsoft.com/office/drawing/2014/main" id="{49E2C0CD-CC23-C754-3888-086414CAD875}"/>
              </a:ext>
              <a:ext uri="{C183D7F6-B498-43B3-948B-1728B52AA6E4}">
                <adec:decorative xmlns:adec="http://schemas.microsoft.com/office/drawing/2017/decorative" val="1"/>
              </a:ext>
            </a:extLst>
          </p:cNvPr>
          <p:cNvSpPr/>
          <p:nvPr/>
        </p:nvSpPr>
        <p:spPr>
          <a:xfrm>
            <a:off x="419100" y="2163752"/>
            <a:ext cx="11353800" cy="37905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0AF5736-47F5-4E52-E43F-4DE56FD77E3B}"/>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rot="10800000" flipH="1">
            <a:off x="421639" y="4342162"/>
            <a:ext cx="2672082" cy="1608904"/>
          </a:xfrm>
          <a:prstGeom prst="rect">
            <a:avLst/>
          </a:prstGeom>
        </p:spPr>
      </p:pic>
      <p:pic>
        <p:nvPicPr>
          <p:cNvPr id="19" name="Picture 18">
            <a:extLst>
              <a:ext uri="{FF2B5EF4-FFF2-40B4-BE49-F238E27FC236}">
                <a16:creationId xmlns:a16="http://schemas.microsoft.com/office/drawing/2014/main" id="{8AA79848-B3D4-B3B2-323E-CD90FE08707C}"/>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flipH="1">
            <a:off x="9082725" y="2163752"/>
            <a:ext cx="2672082" cy="1608904"/>
          </a:xfrm>
          <a:prstGeom prst="rect">
            <a:avLst/>
          </a:prstGeom>
        </p:spPr>
      </p:pic>
      <p:sp>
        <p:nvSpPr>
          <p:cNvPr id="11" name="Title 10">
            <a:extLst>
              <a:ext uri="{FF2B5EF4-FFF2-40B4-BE49-F238E27FC236}">
                <a16:creationId xmlns:a16="http://schemas.microsoft.com/office/drawing/2014/main" id="{70C12F9C-B7B0-4BCA-B4A8-12EE5F98BD0B}"/>
              </a:ext>
            </a:extLst>
          </p:cNvPr>
          <p:cNvSpPr txBox="1">
            <a:spLocks noGrp="1"/>
          </p:cNvSpPr>
          <p:nvPr>
            <p:ph type="title" idx="4294967295"/>
          </p:nvPr>
        </p:nvSpPr>
        <p:spPr>
          <a:xfrm>
            <a:off x="1684020" y="2976234"/>
            <a:ext cx="882396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2000" b="0" i="0" u="none" strike="noStrike" kern="1200" cap="none" spc="0" normalizeH="0" baseline="0" noProof="0" dirty="0">
                <a:ln>
                  <a:noFill/>
                </a:ln>
                <a:solidFill>
                  <a:schemeClr val="bg1"/>
                </a:solidFill>
                <a:effectLst/>
                <a:uLnTx/>
                <a:uFillTx/>
                <a:latin typeface="Montserrat" panose="00000500000000000000" pitchFamily="2" charset="0"/>
                <a:ea typeface="Verdana" panose="020B0604030504040204" pitchFamily="34" charset="0"/>
                <a:cs typeface="Poppins" pitchFamily="2" charset="77"/>
              </a:rPr>
              <a:t>The one argument for accessibility that doesn’t get made nearly often enough is how extraordinarily better it makes some people’s lives. How many opportunities do we have to dramatically improve people’s lives just by doing our job a little better?</a:t>
            </a:r>
          </a:p>
        </p:txBody>
      </p:sp>
      <p:grpSp>
        <p:nvGrpSpPr>
          <p:cNvPr id="20" name="Group 19">
            <a:extLst>
              <a:ext uri="{FF2B5EF4-FFF2-40B4-BE49-F238E27FC236}">
                <a16:creationId xmlns:a16="http://schemas.microsoft.com/office/drawing/2014/main" id="{8BB698EF-172F-7FCE-F388-E316EE2A3F70}"/>
              </a:ext>
              <a:ext uri="{C183D7F6-B498-43B3-948B-1728B52AA6E4}">
                <adec:decorative xmlns:adec="http://schemas.microsoft.com/office/drawing/2017/decorative" val="1"/>
              </a:ext>
            </a:extLst>
          </p:cNvPr>
          <p:cNvGrpSpPr/>
          <p:nvPr/>
        </p:nvGrpSpPr>
        <p:grpSpPr>
          <a:xfrm>
            <a:off x="4800600" y="4514452"/>
            <a:ext cx="2590800" cy="627370"/>
            <a:chOff x="4737099" y="4482404"/>
            <a:chExt cx="2590800" cy="627370"/>
          </a:xfrm>
        </p:grpSpPr>
        <p:sp>
          <p:nvSpPr>
            <p:cNvPr id="12" name="Rectangle: Rounded Corners 11">
              <a:extLst>
                <a:ext uri="{FF2B5EF4-FFF2-40B4-BE49-F238E27FC236}">
                  <a16:creationId xmlns:a16="http://schemas.microsoft.com/office/drawing/2014/main" id="{524B54E1-1A73-696C-3560-6AD8691A6996}"/>
                </a:ext>
              </a:extLst>
            </p:cNvPr>
            <p:cNvSpPr/>
            <p:nvPr/>
          </p:nvSpPr>
          <p:spPr>
            <a:xfrm>
              <a:off x="4737099" y="4482404"/>
              <a:ext cx="2590800" cy="627370"/>
            </a:xfrm>
            <a:prstGeom prst="roundRect">
              <a:avLst>
                <a:gd name="adj" fmla="val 75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D20935-CA6E-53ED-AA2F-E05B97D38FCF}"/>
                </a:ext>
              </a:extLst>
            </p:cNvPr>
            <p:cNvSpPr txBox="1"/>
            <p:nvPr/>
          </p:nvSpPr>
          <p:spPr>
            <a:xfrm>
              <a:off x="4800599" y="4503702"/>
              <a:ext cx="2463800" cy="584775"/>
            </a:xfrm>
            <a:prstGeom prst="rect">
              <a:avLst/>
            </a:prstGeom>
            <a:noFill/>
          </p:spPr>
          <p:txBody>
            <a:bodyPr wrap="square" anchor="t">
              <a:spAutoFit/>
            </a:bodyPr>
            <a:lstStyle/>
            <a:p>
              <a:pPr algn="ctr">
                <a:spcBef>
                  <a:spcPts val="600"/>
                </a:spcBef>
                <a:buClr>
                  <a:srgbClr val="008DB9"/>
                </a:buClr>
              </a:pPr>
              <a:r>
                <a:rPr lang="en-US" sz="3200" dirty="0">
                  <a:solidFill>
                    <a:schemeClr val="accent5"/>
                  </a:solidFill>
                  <a:latin typeface="Impact" panose="020B0806030902050204" pitchFamily="34" charset="0"/>
                  <a:ea typeface="Verdana" panose="020B0604030504040204" pitchFamily="34" charset="0"/>
                  <a:cs typeface="Prompt Black" panose="00000A00000000000000" pitchFamily="2" charset="-34"/>
                </a:rPr>
                <a:t>STEVE KRUG</a:t>
              </a:r>
            </a:p>
          </p:txBody>
        </p:sp>
      </p:grpSp>
      <p:grpSp>
        <p:nvGrpSpPr>
          <p:cNvPr id="15" name="Group 14">
            <a:extLst>
              <a:ext uri="{FF2B5EF4-FFF2-40B4-BE49-F238E27FC236}">
                <a16:creationId xmlns:a16="http://schemas.microsoft.com/office/drawing/2014/main" id="{6D9276D6-ADB8-CA72-F58B-453DF8FCB714}"/>
              </a:ext>
              <a:ext uri="{C183D7F6-B498-43B3-948B-1728B52AA6E4}">
                <adec:decorative xmlns:adec="http://schemas.microsoft.com/office/drawing/2017/decorative" val="1"/>
              </a:ext>
            </a:extLst>
          </p:cNvPr>
          <p:cNvGrpSpPr/>
          <p:nvPr/>
        </p:nvGrpSpPr>
        <p:grpSpPr>
          <a:xfrm>
            <a:off x="358139" y="611598"/>
            <a:ext cx="11475722" cy="6865533"/>
            <a:chOff x="358139" y="611598"/>
            <a:chExt cx="11475722" cy="6865533"/>
          </a:xfrm>
        </p:grpSpPr>
        <p:sp>
          <p:nvSpPr>
            <p:cNvPr id="10" name="TextBox 9">
              <a:extLst>
                <a:ext uri="{FF2B5EF4-FFF2-40B4-BE49-F238E27FC236}">
                  <a16:creationId xmlns:a16="http://schemas.microsoft.com/office/drawing/2014/main" id="{9E27220B-0A8F-32C9-1B11-3F9F2AA79D41}"/>
                </a:ext>
              </a:extLst>
            </p:cNvPr>
            <p:cNvSpPr txBox="1"/>
            <p:nvPr/>
          </p:nvSpPr>
          <p:spPr>
            <a:xfrm>
              <a:off x="358139" y="611598"/>
              <a:ext cx="701040" cy="4508927"/>
            </a:xfrm>
            <a:prstGeom prst="rect">
              <a:avLst/>
            </a:prstGeom>
            <a:noFill/>
          </p:spPr>
          <p:txBody>
            <a:bodyPr wrap="square" rtlCol="0">
              <a:spAutoFit/>
            </a:bodyPr>
            <a:lstStyle/>
            <a:p>
              <a:r>
                <a:rPr lang="en-US" sz="28700" dirty="0">
                  <a:solidFill>
                    <a:schemeClr val="accent5"/>
                  </a:solidFill>
                </a:rPr>
                <a:t>“</a:t>
              </a:r>
            </a:p>
          </p:txBody>
        </p:sp>
        <p:sp>
          <p:nvSpPr>
            <p:cNvPr id="14" name="TextBox 13">
              <a:extLst>
                <a:ext uri="{FF2B5EF4-FFF2-40B4-BE49-F238E27FC236}">
                  <a16:creationId xmlns:a16="http://schemas.microsoft.com/office/drawing/2014/main" id="{E8F177A4-EE65-6C65-44BC-431E87A933E4}"/>
                </a:ext>
              </a:extLst>
            </p:cNvPr>
            <p:cNvSpPr txBox="1"/>
            <p:nvPr/>
          </p:nvSpPr>
          <p:spPr>
            <a:xfrm rot="10800000">
              <a:off x="11132821" y="2968204"/>
              <a:ext cx="701040" cy="4508927"/>
            </a:xfrm>
            <a:prstGeom prst="rect">
              <a:avLst/>
            </a:prstGeom>
            <a:noFill/>
          </p:spPr>
          <p:txBody>
            <a:bodyPr wrap="square" rtlCol="0">
              <a:spAutoFit/>
            </a:bodyPr>
            <a:lstStyle/>
            <a:p>
              <a:r>
                <a:rPr lang="en-US" sz="28700" dirty="0">
                  <a:solidFill>
                    <a:schemeClr val="accent5"/>
                  </a:solidFill>
                </a:rPr>
                <a:t>“</a:t>
              </a:r>
            </a:p>
          </p:txBody>
        </p:sp>
      </p:grpSp>
      <p:grpSp>
        <p:nvGrpSpPr>
          <p:cNvPr id="21" name="Group 20">
            <a:extLst>
              <a:ext uri="{FF2B5EF4-FFF2-40B4-BE49-F238E27FC236}">
                <a16:creationId xmlns:a16="http://schemas.microsoft.com/office/drawing/2014/main" id="{BF8B619C-ABC8-713D-ADC0-2F9363B1E9E4}"/>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16" name="Rectangle: Rounded Corners 15">
              <a:extLst>
                <a:ext uri="{FF2B5EF4-FFF2-40B4-BE49-F238E27FC236}">
                  <a16:creationId xmlns:a16="http://schemas.microsoft.com/office/drawing/2014/main" id="{8E70CD57-2628-5040-9ABF-952F1CE62A5E}"/>
                </a:ext>
              </a:extLst>
            </p:cNvPr>
            <p:cNvSpPr/>
            <p:nvPr>
              <p:custDataLst>
                <p:tags r:id="rId1"/>
              </p:custDataLst>
            </p:nvPr>
          </p:nvSpPr>
          <p:spPr>
            <a:xfrm>
              <a:off x="127000" y="6527800"/>
              <a:ext cx="1270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2B6797A-B7A6-38BD-F277-1F5404C20F5F}"/>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850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817F-7059-4334-5F3C-8886B86ED533}"/>
            </a:ext>
          </a:extLst>
        </p:cNvPr>
        <p:cNvGrpSpPr/>
        <p:nvPr/>
      </p:nvGrpSpPr>
      <p:grpSpPr>
        <a:xfrm>
          <a:off x="0" y="0"/>
          <a:ext cx="0" cy="0"/>
          <a:chOff x="0" y="0"/>
          <a:chExt cx="0" cy="0"/>
        </a:xfrm>
      </p:grpSpPr>
      <p:sp>
        <p:nvSpPr>
          <p:cNvPr id="96" name="CuadroTexto 351">
            <a:extLst>
              <a:ext uri="{FF2B5EF4-FFF2-40B4-BE49-F238E27FC236}">
                <a16:creationId xmlns:a16="http://schemas.microsoft.com/office/drawing/2014/main" id="{E879B6B7-8CA1-2133-A585-C965EEB2EA6B}"/>
              </a:ext>
            </a:extLst>
          </p:cNvPr>
          <p:cNvSpPr txBox="1">
            <a:spLocks noGrp="1"/>
          </p:cNvSpPr>
          <p:nvPr>
            <p:ph type="title" idx="4294967295"/>
          </p:nvPr>
        </p:nvSpPr>
        <p:spPr>
          <a:xfrm>
            <a:off x="8349477" y="5813700"/>
            <a:ext cx="3524989" cy="788670"/>
          </a:xfrm>
          <a:prstGeom prst="roundRect">
            <a:avLst>
              <a:gd name="adj" fmla="val 11926"/>
            </a:avLst>
          </a:prstGeom>
          <a:solidFill>
            <a:schemeClr val="tx1">
              <a:lumMod val="7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Lato Light" panose="020F0502020204030203" pitchFamily="34" charset="0"/>
                <a:ea typeface="Lato Light" panose="020F0502020204030203" pitchFamily="34" charset="0"/>
                <a:cs typeface="Lato Light" panose="020F0502020204030203" pitchFamily="34" charset="0"/>
              </a:rPr>
              <a:t>The World Health Organization estimates that 1.3 billion people experience significant disability, or about 1 in 6 people</a:t>
            </a:r>
          </a:p>
        </p:txBody>
      </p:sp>
      <p:grpSp>
        <p:nvGrpSpPr>
          <p:cNvPr id="6" name="Group 5" descr="An image of a brain divided into six segments. Each segment is color coded to match one of the six groups of text off to the side. Each segment also has an icon corresponding to the segment: cognative, movbility, auditor, visual, speech, or psychological disabilities">
            <a:extLst>
              <a:ext uri="{FF2B5EF4-FFF2-40B4-BE49-F238E27FC236}">
                <a16:creationId xmlns:a16="http://schemas.microsoft.com/office/drawing/2014/main" id="{7F6E71D1-4CDD-0F1A-71A8-4E61E27B198A}"/>
              </a:ext>
            </a:extLst>
          </p:cNvPr>
          <p:cNvGrpSpPr/>
          <p:nvPr/>
        </p:nvGrpSpPr>
        <p:grpSpPr>
          <a:xfrm>
            <a:off x="-9721" y="1641555"/>
            <a:ext cx="12205784" cy="4915444"/>
            <a:chOff x="-22617" y="3283109"/>
            <a:chExt cx="24411567" cy="9830887"/>
          </a:xfrm>
        </p:grpSpPr>
        <p:grpSp>
          <p:nvGrpSpPr>
            <p:cNvPr id="57" name="Group 56">
              <a:extLst>
                <a:ext uri="{FF2B5EF4-FFF2-40B4-BE49-F238E27FC236}">
                  <a16:creationId xmlns:a16="http://schemas.microsoft.com/office/drawing/2014/main" id="{A4D2DCAE-EC1C-F481-3898-3FD717C29AD7}"/>
                </a:ext>
              </a:extLst>
            </p:cNvPr>
            <p:cNvGrpSpPr/>
            <p:nvPr/>
          </p:nvGrpSpPr>
          <p:grpSpPr>
            <a:xfrm>
              <a:off x="471017" y="3283109"/>
              <a:ext cx="23917933" cy="9830887"/>
              <a:chOff x="235570" y="1641089"/>
              <a:chExt cx="11962082" cy="4916724"/>
            </a:xfrm>
          </p:grpSpPr>
          <p:grpSp>
            <p:nvGrpSpPr>
              <p:cNvPr id="58" name="Group 57">
                <a:extLst>
                  <a:ext uri="{FF2B5EF4-FFF2-40B4-BE49-F238E27FC236}">
                    <a16:creationId xmlns:a16="http://schemas.microsoft.com/office/drawing/2014/main" id="{F732B937-7C28-75E1-68AE-7C434FA278C9}"/>
                  </a:ext>
                </a:extLst>
              </p:cNvPr>
              <p:cNvGrpSpPr/>
              <p:nvPr/>
            </p:nvGrpSpPr>
            <p:grpSpPr>
              <a:xfrm>
                <a:off x="235570" y="1641089"/>
                <a:ext cx="11962082" cy="4916724"/>
                <a:chOff x="786" y="1402178"/>
                <a:chExt cx="8971566" cy="3687543"/>
              </a:xfrm>
            </p:grpSpPr>
            <p:sp>
              <p:nvSpPr>
                <p:cNvPr id="66" name="Freeform 395">
                  <a:extLst>
                    <a:ext uri="{FF2B5EF4-FFF2-40B4-BE49-F238E27FC236}">
                      <a16:creationId xmlns:a16="http://schemas.microsoft.com/office/drawing/2014/main" id="{9473EF10-A4A5-7A49-02AB-CCF470D33B3F}"/>
                    </a:ext>
                  </a:extLst>
                </p:cNvPr>
                <p:cNvSpPr>
                  <a:spLocks noChangeArrowheads="1"/>
                </p:cNvSpPr>
                <p:nvPr/>
              </p:nvSpPr>
              <p:spPr bwMode="auto">
                <a:xfrm>
                  <a:off x="2871493" y="1512620"/>
                  <a:ext cx="1129434" cy="1161100"/>
                </a:xfrm>
                <a:custGeom>
                  <a:avLst/>
                  <a:gdLst>
                    <a:gd name="T0" fmla="*/ 2612 w 2830"/>
                    <a:gd name="T1" fmla="*/ 1237 h 2909"/>
                    <a:gd name="T2" fmla="*/ 2612 w 2830"/>
                    <a:gd name="T3" fmla="*/ 1237 h 2909"/>
                    <a:gd name="T4" fmla="*/ 2612 w 2830"/>
                    <a:gd name="T5" fmla="*/ 0 h 2909"/>
                    <a:gd name="T6" fmla="*/ 1799 w 2830"/>
                    <a:gd name="T7" fmla="*/ 325 h 2909"/>
                    <a:gd name="T8" fmla="*/ 1175 w 2830"/>
                    <a:gd name="T9" fmla="*/ 1030 h 2909"/>
                    <a:gd name="T10" fmla="*/ 1112 w 2830"/>
                    <a:gd name="T11" fmla="*/ 1093 h 2909"/>
                    <a:gd name="T12" fmla="*/ 452 w 2830"/>
                    <a:gd name="T13" fmla="*/ 1625 h 2909"/>
                    <a:gd name="T14" fmla="*/ 118 w 2830"/>
                    <a:gd name="T15" fmla="*/ 2221 h 2909"/>
                    <a:gd name="T16" fmla="*/ 9 w 2830"/>
                    <a:gd name="T17" fmla="*/ 2908 h 2909"/>
                    <a:gd name="T18" fmla="*/ 1094 w 2830"/>
                    <a:gd name="T19" fmla="*/ 2908 h 2909"/>
                    <a:gd name="T20" fmla="*/ 1310 w 2830"/>
                    <a:gd name="T21" fmla="*/ 2682 h 2909"/>
                    <a:gd name="T22" fmla="*/ 1527 w 2830"/>
                    <a:gd name="T23" fmla="*/ 2908 h 2909"/>
                    <a:gd name="T24" fmla="*/ 2612 w 2830"/>
                    <a:gd name="T25" fmla="*/ 2908 h 2909"/>
                    <a:gd name="T26" fmla="*/ 2612 w 2830"/>
                    <a:gd name="T27" fmla="*/ 1670 h 2909"/>
                    <a:gd name="T28" fmla="*/ 2829 w 2830"/>
                    <a:gd name="T29" fmla="*/ 1453 h 2909"/>
                    <a:gd name="T30" fmla="*/ 2612 w 2830"/>
                    <a:gd name="T31" fmla="*/ 1237 h 2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0" h="2909">
                      <a:moveTo>
                        <a:pt x="2612" y="1237"/>
                      </a:moveTo>
                      <a:lnTo>
                        <a:pt x="2612" y="1237"/>
                      </a:lnTo>
                      <a:cubicBezTo>
                        <a:pt x="2612" y="0"/>
                        <a:pt x="2612" y="0"/>
                        <a:pt x="2612" y="0"/>
                      </a:cubicBezTo>
                      <a:cubicBezTo>
                        <a:pt x="2323" y="54"/>
                        <a:pt x="2052" y="162"/>
                        <a:pt x="1799" y="325"/>
                      </a:cubicBezTo>
                      <a:cubicBezTo>
                        <a:pt x="1527" y="506"/>
                        <a:pt x="1310" y="731"/>
                        <a:pt x="1175" y="1030"/>
                      </a:cubicBezTo>
                      <a:cubicBezTo>
                        <a:pt x="1166" y="1057"/>
                        <a:pt x="1148" y="1075"/>
                        <a:pt x="1112" y="1093"/>
                      </a:cubicBezTo>
                      <a:cubicBezTo>
                        <a:pt x="859" y="1219"/>
                        <a:pt x="633" y="1399"/>
                        <a:pt x="452" y="1625"/>
                      </a:cubicBezTo>
                      <a:cubicBezTo>
                        <a:pt x="308" y="1806"/>
                        <a:pt x="199" y="2004"/>
                        <a:pt x="118" y="2221"/>
                      </a:cubicBezTo>
                      <a:cubicBezTo>
                        <a:pt x="45" y="2447"/>
                        <a:pt x="0" y="2673"/>
                        <a:pt x="9" y="2908"/>
                      </a:cubicBezTo>
                      <a:cubicBezTo>
                        <a:pt x="1094" y="2908"/>
                        <a:pt x="1094" y="2908"/>
                        <a:pt x="1094" y="2908"/>
                      </a:cubicBezTo>
                      <a:cubicBezTo>
                        <a:pt x="1094" y="2782"/>
                        <a:pt x="1193" y="2682"/>
                        <a:pt x="1310" y="2682"/>
                      </a:cubicBezTo>
                      <a:cubicBezTo>
                        <a:pt x="1428" y="2682"/>
                        <a:pt x="1527" y="2782"/>
                        <a:pt x="1527" y="2908"/>
                      </a:cubicBezTo>
                      <a:cubicBezTo>
                        <a:pt x="2612" y="2908"/>
                        <a:pt x="2612" y="2908"/>
                        <a:pt x="2612" y="2908"/>
                      </a:cubicBezTo>
                      <a:cubicBezTo>
                        <a:pt x="2612" y="1670"/>
                        <a:pt x="2612" y="1670"/>
                        <a:pt x="2612" y="1670"/>
                      </a:cubicBezTo>
                      <a:cubicBezTo>
                        <a:pt x="2738" y="1670"/>
                        <a:pt x="2829" y="1571"/>
                        <a:pt x="2829" y="1453"/>
                      </a:cubicBezTo>
                      <a:cubicBezTo>
                        <a:pt x="2829" y="1328"/>
                        <a:pt x="2738" y="1237"/>
                        <a:pt x="2612" y="1237"/>
                      </a:cubicBezTo>
                    </a:path>
                  </a:pathLst>
                </a:custGeom>
                <a:solidFill>
                  <a:schemeClr val="accent5"/>
                </a:solidFill>
                <a:ln w="9525" cap="flat">
                  <a:noFill/>
                  <a:bevel/>
                  <a:headEnd/>
                  <a:tailEnd/>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67" name="Freeform 394">
                  <a:extLst>
                    <a:ext uri="{FF2B5EF4-FFF2-40B4-BE49-F238E27FC236}">
                      <a16:creationId xmlns:a16="http://schemas.microsoft.com/office/drawing/2014/main" id="{1EFE02A8-E0BE-961E-0209-3284AAB8463B}"/>
                    </a:ext>
                  </a:extLst>
                </p:cNvPr>
                <p:cNvSpPr>
                  <a:spLocks noChangeArrowheads="1"/>
                </p:cNvSpPr>
                <p:nvPr/>
              </p:nvSpPr>
              <p:spPr bwMode="auto">
                <a:xfrm>
                  <a:off x="3909057" y="1402178"/>
                  <a:ext cx="1333506" cy="1275450"/>
                </a:xfrm>
                <a:custGeom>
                  <a:avLst/>
                  <a:gdLst>
                    <a:gd name="T0" fmla="*/ 217 w 3343"/>
                    <a:gd name="T1" fmla="*/ 1742 h 3198"/>
                    <a:gd name="T2" fmla="*/ 217 w 3343"/>
                    <a:gd name="T3" fmla="*/ 1742 h 3198"/>
                    <a:gd name="T4" fmla="*/ 0 w 3343"/>
                    <a:gd name="T5" fmla="*/ 1959 h 3198"/>
                    <a:gd name="T6" fmla="*/ 0 w 3343"/>
                    <a:gd name="T7" fmla="*/ 3197 h 3198"/>
                    <a:gd name="T8" fmla="*/ 1455 w 3343"/>
                    <a:gd name="T9" fmla="*/ 3197 h 3198"/>
                    <a:gd name="T10" fmla="*/ 1671 w 3343"/>
                    <a:gd name="T11" fmla="*/ 2971 h 3198"/>
                    <a:gd name="T12" fmla="*/ 1887 w 3343"/>
                    <a:gd name="T13" fmla="*/ 3197 h 3198"/>
                    <a:gd name="T14" fmla="*/ 3342 w 3343"/>
                    <a:gd name="T15" fmla="*/ 3197 h 3198"/>
                    <a:gd name="T16" fmla="*/ 3342 w 3343"/>
                    <a:gd name="T17" fmla="*/ 1959 h 3198"/>
                    <a:gd name="T18" fmla="*/ 3125 w 3343"/>
                    <a:gd name="T19" fmla="*/ 1742 h 3198"/>
                    <a:gd name="T20" fmla="*/ 3342 w 3343"/>
                    <a:gd name="T21" fmla="*/ 1526 h 3198"/>
                    <a:gd name="T22" fmla="*/ 3342 w 3343"/>
                    <a:gd name="T23" fmla="*/ 352 h 3198"/>
                    <a:gd name="T24" fmla="*/ 3306 w 3343"/>
                    <a:gd name="T25" fmla="*/ 352 h 3198"/>
                    <a:gd name="T26" fmla="*/ 3261 w 3343"/>
                    <a:gd name="T27" fmla="*/ 334 h 3198"/>
                    <a:gd name="T28" fmla="*/ 2962 w 3343"/>
                    <a:gd name="T29" fmla="*/ 162 h 3198"/>
                    <a:gd name="T30" fmla="*/ 2348 w 3343"/>
                    <a:gd name="T31" fmla="*/ 18 h 3198"/>
                    <a:gd name="T32" fmla="*/ 1391 w 3343"/>
                    <a:gd name="T33" fmla="*/ 90 h 3198"/>
                    <a:gd name="T34" fmla="*/ 967 w 3343"/>
                    <a:gd name="T35" fmla="*/ 316 h 3198"/>
                    <a:gd name="T36" fmla="*/ 921 w 3343"/>
                    <a:gd name="T37" fmla="*/ 325 h 3198"/>
                    <a:gd name="T38" fmla="*/ 452 w 3343"/>
                    <a:gd name="T39" fmla="*/ 253 h 3198"/>
                    <a:gd name="T40" fmla="*/ 0 w 3343"/>
                    <a:gd name="T41" fmla="*/ 289 h 3198"/>
                    <a:gd name="T42" fmla="*/ 0 w 3343"/>
                    <a:gd name="T43" fmla="*/ 1526 h 3198"/>
                    <a:gd name="T44" fmla="*/ 217 w 3343"/>
                    <a:gd name="T45" fmla="*/ 1742 h 3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43" h="3198">
                      <a:moveTo>
                        <a:pt x="217" y="1742"/>
                      </a:moveTo>
                      <a:lnTo>
                        <a:pt x="217" y="1742"/>
                      </a:lnTo>
                      <a:cubicBezTo>
                        <a:pt x="217" y="1860"/>
                        <a:pt x="126" y="1959"/>
                        <a:pt x="0" y="1959"/>
                      </a:cubicBezTo>
                      <a:cubicBezTo>
                        <a:pt x="0" y="3197"/>
                        <a:pt x="0" y="3197"/>
                        <a:pt x="0" y="3197"/>
                      </a:cubicBezTo>
                      <a:cubicBezTo>
                        <a:pt x="1455" y="3197"/>
                        <a:pt x="1455" y="3197"/>
                        <a:pt x="1455" y="3197"/>
                      </a:cubicBezTo>
                      <a:cubicBezTo>
                        <a:pt x="1455" y="3071"/>
                        <a:pt x="1554" y="2971"/>
                        <a:pt x="1671" y="2971"/>
                      </a:cubicBezTo>
                      <a:cubicBezTo>
                        <a:pt x="1789" y="2971"/>
                        <a:pt x="1887" y="3071"/>
                        <a:pt x="1887" y="3197"/>
                      </a:cubicBezTo>
                      <a:cubicBezTo>
                        <a:pt x="3342" y="3197"/>
                        <a:pt x="3342" y="3197"/>
                        <a:pt x="3342" y="3197"/>
                      </a:cubicBezTo>
                      <a:cubicBezTo>
                        <a:pt x="3342" y="1959"/>
                        <a:pt x="3342" y="1959"/>
                        <a:pt x="3342" y="1959"/>
                      </a:cubicBezTo>
                      <a:cubicBezTo>
                        <a:pt x="3225" y="1959"/>
                        <a:pt x="3125" y="1860"/>
                        <a:pt x="3125" y="1742"/>
                      </a:cubicBezTo>
                      <a:cubicBezTo>
                        <a:pt x="3125" y="1617"/>
                        <a:pt x="3225" y="1526"/>
                        <a:pt x="3342" y="1526"/>
                      </a:cubicBezTo>
                      <a:cubicBezTo>
                        <a:pt x="3342" y="352"/>
                        <a:pt x="3342" y="352"/>
                        <a:pt x="3342" y="352"/>
                      </a:cubicBezTo>
                      <a:cubicBezTo>
                        <a:pt x="3333" y="352"/>
                        <a:pt x="3324" y="352"/>
                        <a:pt x="3306" y="352"/>
                      </a:cubicBezTo>
                      <a:cubicBezTo>
                        <a:pt x="3297" y="352"/>
                        <a:pt x="3279" y="343"/>
                        <a:pt x="3261" y="334"/>
                      </a:cubicBezTo>
                      <a:cubicBezTo>
                        <a:pt x="3179" y="262"/>
                        <a:pt x="3071" y="198"/>
                        <a:pt x="2962" y="162"/>
                      </a:cubicBezTo>
                      <a:cubicBezTo>
                        <a:pt x="2764" y="90"/>
                        <a:pt x="2556" y="36"/>
                        <a:pt x="2348" y="18"/>
                      </a:cubicBezTo>
                      <a:cubicBezTo>
                        <a:pt x="2023" y="0"/>
                        <a:pt x="1708" y="0"/>
                        <a:pt x="1391" y="90"/>
                      </a:cubicBezTo>
                      <a:cubicBezTo>
                        <a:pt x="1238" y="135"/>
                        <a:pt x="1084" y="198"/>
                        <a:pt x="967" y="316"/>
                      </a:cubicBezTo>
                      <a:cubicBezTo>
                        <a:pt x="958" y="325"/>
                        <a:pt x="939" y="325"/>
                        <a:pt x="921" y="325"/>
                      </a:cubicBezTo>
                      <a:cubicBezTo>
                        <a:pt x="768" y="271"/>
                        <a:pt x="605" y="253"/>
                        <a:pt x="452" y="253"/>
                      </a:cubicBezTo>
                      <a:cubicBezTo>
                        <a:pt x="298" y="253"/>
                        <a:pt x="144" y="262"/>
                        <a:pt x="0" y="289"/>
                      </a:cubicBezTo>
                      <a:cubicBezTo>
                        <a:pt x="0" y="1526"/>
                        <a:pt x="0" y="1526"/>
                        <a:pt x="0" y="1526"/>
                      </a:cubicBezTo>
                      <a:cubicBezTo>
                        <a:pt x="126" y="1526"/>
                        <a:pt x="217" y="1617"/>
                        <a:pt x="217" y="1742"/>
                      </a:cubicBezTo>
                    </a:path>
                  </a:pathLst>
                </a:custGeom>
                <a:solidFill>
                  <a:schemeClr val="accent4"/>
                </a:solidFill>
                <a:ln w="9525" cap="flat">
                  <a:noFill/>
                  <a:bevel/>
                  <a:headEnd/>
                  <a:tailEnd/>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68" name="Freeform 396">
                  <a:extLst>
                    <a:ext uri="{FF2B5EF4-FFF2-40B4-BE49-F238E27FC236}">
                      <a16:creationId xmlns:a16="http://schemas.microsoft.com/office/drawing/2014/main" id="{8CA23CC1-E637-AFA1-399F-8547C0823C5D}"/>
                    </a:ext>
                  </a:extLst>
                </p:cNvPr>
                <p:cNvSpPr>
                  <a:spLocks noChangeArrowheads="1"/>
                </p:cNvSpPr>
                <p:nvPr/>
              </p:nvSpPr>
              <p:spPr bwMode="auto">
                <a:xfrm>
                  <a:off x="5148933" y="1535880"/>
                  <a:ext cx="1226193" cy="1141748"/>
                </a:xfrm>
                <a:custGeom>
                  <a:avLst/>
                  <a:gdLst>
                    <a:gd name="T0" fmla="*/ 3072 w 3073"/>
                    <a:gd name="T1" fmla="*/ 2845 h 2864"/>
                    <a:gd name="T2" fmla="*/ 3072 w 3073"/>
                    <a:gd name="T3" fmla="*/ 2845 h 2864"/>
                    <a:gd name="T4" fmla="*/ 2819 w 3073"/>
                    <a:gd name="T5" fmla="*/ 2086 h 2864"/>
                    <a:gd name="T6" fmla="*/ 2548 w 3073"/>
                    <a:gd name="T7" fmla="*/ 1788 h 2864"/>
                    <a:gd name="T8" fmla="*/ 2494 w 3073"/>
                    <a:gd name="T9" fmla="*/ 1688 h 2864"/>
                    <a:gd name="T10" fmla="*/ 2142 w 3073"/>
                    <a:gd name="T11" fmla="*/ 921 h 2864"/>
                    <a:gd name="T12" fmla="*/ 1582 w 3073"/>
                    <a:gd name="T13" fmla="*/ 415 h 2864"/>
                    <a:gd name="T14" fmla="*/ 217 w 3073"/>
                    <a:gd name="T15" fmla="*/ 18 h 2864"/>
                    <a:gd name="T16" fmla="*/ 217 w 3073"/>
                    <a:gd name="T17" fmla="*/ 1192 h 2864"/>
                    <a:gd name="T18" fmla="*/ 0 w 3073"/>
                    <a:gd name="T19" fmla="*/ 1408 h 2864"/>
                    <a:gd name="T20" fmla="*/ 217 w 3073"/>
                    <a:gd name="T21" fmla="*/ 1625 h 2864"/>
                    <a:gd name="T22" fmla="*/ 217 w 3073"/>
                    <a:gd name="T23" fmla="*/ 2863 h 2864"/>
                    <a:gd name="T24" fmla="*/ 1428 w 3073"/>
                    <a:gd name="T25" fmla="*/ 2863 h 2864"/>
                    <a:gd name="T26" fmla="*/ 1645 w 3073"/>
                    <a:gd name="T27" fmla="*/ 2637 h 2864"/>
                    <a:gd name="T28" fmla="*/ 1861 w 3073"/>
                    <a:gd name="T29" fmla="*/ 2863 h 2864"/>
                    <a:gd name="T30" fmla="*/ 3072 w 3073"/>
                    <a:gd name="T31" fmla="*/ 2863 h 2864"/>
                    <a:gd name="T32" fmla="*/ 3072 w 3073"/>
                    <a:gd name="T33" fmla="*/ 2845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3" h="2864">
                      <a:moveTo>
                        <a:pt x="3072" y="2845"/>
                      </a:moveTo>
                      <a:lnTo>
                        <a:pt x="3072" y="2845"/>
                      </a:lnTo>
                      <a:cubicBezTo>
                        <a:pt x="3054" y="2574"/>
                        <a:pt x="2964" y="2321"/>
                        <a:pt x="2819" y="2086"/>
                      </a:cubicBezTo>
                      <a:cubicBezTo>
                        <a:pt x="2747" y="1968"/>
                        <a:pt x="2666" y="1860"/>
                        <a:pt x="2548" y="1788"/>
                      </a:cubicBezTo>
                      <a:cubicBezTo>
                        <a:pt x="2512" y="1761"/>
                        <a:pt x="2494" y="1734"/>
                        <a:pt x="2494" y="1688"/>
                      </a:cubicBezTo>
                      <a:cubicBezTo>
                        <a:pt x="2449" y="1399"/>
                        <a:pt x="2313" y="1147"/>
                        <a:pt x="2142" y="921"/>
                      </a:cubicBezTo>
                      <a:cubicBezTo>
                        <a:pt x="1979" y="723"/>
                        <a:pt x="1798" y="560"/>
                        <a:pt x="1582" y="415"/>
                      </a:cubicBezTo>
                      <a:cubicBezTo>
                        <a:pt x="1166" y="144"/>
                        <a:pt x="714" y="0"/>
                        <a:pt x="217" y="18"/>
                      </a:cubicBezTo>
                      <a:cubicBezTo>
                        <a:pt x="217" y="1192"/>
                        <a:pt x="217" y="1192"/>
                        <a:pt x="217" y="1192"/>
                      </a:cubicBezTo>
                      <a:cubicBezTo>
                        <a:pt x="100" y="1192"/>
                        <a:pt x="0" y="1283"/>
                        <a:pt x="0" y="1408"/>
                      </a:cubicBezTo>
                      <a:cubicBezTo>
                        <a:pt x="0" y="1526"/>
                        <a:pt x="100" y="1625"/>
                        <a:pt x="217" y="1625"/>
                      </a:cubicBezTo>
                      <a:cubicBezTo>
                        <a:pt x="217" y="2863"/>
                        <a:pt x="217" y="2863"/>
                        <a:pt x="217" y="2863"/>
                      </a:cubicBezTo>
                      <a:cubicBezTo>
                        <a:pt x="1428" y="2863"/>
                        <a:pt x="1428" y="2863"/>
                        <a:pt x="1428" y="2863"/>
                      </a:cubicBezTo>
                      <a:cubicBezTo>
                        <a:pt x="1428" y="2737"/>
                        <a:pt x="1527" y="2637"/>
                        <a:pt x="1645" y="2637"/>
                      </a:cubicBezTo>
                      <a:cubicBezTo>
                        <a:pt x="1762" y="2637"/>
                        <a:pt x="1861" y="2737"/>
                        <a:pt x="1861" y="2863"/>
                      </a:cubicBezTo>
                      <a:cubicBezTo>
                        <a:pt x="3072" y="2863"/>
                        <a:pt x="3072" y="2863"/>
                        <a:pt x="3072" y="2863"/>
                      </a:cubicBezTo>
                      <a:cubicBezTo>
                        <a:pt x="3072" y="2854"/>
                        <a:pt x="3072" y="2845"/>
                        <a:pt x="3072" y="2845"/>
                      </a:cubicBezTo>
                    </a:path>
                  </a:pathLst>
                </a:custGeom>
                <a:solidFill>
                  <a:srgbClr val="558DD4"/>
                </a:solidFill>
                <a:ln w="9525" cap="flat">
                  <a:noFill/>
                  <a:bevel/>
                  <a:headEnd/>
                  <a:tailEnd/>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69" name="Freeform 397">
                  <a:extLst>
                    <a:ext uri="{FF2B5EF4-FFF2-40B4-BE49-F238E27FC236}">
                      <a16:creationId xmlns:a16="http://schemas.microsoft.com/office/drawing/2014/main" id="{5F433E7D-E635-D69A-9DAD-06D359945D6C}"/>
                    </a:ext>
                  </a:extLst>
                </p:cNvPr>
                <p:cNvSpPr>
                  <a:spLocks noChangeArrowheads="1"/>
                </p:cNvSpPr>
                <p:nvPr/>
              </p:nvSpPr>
              <p:spPr bwMode="auto">
                <a:xfrm>
                  <a:off x="5236896" y="2582239"/>
                  <a:ext cx="1147026" cy="1484801"/>
                </a:xfrm>
                <a:custGeom>
                  <a:avLst/>
                  <a:gdLst>
                    <a:gd name="T0" fmla="*/ 2855 w 2874"/>
                    <a:gd name="T1" fmla="*/ 226 h 3724"/>
                    <a:gd name="T2" fmla="*/ 2855 w 2874"/>
                    <a:gd name="T3" fmla="*/ 226 h 3724"/>
                    <a:gd name="T4" fmla="*/ 1644 w 2874"/>
                    <a:gd name="T5" fmla="*/ 226 h 3724"/>
                    <a:gd name="T6" fmla="*/ 1428 w 2874"/>
                    <a:gd name="T7" fmla="*/ 0 h 3724"/>
                    <a:gd name="T8" fmla="*/ 1211 w 2874"/>
                    <a:gd name="T9" fmla="*/ 226 h 3724"/>
                    <a:gd name="T10" fmla="*/ 0 w 2874"/>
                    <a:gd name="T11" fmla="*/ 226 h 3724"/>
                    <a:gd name="T12" fmla="*/ 0 w 2874"/>
                    <a:gd name="T13" fmla="*/ 1536 h 3724"/>
                    <a:gd name="T14" fmla="*/ 217 w 2874"/>
                    <a:gd name="T15" fmla="*/ 1753 h 3724"/>
                    <a:gd name="T16" fmla="*/ 0 w 2874"/>
                    <a:gd name="T17" fmla="*/ 1970 h 3724"/>
                    <a:gd name="T18" fmla="*/ 0 w 2874"/>
                    <a:gd name="T19" fmla="*/ 3677 h 3724"/>
                    <a:gd name="T20" fmla="*/ 117 w 2874"/>
                    <a:gd name="T21" fmla="*/ 3723 h 3724"/>
                    <a:gd name="T22" fmla="*/ 533 w 2874"/>
                    <a:gd name="T23" fmla="*/ 3723 h 3724"/>
                    <a:gd name="T24" fmla="*/ 967 w 2874"/>
                    <a:gd name="T25" fmla="*/ 3723 h 3724"/>
                    <a:gd name="T26" fmla="*/ 1084 w 2874"/>
                    <a:gd name="T27" fmla="*/ 3524 h 3724"/>
                    <a:gd name="T28" fmla="*/ 931 w 2874"/>
                    <a:gd name="T29" fmla="*/ 3162 h 3724"/>
                    <a:gd name="T30" fmla="*/ 840 w 2874"/>
                    <a:gd name="T31" fmla="*/ 2692 h 3724"/>
                    <a:gd name="T32" fmla="*/ 885 w 2874"/>
                    <a:gd name="T33" fmla="*/ 2629 h 3724"/>
                    <a:gd name="T34" fmla="*/ 1690 w 2874"/>
                    <a:gd name="T35" fmla="*/ 2015 h 3724"/>
                    <a:gd name="T36" fmla="*/ 1735 w 2874"/>
                    <a:gd name="T37" fmla="*/ 1979 h 3724"/>
                    <a:gd name="T38" fmla="*/ 2015 w 2874"/>
                    <a:gd name="T39" fmla="*/ 1870 h 3724"/>
                    <a:gd name="T40" fmla="*/ 2666 w 2874"/>
                    <a:gd name="T41" fmla="*/ 1193 h 3724"/>
                    <a:gd name="T42" fmla="*/ 2855 w 2874"/>
                    <a:gd name="T43" fmla="*/ 226 h 3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4" h="3724">
                      <a:moveTo>
                        <a:pt x="2855" y="226"/>
                      </a:moveTo>
                      <a:lnTo>
                        <a:pt x="2855" y="226"/>
                      </a:lnTo>
                      <a:cubicBezTo>
                        <a:pt x="1644" y="226"/>
                        <a:pt x="1644" y="226"/>
                        <a:pt x="1644" y="226"/>
                      </a:cubicBezTo>
                      <a:cubicBezTo>
                        <a:pt x="1644" y="100"/>
                        <a:pt x="1545" y="0"/>
                        <a:pt x="1428" y="0"/>
                      </a:cubicBezTo>
                      <a:cubicBezTo>
                        <a:pt x="1310" y="0"/>
                        <a:pt x="1211" y="100"/>
                        <a:pt x="1211" y="226"/>
                      </a:cubicBezTo>
                      <a:cubicBezTo>
                        <a:pt x="0" y="226"/>
                        <a:pt x="0" y="226"/>
                        <a:pt x="0" y="226"/>
                      </a:cubicBezTo>
                      <a:cubicBezTo>
                        <a:pt x="0" y="1536"/>
                        <a:pt x="0" y="1536"/>
                        <a:pt x="0" y="1536"/>
                      </a:cubicBezTo>
                      <a:cubicBezTo>
                        <a:pt x="117" y="1536"/>
                        <a:pt x="217" y="1635"/>
                        <a:pt x="217" y="1753"/>
                      </a:cubicBezTo>
                      <a:cubicBezTo>
                        <a:pt x="217" y="1870"/>
                        <a:pt x="117" y="1970"/>
                        <a:pt x="0" y="1970"/>
                      </a:cubicBezTo>
                      <a:cubicBezTo>
                        <a:pt x="0" y="3677"/>
                        <a:pt x="0" y="3677"/>
                        <a:pt x="0" y="3677"/>
                      </a:cubicBezTo>
                      <a:cubicBezTo>
                        <a:pt x="27" y="3704"/>
                        <a:pt x="63" y="3723"/>
                        <a:pt x="117" y="3723"/>
                      </a:cubicBezTo>
                      <a:cubicBezTo>
                        <a:pt x="253" y="3723"/>
                        <a:pt x="389" y="3723"/>
                        <a:pt x="533" y="3723"/>
                      </a:cubicBezTo>
                      <a:cubicBezTo>
                        <a:pt x="678" y="3723"/>
                        <a:pt x="822" y="3723"/>
                        <a:pt x="967" y="3723"/>
                      </a:cubicBezTo>
                      <a:cubicBezTo>
                        <a:pt x="1075" y="3723"/>
                        <a:pt x="1129" y="3632"/>
                        <a:pt x="1084" y="3524"/>
                      </a:cubicBezTo>
                      <a:cubicBezTo>
                        <a:pt x="1030" y="3406"/>
                        <a:pt x="976" y="3289"/>
                        <a:pt x="931" y="3162"/>
                      </a:cubicBezTo>
                      <a:cubicBezTo>
                        <a:pt x="876" y="3009"/>
                        <a:pt x="840" y="2855"/>
                        <a:pt x="840" y="2692"/>
                      </a:cubicBezTo>
                      <a:cubicBezTo>
                        <a:pt x="840" y="2656"/>
                        <a:pt x="849" y="2638"/>
                        <a:pt x="885" y="2629"/>
                      </a:cubicBezTo>
                      <a:cubicBezTo>
                        <a:pt x="1211" y="2503"/>
                        <a:pt x="1491" y="2313"/>
                        <a:pt x="1690" y="2015"/>
                      </a:cubicBezTo>
                      <a:cubicBezTo>
                        <a:pt x="1699" y="1997"/>
                        <a:pt x="1717" y="1988"/>
                        <a:pt x="1735" y="1979"/>
                      </a:cubicBezTo>
                      <a:cubicBezTo>
                        <a:pt x="1834" y="1943"/>
                        <a:pt x="1925" y="1916"/>
                        <a:pt x="2015" y="1870"/>
                      </a:cubicBezTo>
                      <a:cubicBezTo>
                        <a:pt x="2304" y="1717"/>
                        <a:pt x="2521" y="1491"/>
                        <a:pt x="2666" y="1193"/>
                      </a:cubicBezTo>
                      <a:cubicBezTo>
                        <a:pt x="2819" y="885"/>
                        <a:pt x="2873" y="560"/>
                        <a:pt x="2855" y="226"/>
                      </a:cubicBezTo>
                    </a:path>
                  </a:pathLst>
                </a:custGeom>
                <a:solidFill>
                  <a:schemeClr val="tx1">
                    <a:lumMod val="75000"/>
                  </a:schemeClr>
                </a:solidFill>
                <a:ln w="9525" cap="flat">
                  <a:noFill/>
                  <a:bevel/>
                  <a:headEnd/>
                  <a:tailEnd/>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0" name="Freeform 398">
                  <a:extLst>
                    <a:ext uri="{FF2B5EF4-FFF2-40B4-BE49-F238E27FC236}">
                      <a16:creationId xmlns:a16="http://schemas.microsoft.com/office/drawing/2014/main" id="{C6FE2D4E-A7D8-19DB-9C8C-6748420F86E9}"/>
                    </a:ext>
                  </a:extLst>
                </p:cNvPr>
                <p:cNvSpPr>
                  <a:spLocks noChangeArrowheads="1"/>
                </p:cNvSpPr>
                <p:nvPr/>
              </p:nvSpPr>
              <p:spPr bwMode="auto">
                <a:xfrm>
                  <a:off x="3909057" y="2582239"/>
                  <a:ext cx="1419710" cy="1467209"/>
                </a:xfrm>
                <a:custGeom>
                  <a:avLst/>
                  <a:gdLst>
                    <a:gd name="T0" fmla="*/ 3342 w 3560"/>
                    <a:gd name="T1" fmla="*/ 1536 h 3678"/>
                    <a:gd name="T2" fmla="*/ 3342 w 3560"/>
                    <a:gd name="T3" fmla="*/ 1536 h 3678"/>
                    <a:gd name="T4" fmla="*/ 3342 w 3560"/>
                    <a:gd name="T5" fmla="*/ 226 h 3678"/>
                    <a:gd name="T6" fmla="*/ 1887 w 3560"/>
                    <a:gd name="T7" fmla="*/ 226 h 3678"/>
                    <a:gd name="T8" fmla="*/ 1671 w 3560"/>
                    <a:gd name="T9" fmla="*/ 0 h 3678"/>
                    <a:gd name="T10" fmla="*/ 1455 w 3560"/>
                    <a:gd name="T11" fmla="*/ 226 h 3678"/>
                    <a:gd name="T12" fmla="*/ 0 w 3560"/>
                    <a:gd name="T13" fmla="*/ 226 h 3678"/>
                    <a:gd name="T14" fmla="*/ 0 w 3560"/>
                    <a:gd name="T15" fmla="*/ 822 h 3678"/>
                    <a:gd name="T16" fmla="*/ 217 w 3560"/>
                    <a:gd name="T17" fmla="*/ 1039 h 3678"/>
                    <a:gd name="T18" fmla="*/ 0 w 3560"/>
                    <a:gd name="T19" fmla="*/ 1256 h 3678"/>
                    <a:gd name="T20" fmla="*/ 0 w 3560"/>
                    <a:gd name="T21" fmla="*/ 1834 h 3678"/>
                    <a:gd name="T22" fmla="*/ 153 w 3560"/>
                    <a:gd name="T23" fmla="*/ 1825 h 3678"/>
                    <a:gd name="T24" fmla="*/ 190 w 3560"/>
                    <a:gd name="T25" fmla="*/ 1834 h 3678"/>
                    <a:gd name="T26" fmla="*/ 542 w 3560"/>
                    <a:gd name="T27" fmla="*/ 2069 h 3678"/>
                    <a:gd name="T28" fmla="*/ 1599 w 3560"/>
                    <a:gd name="T29" fmla="*/ 2340 h 3678"/>
                    <a:gd name="T30" fmla="*/ 1969 w 3560"/>
                    <a:gd name="T31" fmla="*/ 2430 h 3678"/>
                    <a:gd name="T32" fmla="*/ 2357 w 3560"/>
                    <a:gd name="T33" fmla="*/ 2665 h 3678"/>
                    <a:gd name="T34" fmla="*/ 2881 w 3560"/>
                    <a:gd name="T35" fmla="*/ 3072 h 3678"/>
                    <a:gd name="T36" fmla="*/ 3315 w 3560"/>
                    <a:gd name="T37" fmla="*/ 3641 h 3678"/>
                    <a:gd name="T38" fmla="*/ 3342 w 3560"/>
                    <a:gd name="T39" fmla="*/ 3677 h 3678"/>
                    <a:gd name="T40" fmla="*/ 3342 w 3560"/>
                    <a:gd name="T41" fmla="*/ 1970 h 3678"/>
                    <a:gd name="T42" fmla="*/ 3559 w 3560"/>
                    <a:gd name="T43" fmla="*/ 1753 h 3678"/>
                    <a:gd name="T44" fmla="*/ 3342 w 3560"/>
                    <a:gd name="T45" fmla="*/ 1536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60" h="3678">
                      <a:moveTo>
                        <a:pt x="3342" y="1536"/>
                      </a:moveTo>
                      <a:lnTo>
                        <a:pt x="3342" y="1536"/>
                      </a:lnTo>
                      <a:cubicBezTo>
                        <a:pt x="3342" y="226"/>
                        <a:pt x="3342" y="226"/>
                        <a:pt x="3342" y="226"/>
                      </a:cubicBezTo>
                      <a:cubicBezTo>
                        <a:pt x="1887" y="226"/>
                        <a:pt x="1887" y="226"/>
                        <a:pt x="1887" y="226"/>
                      </a:cubicBezTo>
                      <a:cubicBezTo>
                        <a:pt x="1887" y="100"/>
                        <a:pt x="1789" y="0"/>
                        <a:pt x="1671" y="0"/>
                      </a:cubicBezTo>
                      <a:cubicBezTo>
                        <a:pt x="1554" y="0"/>
                        <a:pt x="1455" y="100"/>
                        <a:pt x="1455" y="226"/>
                      </a:cubicBezTo>
                      <a:cubicBezTo>
                        <a:pt x="0" y="226"/>
                        <a:pt x="0" y="226"/>
                        <a:pt x="0" y="226"/>
                      </a:cubicBezTo>
                      <a:cubicBezTo>
                        <a:pt x="0" y="822"/>
                        <a:pt x="0" y="822"/>
                        <a:pt x="0" y="822"/>
                      </a:cubicBezTo>
                      <a:cubicBezTo>
                        <a:pt x="126" y="822"/>
                        <a:pt x="217" y="922"/>
                        <a:pt x="217" y="1039"/>
                      </a:cubicBezTo>
                      <a:cubicBezTo>
                        <a:pt x="217" y="1157"/>
                        <a:pt x="126" y="1256"/>
                        <a:pt x="0" y="1256"/>
                      </a:cubicBezTo>
                      <a:cubicBezTo>
                        <a:pt x="0" y="1834"/>
                        <a:pt x="0" y="1834"/>
                        <a:pt x="0" y="1834"/>
                      </a:cubicBezTo>
                      <a:cubicBezTo>
                        <a:pt x="54" y="1834"/>
                        <a:pt x="99" y="1825"/>
                        <a:pt x="153" y="1825"/>
                      </a:cubicBezTo>
                      <a:cubicBezTo>
                        <a:pt x="162" y="1825"/>
                        <a:pt x="180" y="1825"/>
                        <a:pt x="190" y="1834"/>
                      </a:cubicBezTo>
                      <a:cubicBezTo>
                        <a:pt x="298" y="1924"/>
                        <a:pt x="415" y="1997"/>
                        <a:pt x="542" y="2069"/>
                      </a:cubicBezTo>
                      <a:cubicBezTo>
                        <a:pt x="867" y="2250"/>
                        <a:pt x="1220" y="2349"/>
                        <a:pt x="1599" y="2340"/>
                      </a:cubicBezTo>
                      <a:cubicBezTo>
                        <a:pt x="1726" y="2331"/>
                        <a:pt x="1851" y="2340"/>
                        <a:pt x="1969" y="2430"/>
                      </a:cubicBezTo>
                      <a:cubicBezTo>
                        <a:pt x="2086" y="2521"/>
                        <a:pt x="2231" y="2584"/>
                        <a:pt x="2357" y="2665"/>
                      </a:cubicBezTo>
                      <a:cubicBezTo>
                        <a:pt x="2547" y="2783"/>
                        <a:pt x="2719" y="2918"/>
                        <a:pt x="2881" y="3072"/>
                      </a:cubicBezTo>
                      <a:cubicBezTo>
                        <a:pt x="3053" y="3244"/>
                        <a:pt x="3189" y="3442"/>
                        <a:pt x="3315" y="3641"/>
                      </a:cubicBezTo>
                      <a:cubicBezTo>
                        <a:pt x="3324" y="3659"/>
                        <a:pt x="3333" y="3668"/>
                        <a:pt x="3342" y="3677"/>
                      </a:cubicBezTo>
                      <a:cubicBezTo>
                        <a:pt x="3342" y="1970"/>
                        <a:pt x="3342" y="1970"/>
                        <a:pt x="3342" y="1970"/>
                      </a:cubicBezTo>
                      <a:cubicBezTo>
                        <a:pt x="3459" y="1970"/>
                        <a:pt x="3559" y="1870"/>
                        <a:pt x="3559" y="1753"/>
                      </a:cubicBezTo>
                      <a:cubicBezTo>
                        <a:pt x="3559" y="1635"/>
                        <a:pt x="3459" y="1536"/>
                        <a:pt x="3342" y="1536"/>
                      </a:cubicBezTo>
                    </a:path>
                  </a:pathLst>
                </a:custGeom>
                <a:solidFill>
                  <a:schemeClr val="accent2"/>
                </a:solidFill>
                <a:ln w="9525" cap="flat">
                  <a:noFill/>
                  <a:bevel/>
                  <a:headEnd/>
                  <a:tailEnd/>
                </a:ln>
                <a:effectLst/>
              </p:spPr>
              <p:txBody>
                <a:bodyPr wrap="none" anchor="ctr"/>
                <a:lstStyle/>
                <a:p>
                  <a:pPr defTabSz="914172">
                    <a:defRPr/>
                  </a:pPr>
                  <a:endParaRPr lang="es-MX" sz="675" dirty="0">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1" name="Freeform 399">
                  <a:extLst>
                    <a:ext uri="{FF2B5EF4-FFF2-40B4-BE49-F238E27FC236}">
                      <a16:creationId xmlns:a16="http://schemas.microsoft.com/office/drawing/2014/main" id="{A48EA90B-9F5F-F778-6AE4-B4AE48C40D0E}"/>
                    </a:ext>
                  </a:extLst>
                </p:cNvPr>
                <p:cNvSpPr>
                  <a:spLocks noChangeArrowheads="1"/>
                </p:cNvSpPr>
                <p:nvPr/>
              </p:nvSpPr>
              <p:spPr bwMode="auto">
                <a:xfrm>
                  <a:off x="2875012" y="2582239"/>
                  <a:ext cx="1125915" cy="742400"/>
                </a:xfrm>
                <a:custGeom>
                  <a:avLst/>
                  <a:gdLst>
                    <a:gd name="T0" fmla="*/ 2603 w 2821"/>
                    <a:gd name="T1" fmla="*/ 822 h 1862"/>
                    <a:gd name="T2" fmla="*/ 2603 w 2821"/>
                    <a:gd name="T3" fmla="*/ 822 h 1862"/>
                    <a:gd name="T4" fmla="*/ 2603 w 2821"/>
                    <a:gd name="T5" fmla="*/ 226 h 1862"/>
                    <a:gd name="T6" fmla="*/ 1518 w 2821"/>
                    <a:gd name="T7" fmla="*/ 226 h 1862"/>
                    <a:gd name="T8" fmla="*/ 1301 w 2821"/>
                    <a:gd name="T9" fmla="*/ 0 h 1862"/>
                    <a:gd name="T10" fmla="*/ 1085 w 2821"/>
                    <a:gd name="T11" fmla="*/ 226 h 1862"/>
                    <a:gd name="T12" fmla="*/ 0 w 2821"/>
                    <a:gd name="T13" fmla="*/ 226 h 1862"/>
                    <a:gd name="T14" fmla="*/ 46 w 2821"/>
                    <a:gd name="T15" fmla="*/ 587 h 1862"/>
                    <a:gd name="T16" fmla="*/ 371 w 2821"/>
                    <a:gd name="T17" fmla="*/ 1229 h 1862"/>
                    <a:gd name="T18" fmla="*/ 859 w 2821"/>
                    <a:gd name="T19" fmla="*/ 1608 h 1862"/>
                    <a:gd name="T20" fmla="*/ 1835 w 2821"/>
                    <a:gd name="T21" fmla="*/ 1843 h 1862"/>
                    <a:gd name="T22" fmla="*/ 2603 w 2821"/>
                    <a:gd name="T23" fmla="*/ 1834 h 1862"/>
                    <a:gd name="T24" fmla="*/ 2603 w 2821"/>
                    <a:gd name="T25" fmla="*/ 1256 h 1862"/>
                    <a:gd name="T26" fmla="*/ 2820 w 2821"/>
                    <a:gd name="T27" fmla="*/ 1039 h 1862"/>
                    <a:gd name="T28" fmla="*/ 2603 w 2821"/>
                    <a:gd name="T29" fmla="*/ 822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1" h="1862">
                      <a:moveTo>
                        <a:pt x="2603" y="822"/>
                      </a:moveTo>
                      <a:lnTo>
                        <a:pt x="2603" y="822"/>
                      </a:lnTo>
                      <a:cubicBezTo>
                        <a:pt x="2603" y="226"/>
                        <a:pt x="2603" y="226"/>
                        <a:pt x="2603" y="226"/>
                      </a:cubicBezTo>
                      <a:cubicBezTo>
                        <a:pt x="1518" y="226"/>
                        <a:pt x="1518" y="226"/>
                        <a:pt x="1518" y="226"/>
                      </a:cubicBezTo>
                      <a:cubicBezTo>
                        <a:pt x="1518" y="100"/>
                        <a:pt x="1419" y="0"/>
                        <a:pt x="1301" y="0"/>
                      </a:cubicBezTo>
                      <a:cubicBezTo>
                        <a:pt x="1184" y="0"/>
                        <a:pt x="1085" y="100"/>
                        <a:pt x="1085" y="226"/>
                      </a:cubicBezTo>
                      <a:cubicBezTo>
                        <a:pt x="0" y="226"/>
                        <a:pt x="0" y="226"/>
                        <a:pt x="0" y="226"/>
                      </a:cubicBezTo>
                      <a:cubicBezTo>
                        <a:pt x="0" y="343"/>
                        <a:pt x="19" y="461"/>
                        <a:pt x="46" y="587"/>
                      </a:cubicBezTo>
                      <a:cubicBezTo>
                        <a:pt x="109" y="822"/>
                        <a:pt x="208" y="1039"/>
                        <a:pt x="371" y="1229"/>
                      </a:cubicBezTo>
                      <a:cubicBezTo>
                        <a:pt x="506" y="1391"/>
                        <a:pt x="669" y="1509"/>
                        <a:pt x="859" y="1608"/>
                      </a:cubicBezTo>
                      <a:cubicBezTo>
                        <a:pt x="1166" y="1753"/>
                        <a:pt x="1500" y="1816"/>
                        <a:pt x="1835" y="1843"/>
                      </a:cubicBezTo>
                      <a:cubicBezTo>
                        <a:pt x="2097" y="1861"/>
                        <a:pt x="2350" y="1861"/>
                        <a:pt x="2603" y="1834"/>
                      </a:cubicBezTo>
                      <a:cubicBezTo>
                        <a:pt x="2603" y="1256"/>
                        <a:pt x="2603" y="1256"/>
                        <a:pt x="2603" y="1256"/>
                      </a:cubicBezTo>
                      <a:cubicBezTo>
                        <a:pt x="2729" y="1256"/>
                        <a:pt x="2820" y="1157"/>
                        <a:pt x="2820" y="1039"/>
                      </a:cubicBezTo>
                      <a:cubicBezTo>
                        <a:pt x="2820" y="922"/>
                        <a:pt x="2729" y="822"/>
                        <a:pt x="2603" y="822"/>
                      </a:cubicBezTo>
                    </a:path>
                  </a:pathLst>
                </a:custGeom>
                <a:solidFill>
                  <a:schemeClr val="accent1"/>
                </a:solidFill>
                <a:ln w="9525" cap="flat">
                  <a:noFill/>
                  <a:bevel/>
                  <a:headEnd/>
                  <a:tailEnd/>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2" name="Freeform 419">
                  <a:extLst>
                    <a:ext uri="{FF2B5EF4-FFF2-40B4-BE49-F238E27FC236}">
                      <a16:creationId xmlns:a16="http://schemas.microsoft.com/office/drawing/2014/main" id="{BE175E48-9AC5-03BF-FA43-FA0CA99E191A}"/>
                    </a:ext>
                  </a:extLst>
                </p:cNvPr>
                <p:cNvSpPr>
                  <a:spLocks noChangeArrowheads="1"/>
                </p:cNvSpPr>
                <p:nvPr/>
              </p:nvSpPr>
              <p:spPr bwMode="auto">
                <a:xfrm>
                  <a:off x="2456544" y="1838470"/>
                  <a:ext cx="295553" cy="295553"/>
                </a:xfrm>
                <a:custGeom>
                  <a:avLst/>
                  <a:gdLst>
                    <a:gd name="T0" fmla="*/ 741 w 742"/>
                    <a:gd name="T1" fmla="*/ 370 h 741"/>
                    <a:gd name="T2" fmla="*/ 741 w 742"/>
                    <a:gd name="T3" fmla="*/ 370 h 741"/>
                    <a:gd name="T4" fmla="*/ 370 w 742"/>
                    <a:gd name="T5" fmla="*/ 740 h 741"/>
                    <a:gd name="T6" fmla="*/ 0 w 742"/>
                    <a:gd name="T7" fmla="*/ 370 h 741"/>
                    <a:gd name="T8" fmla="*/ 370 w 742"/>
                    <a:gd name="T9" fmla="*/ 0 h 741"/>
                    <a:gd name="T10" fmla="*/ 741 w 742"/>
                    <a:gd name="T11" fmla="*/ 370 h 741"/>
                  </a:gdLst>
                  <a:ahLst/>
                  <a:cxnLst>
                    <a:cxn ang="0">
                      <a:pos x="T0" y="T1"/>
                    </a:cxn>
                    <a:cxn ang="0">
                      <a:pos x="T2" y="T3"/>
                    </a:cxn>
                    <a:cxn ang="0">
                      <a:pos x="T4" y="T5"/>
                    </a:cxn>
                    <a:cxn ang="0">
                      <a:pos x="T6" y="T7"/>
                    </a:cxn>
                    <a:cxn ang="0">
                      <a:pos x="T8" y="T9"/>
                    </a:cxn>
                    <a:cxn ang="0">
                      <a:pos x="T10" y="T11"/>
                    </a:cxn>
                  </a:cxnLst>
                  <a:rect l="0" t="0" r="r" b="b"/>
                  <a:pathLst>
                    <a:path w="742" h="741">
                      <a:moveTo>
                        <a:pt x="741" y="370"/>
                      </a:moveTo>
                      <a:lnTo>
                        <a:pt x="741" y="370"/>
                      </a:lnTo>
                      <a:cubicBezTo>
                        <a:pt x="741" y="568"/>
                        <a:pt x="578" y="740"/>
                        <a:pt x="370" y="740"/>
                      </a:cubicBezTo>
                      <a:cubicBezTo>
                        <a:pt x="162" y="740"/>
                        <a:pt x="0" y="568"/>
                        <a:pt x="0" y="370"/>
                      </a:cubicBezTo>
                      <a:cubicBezTo>
                        <a:pt x="0" y="162"/>
                        <a:pt x="162" y="0"/>
                        <a:pt x="370" y="0"/>
                      </a:cubicBezTo>
                      <a:cubicBezTo>
                        <a:pt x="578" y="0"/>
                        <a:pt x="741" y="162"/>
                        <a:pt x="741" y="370"/>
                      </a:cubicBezTo>
                    </a:path>
                  </a:pathLst>
                </a:custGeom>
                <a:solidFill>
                  <a:schemeClr val="accent5"/>
                </a:solidFill>
                <a:ln>
                  <a:noFill/>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3" name="Freeform 420">
                  <a:extLst>
                    <a:ext uri="{FF2B5EF4-FFF2-40B4-BE49-F238E27FC236}">
                      <a16:creationId xmlns:a16="http://schemas.microsoft.com/office/drawing/2014/main" id="{53708398-07AB-5D6A-3160-F5E0AF610C71}"/>
                    </a:ext>
                  </a:extLst>
                </p:cNvPr>
                <p:cNvSpPr>
                  <a:spLocks noChangeArrowheads="1"/>
                </p:cNvSpPr>
                <p:nvPr/>
              </p:nvSpPr>
              <p:spPr bwMode="auto">
                <a:xfrm>
                  <a:off x="2456542" y="3438582"/>
                  <a:ext cx="295553" cy="295553"/>
                </a:xfrm>
                <a:custGeom>
                  <a:avLst/>
                  <a:gdLst>
                    <a:gd name="T0" fmla="*/ 741 w 742"/>
                    <a:gd name="T1" fmla="*/ 370 h 742"/>
                    <a:gd name="T2" fmla="*/ 741 w 742"/>
                    <a:gd name="T3" fmla="*/ 370 h 742"/>
                    <a:gd name="T4" fmla="*/ 370 w 742"/>
                    <a:gd name="T5" fmla="*/ 741 h 742"/>
                    <a:gd name="T6" fmla="*/ 0 w 742"/>
                    <a:gd name="T7" fmla="*/ 370 h 742"/>
                    <a:gd name="T8" fmla="*/ 370 w 742"/>
                    <a:gd name="T9" fmla="*/ 0 h 742"/>
                    <a:gd name="T10" fmla="*/ 741 w 742"/>
                    <a:gd name="T11" fmla="*/ 370 h 742"/>
                  </a:gdLst>
                  <a:ahLst/>
                  <a:cxnLst>
                    <a:cxn ang="0">
                      <a:pos x="T0" y="T1"/>
                    </a:cxn>
                    <a:cxn ang="0">
                      <a:pos x="T2" y="T3"/>
                    </a:cxn>
                    <a:cxn ang="0">
                      <a:pos x="T4" y="T5"/>
                    </a:cxn>
                    <a:cxn ang="0">
                      <a:pos x="T6" y="T7"/>
                    </a:cxn>
                    <a:cxn ang="0">
                      <a:pos x="T8" y="T9"/>
                    </a:cxn>
                    <a:cxn ang="0">
                      <a:pos x="T10" y="T11"/>
                    </a:cxn>
                  </a:cxnLst>
                  <a:rect l="0" t="0" r="r" b="b"/>
                  <a:pathLst>
                    <a:path w="742" h="742">
                      <a:moveTo>
                        <a:pt x="741" y="370"/>
                      </a:moveTo>
                      <a:lnTo>
                        <a:pt x="741" y="370"/>
                      </a:lnTo>
                      <a:cubicBezTo>
                        <a:pt x="741" y="578"/>
                        <a:pt x="578" y="741"/>
                        <a:pt x="370" y="741"/>
                      </a:cubicBezTo>
                      <a:cubicBezTo>
                        <a:pt x="162" y="741"/>
                        <a:pt x="0" y="578"/>
                        <a:pt x="0" y="370"/>
                      </a:cubicBezTo>
                      <a:cubicBezTo>
                        <a:pt x="0" y="162"/>
                        <a:pt x="162" y="0"/>
                        <a:pt x="370" y="0"/>
                      </a:cubicBezTo>
                      <a:cubicBezTo>
                        <a:pt x="578" y="0"/>
                        <a:pt x="741" y="162"/>
                        <a:pt x="741" y="370"/>
                      </a:cubicBezTo>
                    </a:path>
                  </a:pathLst>
                </a:custGeom>
                <a:solidFill>
                  <a:schemeClr val="accent1"/>
                </a:solidFill>
                <a:ln>
                  <a:noFill/>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4" name="Freeform 421">
                  <a:extLst>
                    <a:ext uri="{FF2B5EF4-FFF2-40B4-BE49-F238E27FC236}">
                      <a16:creationId xmlns:a16="http://schemas.microsoft.com/office/drawing/2014/main" id="{D1913920-86CE-57F5-CC26-9193A3ADF445}"/>
                    </a:ext>
                  </a:extLst>
                </p:cNvPr>
                <p:cNvSpPr>
                  <a:spLocks noChangeArrowheads="1"/>
                </p:cNvSpPr>
                <p:nvPr/>
              </p:nvSpPr>
              <p:spPr bwMode="auto">
                <a:xfrm>
                  <a:off x="2456542" y="4404660"/>
                  <a:ext cx="295553" cy="299071"/>
                </a:xfrm>
                <a:custGeom>
                  <a:avLst/>
                  <a:gdLst>
                    <a:gd name="T0" fmla="*/ 741 w 742"/>
                    <a:gd name="T1" fmla="*/ 370 h 751"/>
                    <a:gd name="T2" fmla="*/ 741 w 742"/>
                    <a:gd name="T3" fmla="*/ 370 h 751"/>
                    <a:gd name="T4" fmla="*/ 370 w 742"/>
                    <a:gd name="T5" fmla="*/ 750 h 751"/>
                    <a:gd name="T6" fmla="*/ 0 w 742"/>
                    <a:gd name="T7" fmla="*/ 370 h 751"/>
                    <a:gd name="T8" fmla="*/ 370 w 742"/>
                    <a:gd name="T9" fmla="*/ 0 h 751"/>
                    <a:gd name="T10" fmla="*/ 741 w 742"/>
                    <a:gd name="T11" fmla="*/ 370 h 751"/>
                  </a:gdLst>
                  <a:ahLst/>
                  <a:cxnLst>
                    <a:cxn ang="0">
                      <a:pos x="T0" y="T1"/>
                    </a:cxn>
                    <a:cxn ang="0">
                      <a:pos x="T2" y="T3"/>
                    </a:cxn>
                    <a:cxn ang="0">
                      <a:pos x="T4" y="T5"/>
                    </a:cxn>
                    <a:cxn ang="0">
                      <a:pos x="T6" y="T7"/>
                    </a:cxn>
                    <a:cxn ang="0">
                      <a:pos x="T8" y="T9"/>
                    </a:cxn>
                    <a:cxn ang="0">
                      <a:pos x="T10" y="T11"/>
                    </a:cxn>
                  </a:cxnLst>
                  <a:rect l="0" t="0" r="r" b="b"/>
                  <a:pathLst>
                    <a:path w="742" h="751">
                      <a:moveTo>
                        <a:pt x="741" y="370"/>
                      </a:moveTo>
                      <a:lnTo>
                        <a:pt x="741" y="370"/>
                      </a:lnTo>
                      <a:cubicBezTo>
                        <a:pt x="741" y="578"/>
                        <a:pt x="578" y="750"/>
                        <a:pt x="370" y="750"/>
                      </a:cubicBezTo>
                      <a:cubicBezTo>
                        <a:pt x="162" y="750"/>
                        <a:pt x="0" y="578"/>
                        <a:pt x="0" y="370"/>
                      </a:cubicBezTo>
                      <a:cubicBezTo>
                        <a:pt x="0" y="171"/>
                        <a:pt x="162" y="0"/>
                        <a:pt x="370" y="0"/>
                      </a:cubicBezTo>
                      <a:cubicBezTo>
                        <a:pt x="578" y="0"/>
                        <a:pt x="741" y="171"/>
                        <a:pt x="741" y="370"/>
                      </a:cubicBezTo>
                    </a:path>
                  </a:pathLst>
                </a:custGeom>
                <a:solidFill>
                  <a:schemeClr val="accent2"/>
                </a:solidFill>
                <a:ln>
                  <a:noFill/>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5" name="Freeform 422">
                  <a:extLst>
                    <a:ext uri="{FF2B5EF4-FFF2-40B4-BE49-F238E27FC236}">
                      <a16:creationId xmlns:a16="http://schemas.microsoft.com/office/drawing/2014/main" id="{4EC884F5-ADDF-B542-82A1-976E86429510}"/>
                    </a:ext>
                  </a:extLst>
                </p:cNvPr>
                <p:cNvSpPr>
                  <a:spLocks noChangeArrowheads="1"/>
                </p:cNvSpPr>
                <p:nvPr/>
              </p:nvSpPr>
              <p:spPr bwMode="auto">
                <a:xfrm>
                  <a:off x="6516844" y="1838470"/>
                  <a:ext cx="295553" cy="295553"/>
                </a:xfrm>
                <a:custGeom>
                  <a:avLst/>
                  <a:gdLst>
                    <a:gd name="T0" fmla="*/ 741 w 742"/>
                    <a:gd name="T1" fmla="*/ 370 h 741"/>
                    <a:gd name="T2" fmla="*/ 741 w 742"/>
                    <a:gd name="T3" fmla="*/ 370 h 741"/>
                    <a:gd name="T4" fmla="*/ 371 w 742"/>
                    <a:gd name="T5" fmla="*/ 740 h 741"/>
                    <a:gd name="T6" fmla="*/ 0 w 742"/>
                    <a:gd name="T7" fmla="*/ 370 h 741"/>
                    <a:gd name="T8" fmla="*/ 371 w 742"/>
                    <a:gd name="T9" fmla="*/ 0 h 741"/>
                    <a:gd name="T10" fmla="*/ 741 w 742"/>
                    <a:gd name="T11" fmla="*/ 370 h 741"/>
                  </a:gdLst>
                  <a:ahLst/>
                  <a:cxnLst>
                    <a:cxn ang="0">
                      <a:pos x="T0" y="T1"/>
                    </a:cxn>
                    <a:cxn ang="0">
                      <a:pos x="T2" y="T3"/>
                    </a:cxn>
                    <a:cxn ang="0">
                      <a:pos x="T4" y="T5"/>
                    </a:cxn>
                    <a:cxn ang="0">
                      <a:pos x="T6" y="T7"/>
                    </a:cxn>
                    <a:cxn ang="0">
                      <a:pos x="T8" y="T9"/>
                    </a:cxn>
                    <a:cxn ang="0">
                      <a:pos x="T10" y="T11"/>
                    </a:cxn>
                  </a:cxnLst>
                  <a:rect l="0" t="0" r="r" b="b"/>
                  <a:pathLst>
                    <a:path w="742" h="741">
                      <a:moveTo>
                        <a:pt x="741" y="370"/>
                      </a:moveTo>
                      <a:lnTo>
                        <a:pt x="741" y="370"/>
                      </a:lnTo>
                      <a:cubicBezTo>
                        <a:pt x="741" y="568"/>
                        <a:pt x="578" y="740"/>
                        <a:pt x="371" y="740"/>
                      </a:cubicBezTo>
                      <a:cubicBezTo>
                        <a:pt x="163" y="740"/>
                        <a:pt x="0" y="568"/>
                        <a:pt x="0" y="370"/>
                      </a:cubicBezTo>
                      <a:cubicBezTo>
                        <a:pt x="0" y="162"/>
                        <a:pt x="163" y="0"/>
                        <a:pt x="371" y="0"/>
                      </a:cubicBezTo>
                      <a:cubicBezTo>
                        <a:pt x="578" y="0"/>
                        <a:pt x="741" y="162"/>
                        <a:pt x="741" y="370"/>
                      </a:cubicBezTo>
                    </a:path>
                  </a:pathLst>
                </a:custGeom>
                <a:solidFill>
                  <a:schemeClr val="accent4"/>
                </a:solidFill>
                <a:ln>
                  <a:noFill/>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6" name="Freeform 423">
                  <a:extLst>
                    <a:ext uri="{FF2B5EF4-FFF2-40B4-BE49-F238E27FC236}">
                      <a16:creationId xmlns:a16="http://schemas.microsoft.com/office/drawing/2014/main" id="{4344B2FD-C771-1557-80D1-BF3E91275397}"/>
                    </a:ext>
                  </a:extLst>
                </p:cNvPr>
                <p:cNvSpPr>
                  <a:spLocks noChangeArrowheads="1"/>
                </p:cNvSpPr>
                <p:nvPr/>
              </p:nvSpPr>
              <p:spPr bwMode="auto">
                <a:xfrm>
                  <a:off x="6516844" y="2763832"/>
                  <a:ext cx="295553" cy="295553"/>
                </a:xfrm>
                <a:custGeom>
                  <a:avLst/>
                  <a:gdLst>
                    <a:gd name="T0" fmla="*/ 741 w 742"/>
                    <a:gd name="T1" fmla="*/ 370 h 742"/>
                    <a:gd name="T2" fmla="*/ 741 w 742"/>
                    <a:gd name="T3" fmla="*/ 370 h 742"/>
                    <a:gd name="T4" fmla="*/ 371 w 742"/>
                    <a:gd name="T5" fmla="*/ 741 h 742"/>
                    <a:gd name="T6" fmla="*/ 0 w 742"/>
                    <a:gd name="T7" fmla="*/ 370 h 742"/>
                    <a:gd name="T8" fmla="*/ 371 w 742"/>
                    <a:gd name="T9" fmla="*/ 0 h 742"/>
                    <a:gd name="T10" fmla="*/ 741 w 742"/>
                    <a:gd name="T11" fmla="*/ 370 h 742"/>
                  </a:gdLst>
                  <a:ahLst/>
                  <a:cxnLst>
                    <a:cxn ang="0">
                      <a:pos x="T0" y="T1"/>
                    </a:cxn>
                    <a:cxn ang="0">
                      <a:pos x="T2" y="T3"/>
                    </a:cxn>
                    <a:cxn ang="0">
                      <a:pos x="T4" y="T5"/>
                    </a:cxn>
                    <a:cxn ang="0">
                      <a:pos x="T6" y="T7"/>
                    </a:cxn>
                    <a:cxn ang="0">
                      <a:pos x="T8" y="T9"/>
                    </a:cxn>
                    <a:cxn ang="0">
                      <a:pos x="T10" y="T11"/>
                    </a:cxn>
                  </a:cxnLst>
                  <a:rect l="0" t="0" r="r" b="b"/>
                  <a:pathLst>
                    <a:path w="742" h="742">
                      <a:moveTo>
                        <a:pt x="741" y="370"/>
                      </a:moveTo>
                      <a:lnTo>
                        <a:pt x="741" y="370"/>
                      </a:lnTo>
                      <a:cubicBezTo>
                        <a:pt x="741" y="578"/>
                        <a:pt x="578" y="741"/>
                        <a:pt x="371" y="741"/>
                      </a:cubicBezTo>
                      <a:cubicBezTo>
                        <a:pt x="163" y="741"/>
                        <a:pt x="0" y="578"/>
                        <a:pt x="0" y="370"/>
                      </a:cubicBezTo>
                      <a:cubicBezTo>
                        <a:pt x="0" y="162"/>
                        <a:pt x="163" y="0"/>
                        <a:pt x="371" y="0"/>
                      </a:cubicBezTo>
                      <a:cubicBezTo>
                        <a:pt x="578" y="0"/>
                        <a:pt x="741" y="162"/>
                        <a:pt x="741" y="370"/>
                      </a:cubicBezTo>
                    </a:path>
                  </a:pathLst>
                </a:custGeom>
                <a:solidFill>
                  <a:schemeClr val="tx1">
                    <a:lumMod val="75000"/>
                  </a:schemeClr>
                </a:solidFill>
                <a:ln>
                  <a:noFill/>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7" name="Freeform 424">
                  <a:extLst>
                    <a:ext uri="{FF2B5EF4-FFF2-40B4-BE49-F238E27FC236}">
                      <a16:creationId xmlns:a16="http://schemas.microsoft.com/office/drawing/2014/main" id="{DF27C467-98E0-DC73-42FE-C8BC6D7C6151}"/>
                    </a:ext>
                  </a:extLst>
                </p:cNvPr>
                <p:cNvSpPr>
                  <a:spLocks noChangeArrowheads="1"/>
                </p:cNvSpPr>
                <p:nvPr/>
              </p:nvSpPr>
              <p:spPr bwMode="auto">
                <a:xfrm>
                  <a:off x="6516843" y="3594194"/>
                  <a:ext cx="295553" cy="299071"/>
                </a:xfrm>
                <a:custGeom>
                  <a:avLst/>
                  <a:gdLst>
                    <a:gd name="T0" fmla="*/ 741 w 742"/>
                    <a:gd name="T1" fmla="*/ 370 h 751"/>
                    <a:gd name="T2" fmla="*/ 741 w 742"/>
                    <a:gd name="T3" fmla="*/ 370 h 751"/>
                    <a:gd name="T4" fmla="*/ 371 w 742"/>
                    <a:gd name="T5" fmla="*/ 750 h 751"/>
                    <a:gd name="T6" fmla="*/ 0 w 742"/>
                    <a:gd name="T7" fmla="*/ 370 h 751"/>
                    <a:gd name="T8" fmla="*/ 371 w 742"/>
                    <a:gd name="T9" fmla="*/ 0 h 751"/>
                    <a:gd name="T10" fmla="*/ 741 w 742"/>
                    <a:gd name="T11" fmla="*/ 370 h 751"/>
                  </a:gdLst>
                  <a:ahLst/>
                  <a:cxnLst>
                    <a:cxn ang="0">
                      <a:pos x="T0" y="T1"/>
                    </a:cxn>
                    <a:cxn ang="0">
                      <a:pos x="T2" y="T3"/>
                    </a:cxn>
                    <a:cxn ang="0">
                      <a:pos x="T4" y="T5"/>
                    </a:cxn>
                    <a:cxn ang="0">
                      <a:pos x="T6" y="T7"/>
                    </a:cxn>
                    <a:cxn ang="0">
                      <a:pos x="T8" y="T9"/>
                    </a:cxn>
                    <a:cxn ang="0">
                      <a:pos x="T10" y="T11"/>
                    </a:cxn>
                  </a:cxnLst>
                  <a:rect l="0" t="0" r="r" b="b"/>
                  <a:pathLst>
                    <a:path w="742" h="751">
                      <a:moveTo>
                        <a:pt x="741" y="370"/>
                      </a:moveTo>
                      <a:lnTo>
                        <a:pt x="741" y="370"/>
                      </a:lnTo>
                      <a:cubicBezTo>
                        <a:pt x="741" y="578"/>
                        <a:pt x="578" y="750"/>
                        <a:pt x="371" y="750"/>
                      </a:cubicBezTo>
                      <a:cubicBezTo>
                        <a:pt x="163" y="750"/>
                        <a:pt x="0" y="578"/>
                        <a:pt x="0" y="370"/>
                      </a:cubicBezTo>
                      <a:cubicBezTo>
                        <a:pt x="0" y="171"/>
                        <a:pt x="163" y="0"/>
                        <a:pt x="371" y="0"/>
                      </a:cubicBezTo>
                      <a:cubicBezTo>
                        <a:pt x="578" y="0"/>
                        <a:pt x="741" y="171"/>
                        <a:pt x="741" y="370"/>
                      </a:cubicBezTo>
                    </a:path>
                  </a:pathLst>
                </a:custGeom>
                <a:solidFill>
                  <a:schemeClr val="accent6"/>
                </a:solidFill>
                <a:ln>
                  <a:noFill/>
                </a:ln>
                <a:effectLst/>
              </p:spPr>
              <p:txBody>
                <a:bodyPr wrap="none" anchor="ctr"/>
                <a:lstStyle/>
                <a:p>
                  <a:pPr defTabSz="914172">
                    <a:defRPr/>
                  </a:pPr>
                  <a:endParaRPr lang="es-MX" sz="675">
                    <a:solidFill>
                      <a:srgbClr val="010203"/>
                    </a:solidFill>
                    <a:latin typeface="Lato" panose="020F0502020204030203" pitchFamily="34" charset="0"/>
                    <a:ea typeface="Lato" panose="020F0502020204030203" pitchFamily="34" charset="0"/>
                    <a:cs typeface="Lato" panose="020F0502020204030203" pitchFamily="34" charset="0"/>
                  </a:endParaRPr>
                </a:p>
              </p:txBody>
            </p:sp>
            <p:sp>
              <p:nvSpPr>
                <p:cNvPr id="78" name="Google Shape;299;p7">
                  <a:extLst>
                    <a:ext uri="{FF2B5EF4-FFF2-40B4-BE49-F238E27FC236}">
                      <a16:creationId xmlns:a16="http://schemas.microsoft.com/office/drawing/2014/main" id="{595CF54C-9E69-14FD-790A-4A5A86884888}"/>
                    </a:ext>
                  </a:extLst>
                </p:cNvPr>
                <p:cNvSpPr txBox="1"/>
                <p:nvPr/>
              </p:nvSpPr>
              <p:spPr>
                <a:xfrm>
                  <a:off x="97493" y="1719733"/>
                  <a:ext cx="2278526" cy="242325"/>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3600"/>
                    <a:defRPr/>
                  </a:pPr>
                  <a:r>
                    <a:rPr lang="en-US" sz="1500" b="1" dirty="0">
                      <a:solidFill>
                        <a:schemeClr val="accent5"/>
                      </a:solidFill>
                      <a:latin typeface="Lato" panose="020F0502020204030203" pitchFamily="34" charset="0"/>
                      <a:ea typeface="Lato" panose="020F0502020204030203" pitchFamily="34" charset="0"/>
                      <a:cs typeface="Lato" panose="020F0502020204030203" pitchFamily="34" charset="0"/>
                      <a:sym typeface="Lato"/>
                    </a:rPr>
                    <a:t>Cognitive Disabilities</a:t>
                  </a:r>
                  <a:endParaRPr lang="en-US" sz="1500" b="1" dirty="0">
                    <a:solidFill>
                      <a:schemeClr val="accent5"/>
                    </a:solidFill>
                    <a:latin typeface="Lato" panose="020F0502020204030203" pitchFamily="34" charset="0"/>
                    <a:ea typeface="Lato" panose="020F0502020204030203" pitchFamily="34" charset="0"/>
                    <a:cs typeface="Lato" panose="020F0502020204030203" pitchFamily="34" charset="0"/>
                  </a:endParaRPr>
                </a:p>
              </p:txBody>
            </p:sp>
            <p:sp>
              <p:nvSpPr>
                <p:cNvPr id="79" name="Google Shape;300;p7">
                  <a:extLst>
                    <a:ext uri="{FF2B5EF4-FFF2-40B4-BE49-F238E27FC236}">
                      <a16:creationId xmlns:a16="http://schemas.microsoft.com/office/drawing/2014/main" id="{B64446B7-834C-0491-6A97-01B1B6AE2A94}"/>
                    </a:ext>
                  </a:extLst>
                </p:cNvPr>
                <p:cNvSpPr/>
                <p:nvPr/>
              </p:nvSpPr>
              <p:spPr>
                <a:xfrm>
                  <a:off x="25029" y="1920950"/>
                  <a:ext cx="2073267" cy="546684"/>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2800"/>
                    <a:defRPr/>
                  </a:pPr>
                  <a:endParaRPr lang="en-US" sz="1200" dirty="0">
                    <a:latin typeface="Lato" panose="020F0502020204030203" pitchFamily="34" charset="0"/>
                    <a:ea typeface="Lato" panose="020F0502020204030203" pitchFamily="34" charset="0"/>
                    <a:cs typeface="Lato" panose="020F0502020204030203" pitchFamily="34" charset="0"/>
                    <a:sym typeface="Lato"/>
                  </a:endParaRPr>
                </a:p>
              </p:txBody>
            </p:sp>
            <p:sp>
              <p:nvSpPr>
                <p:cNvPr id="80" name="Google Shape;299;p7">
                  <a:extLst>
                    <a:ext uri="{FF2B5EF4-FFF2-40B4-BE49-F238E27FC236}">
                      <a16:creationId xmlns:a16="http://schemas.microsoft.com/office/drawing/2014/main" id="{DDF8CD15-AC83-3877-5283-C8C8F4FBF162}"/>
                    </a:ext>
                  </a:extLst>
                </p:cNvPr>
                <p:cNvSpPr txBox="1"/>
                <p:nvPr/>
              </p:nvSpPr>
              <p:spPr>
                <a:xfrm>
                  <a:off x="565245" y="3319973"/>
                  <a:ext cx="1800944" cy="242325"/>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3600"/>
                    <a:defRPr/>
                  </a:pPr>
                  <a:r>
                    <a:rPr lang="en-US" sz="1500" b="1" dirty="0">
                      <a:solidFill>
                        <a:schemeClr val="accent1"/>
                      </a:solidFill>
                      <a:latin typeface="Lato" panose="020F0502020204030203" pitchFamily="34" charset="0"/>
                      <a:ea typeface="Lato" panose="020F0502020204030203" pitchFamily="34" charset="0"/>
                      <a:cs typeface="Lato" panose="020F0502020204030203" pitchFamily="34" charset="0"/>
                      <a:sym typeface="Lato"/>
                    </a:rPr>
                    <a:t>Mobility Disabilities</a:t>
                  </a:r>
                  <a:endParaRPr sz="1500" b="1" dirty="0">
                    <a:solidFill>
                      <a:schemeClr val="accent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81" name="Google Shape;300;p7">
                  <a:extLst>
                    <a:ext uri="{FF2B5EF4-FFF2-40B4-BE49-F238E27FC236}">
                      <a16:creationId xmlns:a16="http://schemas.microsoft.com/office/drawing/2014/main" id="{BDF02D34-CF68-5FC2-0902-1B1479E8EBF5}"/>
                    </a:ext>
                  </a:extLst>
                </p:cNvPr>
                <p:cNvSpPr/>
                <p:nvPr/>
              </p:nvSpPr>
              <p:spPr>
                <a:xfrm>
                  <a:off x="786" y="3513615"/>
                  <a:ext cx="2359758" cy="357750"/>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Manual dexterity / fine motor control</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Ambulation</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Muscle fatigue</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Body size or shape</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12.2% have mobility disabilities</a:t>
                  </a:r>
                </a:p>
              </p:txBody>
            </p:sp>
            <p:sp>
              <p:nvSpPr>
                <p:cNvPr id="82" name="Google Shape;299;p7">
                  <a:extLst>
                    <a:ext uri="{FF2B5EF4-FFF2-40B4-BE49-F238E27FC236}">
                      <a16:creationId xmlns:a16="http://schemas.microsoft.com/office/drawing/2014/main" id="{DAE34204-C968-B401-0004-19214F3F9BDF}"/>
                    </a:ext>
                  </a:extLst>
                </p:cNvPr>
                <p:cNvSpPr txBox="1"/>
                <p:nvPr/>
              </p:nvSpPr>
              <p:spPr>
                <a:xfrm>
                  <a:off x="88868" y="4316920"/>
                  <a:ext cx="2282964" cy="242325"/>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3600"/>
                    <a:defRPr/>
                  </a:pPr>
                  <a:r>
                    <a:rPr lang="en-US" sz="1500" b="1" dirty="0">
                      <a:solidFill>
                        <a:schemeClr val="accent2"/>
                      </a:solidFill>
                      <a:latin typeface="Lato"/>
                      <a:ea typeface="Lato"/>
                      <a:cs typeface="Lato"/>
                      <a:sym typeface="Lato"/>
                    </a:rPr>
                    <a:t>Auditory Disabilities</a:t>
                  </a:r>
                  <a:endParaRPr sz="1500" b="1" dirty="0">
                    <a:solidFill>
                      <a:schemeClr val="accent2"/>
                    </a:solidFill>
                    <a:latin typeface="Lato"/>
                    <a:ea typeface="Lato"/>
                    <a:cs typeface="Lato"/>
                    <a:sym typeface="Lato"/>
                  </a:endParaRPr>
                </a:p>
              </p:txBody>
            </p:sp>
            <p:sp>
              <p:nvSpPr>
                <p:cNvPr id="83" name="Google Shape;300;p7">
                  <a:extLst>
                    <a:ext uri="{FF2B5EF4-FFF2-40B4-BE49-F238E27FC236}">
                      <a16:creationId xmlns:a16="http://schemas.microsoft.com/office/drawing/2014/main" id="{A6047BB0-FD02-233A-9E23-072083543F51}"/>
                    </a:ext>
                  </a:extLst>
                </p:cNvPr>
                <p:cNvSpPr/>
                <p:nvPr/>
              </p:nvSpPr>
              <p:spPr>
                <a:xfrm>
                  <a:off x="431858" y="4510548"/>
                  <a:ext cx="1934328" cy="579173"/>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Deafness</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Hard of hearing</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Central auditory processing disorder</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6.2% have auditory disabilities</a:t>
                  </a:r>
                </a:p>
              </p:txBody>
            </p:sp>
            <p:grpSp>
              <p:nvGrpSpPr>
                <p:cNvPr id="84" name="Google Shape;298;p7">
                  <a:extLst>
                    <a:ext uri="{FF2B5EF4-FFF2-40B4-BE49-F238E27FC236}">
                      <a16:creationId xmlns:a16="http://schemas.microsoft.com/office/drawing/2014/main" id="{BADCCD50-0377-1445-7F18-53DDC528152D}"/>
                    </a:ext>
                  </a:extLst>
                </p:cNvPr>
                <p:cNvGrpSpPr/>
                <p:nvPr/>
              </p:nvGrpSpPr>
              <p:grpSpPr>
                <a:xfrm>
                  <a:off x="6901862" y="1704864"/>
                  <a:ext cx="1829229" cy="551379"/>
                  <a:chOff x="2746746" y="10474806"/>
                  <a:chExt cx="5683926" cy="1470344"/>
                </a:xfrm>
              </p:grpSpPr>
              <p:sp>
                <p:nvSpPr>
                  <p:cNvPr id="91" name="Google Shape;299;p7">
                    <a:extLst>
                      <a:ext uri="{FF2B5EF4-FFF2-40B4-BE49-F238E27FC236}">
                        <a16:creationId xmlns:a16="http://schemas.microsoft.com/office/drawing/2014/main" id="{38D2CBFB-087E-47A3-8F83-5DD827485211}"/>
                      </a:ext>
                    </a:extLst>
                  </p:cNvPr>
                  <p:cNvSpPr txBox="1"/>
                  <p:nvPr/>
                </p:nvSpPr>
                <p:spPr>
                  <a:xfrm>
                    <a:off x="2751222" y="10474806"/>
                    <a:ext cx="5679450" cy="646200"/>
                  </a:xfrm>
                  <a:prstGeom prst="rect">
                    <a:avLst/>
                  </a:prstGeom>
                  <a:noFill/>
                  <a:ln>
                    <a:noFill/>
                  </a:ln>
                </p:spPr>
                <p:txBody>
                  <a:bodyPr spcFirstLastPara="1" wrap="square" lIns="45700" tIns="22845" rIns="45700" bIns="22845" anchor="t" anchorCtr="0">
                    <a:noAutofit/>
                  </a:bodyPr>
                  <a:lstStyle/>
                  <a:p>
                    <a:pPr defTabSz="914172">
                      <a:buClr>
                        <a:srgbClr val="000000"/>
                      </a:buClr>
                      <a:buSzPts val="3600"/>
                      <a:defRPr/>
                    </a:pPr>
                    <a:r>
                      <a:rPr lang="en-US" sz="1500" b="1" dirty="0">
                        <a:solidFill>
                          <a:schemeClr val="accent4"/>
                        </a:solidFill>
                        <a:latin typeface="Lato" panose="020F0502020204030203" pitchFamily="34" charset="0"/>
                        <a:ea typeface="Lato" panose="020F0502020204030203" pitchFamily="34" charset="0"/>
                        <a:cs typeface="Lato" panose="020F0502020204030203" pitchFamily="34" charset="0"/>
                        <a:sym typeface="Lato"/>
                      </a:rPr>
                      <a:t>Visual Disabilities</a:t>
                    </a:r>
                    <a:endParaRPr sz="1500" b="1" dirty="0">
                      <a:solidFill>
                        <a:schemeClr val="accent4"/>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2" name="Google Shape;300;p7">
                    <a:extLst>
                      <a:ext uri="{FF2B5EF4-FFF2-40B4-BE49-F238E27FC236}">
                        <a16:creationId xmlns:a16="http://schemas.microsoft.com/office/drawing/2014/main" id="{58ED5B0A-D452-231D-C714-B72C2BED9A94}"/>
                      </a:ext>
                    </a:extLst>
                  </p:cNvPr>
                  <p:cNvSpPr/>
                  <p:nvPr/>
                </p:nvSpPr>
                <p:spPr>
                  <a:xfrm>
                    <a:off x="2746746" y="10991150"/>
                    <a:ext cx="5542211" cy="954000"/>
                  </a:xfrm>
                  <a:prstGeom prst="rect">
                    <a:avLst/>
                  </a:prstGeom>
                  <a:noFill/>
                  <a:ln>
                    <a:noFill/>
                  </a:ln>
                </p:spPr>
                <p:txBody>
                  <a:bodyPr spcFirstLastPara="1" wrap="square" lIns="45700" tIns="22845" rIns="45700" bIns="22845" anchor="t" anchorCtr="0">
                    <a:noAutofit/>
                  </a:bodyPr>
                  <a:lstStyle/>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Blindness</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Color blindness</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Low vision</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5.5% have visual disabilities</a:t>
                    </a:r>
                  </a:p>
                  <a:p>
                    <a:pPr defTabSz="914172">
                      <a:buClr>
                        <a:srgbClr val="000000"/>
                      </a:buClr>
                      <a:buSzPts val="2800"/>
                      <a:defRPr/>
                    </a:pPr>
                    <a:endParaRPr lang="en-US" sz="1200" dirty="0">
                      <a:latin typeface="Lato" panose="020F0502020204030203" pitchFamily="34" charset="0"/>
                      <a:ea typeface="Lato" panose="020F0502020204030203" pitchFamily="34" charset="0"/>
                      <a:cs typeface="Lato" panose="020F0502020204030203" pitchFamily="34" charset="0"/>
                      <a:sym typeface="Lato"/>
                    </a:endParaRPr>
                  </a:p>
                </p:txBody>
              </p:sp>
            </p:grpSp>
            <p:grpSp>
              <p:nvGrpSpPr>
                <p:cNvPr id="85" name="Google Shape;298;p7">
                  <a:extLst>
                    <a:ext uri="{FF2B5EF4-FFF2-40B4-BE49-F238E27FC236}">
                      <a16:creationId xmlns:a16="http://schemas.microsoft.com/office/drawing/2014/main" id="{19196F28-7C88-7E8D-8ED4-55042916A044}"/>
                    </a:ext>
                  </a:extLst>
                </p:cNvPr>
                <p:cNvGrpSpPr/>
                <p:nvPr/>
              </p:nvGrpSpPr>
              <p:grpSpPr>
                <a:xfrm>
                  <a:off x="6901861" y="2645227"/>
                  <a:ext cx="1783622" cy="551381"/>
                  <a:chOff x="2746745" y="10474806"/>
                  <a:chExt cx="5542213" cy="1470349"/>
                </a:xfrm>
              </p:grpSpPr>
              <p:sp>
                <p:nvSpPr>
                  <p:cNvPr id="89" name="Google Shape;299;p7">
                    <a:extLst>
                      <a:ext uri="{FF2B5EF4-FFF2-40B4-BE49-F238E27FC236}">
                        <a16:creationId xmlns:a16="http://schemas.microsoft.com/office/drawing/2014/main" id="{D8066A26-E349-52BD-87C8-FEEDE6217E96}"/>
                      </a:ext>
                    </a:extLst>
                  </p:cNvPr>
                  <p:cNvSpPr txBox="1"/>
                  <p:nvPr/>
                </p:nvSpPr>
                <p:spPr>
                  <a:xfrm>
                    <a:off x="2751218" y="10474806"/>
                    <a:ext cx="5078112" cy="646200"/>
                  </a:xfrm>
                  <a:prstGeom prst="rect">
                    <a:avLst/>
                  </a:prstGeom>
                  <a:noFill/>
                  <a:ln>
                    <a:noFill/>
                  </a:ln>
                </p:spPr>
                <p:txBody>
                  <a:bodyPr spcFirstLastPara="1" wrap="square" lIns="45700" tIns="22845" rIns="45700" bIns="22845" anchor="t" anchorCtr="0">
                    <a:noAutofit/>
                  </a:bodyPr>
                  <a:lstStyle/>
                  <a:p>
                    <a:pPr defTabSz="914172">
                      <a:buClr>
                        <a:srgbClr val="000000"/>
                      </a:buClr>
                      <a:buSzPts val="3600"/>
                      <a:defRPr/>
                    </a:pPr>
                    <a:r>
                      <a:rPr lang="en-US" sz="1500" b="1"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sym typeface="Lato"/>
                      </a:rPr>
                      <a:t>Speech Disabilities</a:t>
                    </a:r>
                    <a:endParaRPr sz="1500" b="1"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90" name="Google Shape;300;p7">
                    <a:extLst>
                      <a:ext uri="{FF2B5EF4-FFF2-40B4-BE49-F238E27FC236}">
                        <a16:creationId xmlns:a16="http://schemas.microsoft.com/office/drawing/2014/main" id="{CBA51CD9-944E-F7B4-21ED-143F568C57A0}"/>
                      </a:ext>
                    </a:extLst>
                  </p:cNvPr>
                  <p:cNvSpPr/>
                  <p:nvPr/>
                </p:nvSpPr>
                <p:spPr>
                  <a:xfrm>
                    <a:off x="2746745" y="10991155"/>
                    <a:ext cx="5542213" cy="954000"/>
                  </a:xfrm>
                  <a:prstGeom prst="rect">
                    <a:avLst/>
                  </a:prstGeom>
                  <a:noFill/>
                  <a:ln>
                    <a:noFill/>
                  </a:ln>
                </p:spPr>
                <p:txBody>
                  <a:bodyPr spcFirstLastPara="1" wrap="square" lIns="45700" tIns="22845" rIns="45700" bIns="22845" anchor="t" anchorCtr="0">
                    <a:noAutofit/>
                  </a:bodyPr>
                  <a:lstStyle/>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Articulation</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Aphasia</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No speech</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5% have speech disabilities</a:t>
                    </a:r>
                  </a:p>
                  <a:p>
                    <a:pPr defTabSz="914172">
                      <a:buClr>
                        <a:srgbClr val="000000"/>
                      </a:buClr>
                      <a:buSzPts val="2800"/>
                      <a:defRPr/>
                    </a:pPr>
                    <a:endParaRPr lang="en-US" sz="1200" dirty="0">
                      <a:latin typeface="Lato" panose="020F0502020204030203" pitchFamily="34" charset="0"/>
                      <a:ea typeface="Lato" panose="020F0502020204030203" pitchFamily="34" charset="0"/>
                      <a:cs typeface="Lato" panose="020F0502020204030203" pitchFamily="34" charset="0"/>
                      <a:sym typeface="Lato"/>
                    </a:endParaRPr>
                  </a:p>
                </p:txBody>
              </p:sp>
            </p:grpSp>
            <p:grpSp>
              <p:nvGrpSpPr>
                <p:cNvPr id="86" name="Google Shape;298;p7">
                  <a:extLst>
                    <a:ext uri="{FF2B5EF4-FFF2-40B4-BE49-F238E27FC236}">
                      <a16:creationId xmlns:a16="http://schemas.microsoft.com/office/drawing/2014/main" id="{5DBFADAD-A49A-F96D-1ECD-FE6872E0B657}"/>
                    </a:ext>
                  </a:extLst>
                </p:cNvPr>
                <p:cNvGrpSpPr/>
                <p:nvPr/>
              </p:nvGrpSpPr>
              <p:grpSpPr>
                <a:xfrm>
                  <a:off x="6901861" y="3468040"/>
                  <a:ext cx="2070491" cy="551379"/>
                  <a:chOff x="2746740" y="10474806"/>
                  <a:chExt cx="6433591" cy="1470344"/>
                </a:xfrm>
              </p:grpSpPr>
              <p:sp>
                <p:nvSpPr>
                  <p:cNvPr id="87" name="Google Shape;299;p7">
                    <a:extLst>
                      <a:ext uri="{FF2B5EF4-FFF2-40B4-BE49-F238E27FC236}">
                        <a16:creationId xmlns:a16="http://schemas.microsoft.com/office/drawing/2014/main" id="{3E65B907-6B6A-F831-2F4D-D832C2C3E6C0}"/>
                      </a:ext>
                    </a:extLst>
                  </p:cNvPr>
                  <p:cNvSpPr txBox="1"/>
                  <p:nvPr/>
                </p:nvSpPr>
                <p:spPr>
                  <a:xfrm>
                    <a:off x="2751209" y="10474806"/>
                    <a:ext cx="6429122" cy="646200"/>
                  </a:xfrm>
                  <a:prstGeom prst="rect">
                    <a:avLst/>
                  </a:prstGeom>
                  <a:noFill/>
                  <a:ln>
                    <a:noFill/>
                  </a:ln>
                </p:spPr>
                <p:txBody>
                  <a:bodyPr spcFirstLastPara="1" wrap="square" lIns="45700" tIns="22845" rIns="45700" bIns="22845" anchor="t" anchorCtr="0">
                    <a:noAutofit/>
                  </a:bodyPr>
                  <a:lstStyle/>
                  <a:p>
                    <a:pPr defTabSz="914172">
                      <a:buClr>
                        <a:srgbClr val="000000"/>
                      </a:buClr>
                      <a:buSzPts val="3600"/>
                      <a:defRPr/>
                    </a:pPr>
                    <a:r>
                      <a:rPr lang="en-US" sz="1500" b="1" dirty="0">
                        <a:solidFill>
                          <a:schemeClr val="accent6"/>
                        </a:solidFill>
                        <a:latin typeface="Lato" panose="020F0502020204030203" pitchFamily="34" charset="0"/>
                        <a:ea typeface="Lato" panose="020F0502020204030203" pitchFamily="34" charset="0"/>
                        <a:cs typeface="Lato" panose="020F0502020204030203" pitchFamily="34" charset="0"/>
                        <a:sym typeface="Lato"/>
                      </a:rPr>
                      <a:t>Psychological Disabilities</a:t>
                    </a:r>
                    <a:endParaRPr sz="1500" b="1" dirty="0">
                      <a:solidFill>
                        <a:schemeClr val="accent6"/>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88" name="Google Shape;300;p7">
                    <a:extLst>
                      <a:ext uri="{FF2B5EF4-FFF2-40B4-BE49-F238E27FC236}">
                        <a16:creationId xmlns:a16="http://schemas.microsoft.com/office/drawing/2014/main" id="{13A1171C-6768-987C-A1C8-0BAD1F6CA659}"/>
                      </a:ext>
                    </a:extLst>
                  </p:cNvPr>
                  <p:cNvSpPr/>
                  <p:nvPr/>
                </p:nvSpPr>
                <p:spPr>
                  <a:xfrm>
                    <a:off x="2746740" y="10991150"/>
                    <a:ext cx="6072572" cy="954000"/>
                  </a:xfrm>
                  <a:prstGeom prst="rect">
                    <a:avLst/>
                  </a:prstGeom>
                  <a:noFill/>
                  <a:ln>
                    <a:noFill/>
                  </a:ln>
                </p:spPr>
                <p:txBody>
                  <a:bodyPr spcFirstLastPara="1" wrap="square" lIns="45700" tIns="22845" rIns="45700" bIns="22845" anchor="t" anchorCtr="0">
                    <a:noAutofit/>
                  </a:bodyPr>
                  <a:lstStyle/>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Social</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Emotional</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Behavioral</a:t>
                    </a:r>
                  </a:p>
                  <a:p>
                    <a:pP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23.1% have psychological disabilities</a:t>
                    </a:r>
                  </a:p>
                </p:txBody>
              </p:sp>
            </p:grpSp>
          </p:grpSp>
          <p:grpSp>
            <p:nvGrpSpPr>
              <p:cNvPr id="59" name="Group 58">
                <a:extLst>
                  <a:ext uri="{FF2B5EF4-FFF2-40B4-BE49-F238E27FC236}">
                    <a16:creationId xmlns:a16="http://schemas.microsoft.com/office/drawing/2014/main" id="{A91DB691-0F73-F343-29E6-DD5A17EF4248}"/>
                  </a:ext>
                </a:extLst>
              </p:cNvPr>
              <p:cNvGrpSpPr/>
              <p:nvPr/>
            </p:nvGrpSpPr>
            <p:grpSpPr>
              <a:xfrm>
                <a:off x="4574343" y="2322892"/>
                <a:ext cx="3596411" cy="1792129"/>
                <a:chOff x="4574343" y="2322892"/>
                <a:chExt cx="3596411" cy="1792129"/>
              </a:xfrm>
            </p:grpSpPr>
            <p:pic>
              <p:nvPicPr>
                <p:cNvPr id="60" name="Graphic 59" descr="Brain in head with solid fill">
                  <a:extLst>
                    <a:ext uri="{FF2B5EF4-FFF2-40B4-BE49-F238E27FC236}">
                      <a16:creationId xmlns:a16="http://schemas.microsoft.com/office/drawing/2014/main" id="{91E5779C-B909-2E5E-90CE-AC5AC3F6243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74343" y="2548901"/>
                  <a:ext cx="508241" cy="508241"/>
                </a:xfrm>
                <a:prstGeom prst="rect">
                  <a:avLst/>
                </a:prstGeom>
              </p:spPr>
            </p:pic>
            <p:pic>
              <p:nvPicPr>
                <p:cNvPr id="61" name="Graphic 60" descr="Wheelchair with solid fill">
                  <a:extLst>
                    <a:ext uri="{FF2B5EF4-FFF2-40B4-BE49-F238E27FC236}">
                      <a16:creationId xmlns:a16="http://schemas.microsoft.com/office/drawing/2014/main" id="{234A35A0-D429-90CA-4AE4-CB382ACB45D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79851" y="3537449"/>
                  <a:ext cx="452571" cy="452571"/>
                </a:xfrm>
                <a:prstGeom prst="rect">
                  <a:avLst/>
                </a:prstGeom>
              </p:spPr>
            </p:pic>
            <p:pic>
              <p:nvPicPr>
                <p:cNvPr id="62" name="Graphic 61" descr="Ear with solid fill">
                  <a:extLst>
                    <a:ext uri="{FF2B5EF4-FFF2-40B4-BE49-F238E27FC236}">
                      <a16:creationId xmlns:a16="http://schemas.microsoft.com/office/drawing/2014/main" id="{2C825FFF-1206-B8CB-5466-39A6126F1E2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088644" y="3601605"/>
                  <a:ext cx="509143" cy="509143"/>
                </a:xfrm>
                <a:prstGeom prst="rect">
                  <a:avLst/>
                </a:prstGeom>
              </p:spPr>
            </p:pic>
            <p:pic>
              <p:nvPicPr>
                <p:cNvPr id="63" name="Graphic 62">
                  <a:extLst>
                    <a:ext uri="{FF2B5EF4-FFF2-40B4-BE49-F238E27FC236}">
                      <a16:creationId xmlns:a16="http://schemas.microsoft.com/office/drawing/2014/main" id="{F9DB198A-5A01-AD66-C739-4456F26E8A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11090" y="2498947"/>
                  <a:ext cx="444013" cy="507444"/>
                </a:xfrm>
                <a:prstGeom prst="rect">
                  <a:avLst/>
                </a:prstGeom>
              </p:spPr>
            </p:pic>
            <p:pic>
              <p:nvPicPr>
                <p:cNvPr id="64" name="Graphic 63" descr="Eye with solid fill">
                  <a:extLst>
                    <a:ext uri="{FF2B5EF4-FFF2-40B4-BE49-F238E27FC236}">
                      <a16:creationId xmlns:a16="http://schemas.microsoft.com/office/drawing/2014/main" id="{E5B3FEE0-4387-9DF5-4F39-272494A9E86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141954" y="2322892"/>
                  <a:ext cx="387296" cy="387296"/>
                </a:xfrm>
                <a:prstGeom prst="rect">
                  <a:avLst/>
                </a:prstGeom>
              </p:spPr>
            </p:pic>
            <p:pic>
              <p:nvPicPr>
                <p:cNvPr id="65" name="Graphic 64">
                  <a:extLst>
                    <a:ext uri="{FF2B5EF4-FFF2-40B4-BE49-F238E27FC236}">
                      <a16:creationId xmlns:a16="http://schemas.microsoft.com/office/drawing/2014/main" id="{E77E29C1-AAE7-8F04-1346-8FA5CD7B29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42730" y="3586997"/>
                  <a:ext cx="528024" cy="528024"/>
                </a:xfrm>
                <a:prstGeom prst="rect">
                  <a:avLst/>
                </a:prstGeom>
              </p:spPr>
            </p:pic>
          </p:grpSp>
        </p:grpSp>
        <p:sp>
          <p:nvSpPr>
            <p:cNvPr id="5" name="Google Shape;300;p7">
              <a:extLst>
                <a:ext uri="{FF2B5EF4-FFF2-40B4-BE49-F238E27FC236}">
                  <a16:creationId xmlns:a16="http://schemas.microsoft.com/office/drawing/2014/main" id="{6246E805-3AB1-D320-1DAC-5BB06B044CA2}"/>
                </a:ext>
              </a:extLst>
            </p:cNvPr>
            <p:cNvSpPr/>
            <p:nvPr/>
          </p:nvSpPr>
          <p:spPr>
            <a:xfrm>
              <a:off x="-22617" y="4738207"/>
              <a:ext cx="6807540" cy="953751"/>
            </a:xfrm>
            <a:prstGeom prst="rect">
              <a:avLst/>
            </a:prstGeom>
            <a:noFill/>
            <a:ln>
              <a:noFill/>
            </a:ln>
          </p:spPr>
          <p:txBody>
            <a:bodyPr spcFirstLastPara="1" wrap="square" lIns="45700" tIns="22845" rIns="45700" bIns="22845" anchor="t" anchorCtr="0">
              <a:noAutofit/>
            </a:bodyPr>
            <a:lstStyle/>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Intellectual</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Dyslexia</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Dysgraphia</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Math and computation</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Attention Deficit Hyperactivity Disorder (ADHD)</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Autism Spectrum Disorder (ASD)</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Non-verbal Learning Disability</a:t>
              </a:r>
            </a:p>
            <a:p>
              <a:pPr algn="r" defTabSz="914172">
                <a:buClr>
                  <a:srgbClr val="000000"/>
                </a:buClr>
                <a:buSzPts val="2800"/>
                <a:defRPr/>
              </a:pPr>
              <a:r>
                <a:rPr lang="en-US" sz="1200" dirty="0">
                  <a:latin typeface="Lato" panose="020F0502020204030203" pitchFamily="34" charset="0"/>
                  <a:ea typeface="Lato" panose="020F0502020204030203" pitchFamily="34" charset="0"/>
                  <a:cs typeface="Lato" panose="020F0502020204030203" pitchFamily="34" charset="0"/>
                  <a:sym typeface="Lato"/>
                </a:rPr>
                <a:t>13.9% of people have cognitive disabilities</a:t>
              </a:r>
            </a:p>
          </p:txBody>
        </p:sp>
      </p:grpSp>
      <p:grpSp>
        <p:nvGrpSpPr>
          <p:cNvPr id="19" name="Group 18">
            <a:extLst>
              <a:ext uri="{FF2B5EF4-FFF2-40B4-BE49-F238E27FC236}">
                <a16:creationId xmlns:a16="http://schemas.microsoft.com/office/drawing/2014/main" id="{77EFDD41-8389-92D6-95F1-C6F3473FF373}"/>
              </a:ext>
              <a:ext uri="{C183D7F6-B498-43B3-948B-1728B52AA6E4}">
                <adec:decorative xmlns:adec="http://schemas.microsoft.com/office/drawing/2017/decorative" val="1"/>
              </a:ext>
            </a:extLst>
          </p:cNvPr>
          <p:cNvGrpSpPr/>
          <p:nvPr/>
        </p:nvGrpSpPr>
        <p:grpSpPr>
          <a:xfrm>
            <a:off x="1647825" y="421005"/>
            <a:ext cx="8896350" cy="1061009"/>
            <a:chOff x="1647825" y="421005"/>
            <a:chExt cx="8896350" cy="1061009"/>
          </a:xfrm>
        </p:grpSpPr>
        <p:grpSp>
          <p:nvGrpSpPr>
            <p:cNvPr id="20" name="Group 19">
              <a:extLst>
                <a:ext uri="{FF2B5EF4-FFF2-40B4-BE49-F238E27FC236}">
                  <a16:creationId xmlns:a16="http://schemas.microsoft.com/office/drawing/2014/main" id="{8186F56C-A77F-9B2B-A49E-05B5F145518C}"/>
                </a:ext>
              </a:extLst>
            </p:cNvPr>
            <p:cNvGrpSpPr/>
            <p:nvPr/>
          </p:nvGrpSpPr>
          <p:grpSpPr>
            <a:xfrm rot="5400000">
              <a:off x="8990229" y="735254"/>
              <a:ext cx="746760" cy="746760"/>
              <a:chOff x="5836920" y="1969602"/>
              <a:chExt cx="746760" cy="746760"/>
            </a:xfrm>
          </p:grpSpPr>
          <p:sp>
            <p:nvSpPr>
              <p:cNvPr id="23" name="Arc 22">
                <a:extLst>
                  <a:ext uri="{FF2B5EF4-FFF2-40B4-BE49-F238E27FC236}">
                    <a16:creationId xmlns:a16="http://schemas.microsoft.com/office/drawing/2014/main" id="{E8EBFF2C-5CFB-1D45-5511-DC3F05BB60DE}"/>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0ED34584-B8AC-84EF-7A15-FDABEEE87B1B}"/>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1" name="TextBox 20">
              <a:extLst>
                <a:ext uri="{FF2B5EF4-FFF2-40B4-BE49-F238E27FC236}">
                  <a16:creationId xmlns:a16="http://schemas.microsoft.com/office/drawing/2014/main" id="{BDB25A8B-E54E-DFFD-8892-0576748DA2E3}"/>
                </a:ext>
              </a:extLst>
            </p:cNvPr>
            <p:cNvSpPr txBox="1"/>
            <p:nvPr/>
          </p:nvSpPr>
          <p:spPr>
            <a:xfrm>
              <a:off x="1647825" y="552162"/>
              <a:ext cx="8896350" cy="769441"/>
            </a:xfrm>
            <a:prstGeom prst="rect">
              <a:avLst/>
            </a:prstGeom>
            <a:noFill/>
          </p:spPr>
          <p:txBody>
            <a:bodyPr wrap="square" anchor="t">
              <a:spAutoFit/>
            </a:bodyPr>
            <a:lstStyle/>
            <a:p>
              <a:pPr algn="ctr">
                <a:spcBef>
                  <a:spcPts val="600"/>
                </a:spcBef>
                <a:buClr>
                  <a:srgbClr val="008DB9"/>
                </a:buClr>
              </a:pPr>
              <a:r>
                <a:rPr lang="en-US" sz="4400" dirty="0">
                  <a:solidFill>
                    <a:schemeClr val="accent1"/>
                  </a:solidFill>
                  <a:latin typeface="Impact" panose="020B0806030902050204" pitchFamily="34" charset="0"/>
                  <a:ea typeface="Verdana" panose="020B0604030504040204" pitchFamily="34" charset="0"/>
                  <a:cs typeface="Prompt Black" panose="00000A00000000000000" pitchFamily="2" charset="-34"/>
                </a:rPr>
                <a:t>DISABILITY IMPACTS </a:t>
              </a:r>
              <a:r>
                <a:rPr lang="en-US" sz="4400" dirty="0">
                  <a:solidFill>
                    <a:schemeClr val="accent2"/>
                  </a:solidFill>
                  <a:latin typeface="Impact" panose="020B0806030902050204" pitchFamily="34" charset="0"/>
                  <a:ea typeface="Verdana" panose="020B0604030504040204" pitchFamily="34" charset="0"/>
                  <a:cs typeface="Prompt Black" panose="00000A00000000000000" pitchFamily="2" charset="-34"/>
                </a:rPr>
                <a:t>ALL OF US</a:t>
              </a:r>
            </a:p>
          </p:txBody>
        </p:sp>
        <p:sp>
          <p:nvSpPr>
            <p:cNvPr id="22" name="Rectangle: Rounded Corners 21">
              <a:extLst>
                <a:ext uri="{FF2B5EF4-FFF2-40B4-BE49-F238E27FC236}">
                  <a16:creationId xmlns:a16="http://schemas.microsoft.com/office/drawing/2014/main" id="{80A46F63-F304-ADF3-EC2B-7977BE8D7C00}"/>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0" name="Group 29">
            <a:extLst>
              <a:ext uri="{FF2B5EF4-FFF2-40B4-BE49-F238E27FC236}">
                <a16:creationId xmlns:a16="http://schemas.microsoft.com/office/drawing/2014/main" id="{E44882B2-D748-3745-505F-D720811CAE5A}"/>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5" name="Rectangle: Rounded Corners 24">
              <a:extLst>
                <a:ext uri="{FF2B5EF4-FFF2-40B4-BE49-F238E27FC236}">
                  <a16:creationId xmlns:a16="http://schemas.microsoft.com/office/drawing/2014/main" id="{549B087B-7F72-FC52-5789-89DB81D502D3}"/>
                </a:ext>
              </a:extLst>
            </p:cNvPr>
            <p:cNvSpPr/>
            <p:nvPr>
              <p:custDataLst>
                <p:tags r:id="rId1"/>
              </p:custDataLst>
            </p:nvPr>
          </p:nvSpPr>
          <p:spPr>
            <a:xfrm>
              <a:off x="127000" y="6527800"/>
              <a:ext cx="1587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7F93B4-FA85-3353-3AFA-C740DBA8812D}"/>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3029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202CF5D-01C9-94DA-F7A5-E89CFCFA845E}"/>
              </a:ext>
              <a:ext uri="{C183D7F6-B498-43B3-948B-1728B52AA6E4}">
                <adec:decorative xmlns:adec="http://schemas.microsoft.com/office/drawing/2017/decorative" val="1"/>
              </a:ext>
            </a:extLst>
          </p:cNvPr>
          <p:cNvSpPr/>
          <p:nvPr/>
        </p:nvSpPr>
        <p:spPr>
          <a:xfrm>
            <a:off x="5273719" y="3573030"/>
            <a:ext cx="1644563" cy="1644563"/>
          </a:xfrm>
          <a:prstGeom prst="ellipse">
            <a:avLst/>
          </a:prstGeom>
          <a:solidFill>
            <a:schemeClr val="accent1"/>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9" name="TextBox 8">
            <a:extLst>
              <a:ext uri="{FF2B5EF4-FFF2-40B4-BE49-F238E27FC236}">
                <a16:creationId xmlns:a16="http://schemas.microsoft.com/office/drawing/2014/main" id="{63C1CDDA-C939-1FB5-73B5-8C88526685BF}"/>
              </a:ext>
            </a:extLst>
          </p:cNvPr>
          <p:cNvSpPr txBox="1"/>
          <p:nvPr/>
        </p:nvSpPr>
        <p:spPr>
          <a:xfrm>
            <a:off x="5815964" y="1311665"/>
            <a:ext cx="5956936" cy="738664"/>
          </a:xfrm>
          <a:prstGeom prst="rect">
            <a:avLst/>
          </a:prstGeom>
          <a:noFill/>
        </p:spPr>
        <p:txBody>
          <a:bodyPr wrap="square" anchor="t">
            <a:spAutoFit/>
          </a:bodyPr>
          <a:lstStyle/>
          <a:p>
            <a:pPr>
              <a:spcBef>
                <a:spcPts val="600"/>
              </a:spcBef>
              <a:buClr>
                <a:srgbClr val="008DB9"/>
              </a:buClr>
            </a:pPr>
            <a:r>
              <a:rPr lang="en-US" sz="1400" dirty="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Despite different regulations in different countries and regions around the world, almost all accessibility law points back to the WCAG standards</a:t>
            </a:r>
          </a:p>
        </p:txBody>
      </p:sp>
      <p:sp>
        <p:nvSpPr>
          <p:cNvPr id="116" name="Title 115">
            <a:extLst>
              <a:ext uri="{FF2B5EF4-FFF2-40B4-BE49-F238E27FC236}">
                <a16:creationId xmlns:a16="http://schemas.microsoft.com/office/drawing/2014/main" id="{B1BD05EC-0D1C-2BD1-AFCA-87E49023B2A9}"/>
              </a:ext>
            </a:extLst>
          </p:cNvPr>
          <p:cNvSpPr txBox="1">
            <a:spLocks noGrp="1"/>
          </p:cNvSpPr>
          <p:nvPr>
            <p:ph type="title" idx="4294967295"/>
          </p:nvPr>
        </p:nvSpPr>
        <p:spPr>
          <a:xfrm>
            <a:off x="5467350" y="4164479"/>
            <a:ext cx="12573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2400" b="0" i="0" u="none" strike="noStrike" kern="1200" cap="none" spc="0" normalizeH="0" baseline="0" noProof="0" dirty="0">
                <a:ln>
                  <a:noFill/>
                </a:ln>
                <a:solidFill>
                  <a:schemeClr val="bg1"/>
                </a:solidFill>
                <a:effectLst/>
                <a:uLnTx/>
                <a:uFillTx/>
                <a:latin typeface="Impact" panose="020B0806030902050204" pitchFamily="34" charset="0"/>
                <a:ea typeface="Verdana" panose="020B0604030504040204" pitchFamily="34" charset="0"/>
                <a:cs typeface="Prompt Black" panose="00000A00000000000000" pitchFamily="2" charset="-34"/>
              </a:rPr>
              <a:t>WCAG</a:t>
            </a:r>
          </a:p>
        </p:txBody>
      </p:sp>
      <p:cxnSp>
        <p:nvCxnSpPr>
          <p:cNvPr id="82" name="Connector: Elbow 81" descr="Part of a flowchart depicting multiple legal standards from locations around the world all pointing back to WCAG standards">
            <a:extLst>
              <a:ext uri="{FF2B5EF4-FFF2-40B4-BE49-F238E27FC236}">
                <a16:creationId xmlns:a16="http://schemas.microsoft.com/office/drawing/2014/main" id="{469446B3-0D02-475C-29A6-DA033D3250D7}"/>
              </a:ext>
              <a:ext uri="{C183D7F6-B498-43B3-948B-1728B52AA6E4}">
                <adec:decorative xmlns:adec="http://schemas.microsoft.com/office/drawing/2017/decorative" val="0"/>
              </a:ext>
            </a:extLst>
          </p:cNvPr>
          <p:cNvCxnSpPr>
            <a:cxnSpLocks/>
          </p:cNvCxnSpPr>
          <p:nvPr/>
        </p:nvCxnSpPr>
        <p:spPr>
          <a:xfrm rot="10800000" flipV="1">
            <a:off x="8009310" y="3152807"/>
            <a:ext cx="12700" cy="2485008"/>
          </a:xfrm>
          <a:prstGeom prst="bentConnector3">
            <a:avLst>
              <a:gd name="adj1" fmla="val 1800000"/>
            </a:avLst>
          </a:prstGeom>
          <a:ln w="317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90C5F640-BE62-3A00-422D-CB5A23471AB5}"/>
              </a:ext>
              <a:ext uri="{C183D7F6-B498-43B3-948B-1728B52AA6E4}">
                <adec:decorative xmlns:adec="http://schemas.microsoft.com/office/drawing/2017/decorative" val="1"/>
              </a:ext>
            </a:extLst>
          </p:cNvPr>
          <p:cNvGrpSpPr/>
          <p:nvPr/>
        </p:nvGrpSpPr>
        <p:grpSpPr>
          <a:xfrm rot="5400000">
            <a:off x="4526958" y="1329319"/>
            <a:ext cx="746760" cy="746760"/>
            <a:chOff x="5836920" y="1969602"/>
            <a:chExt cx="746760" cy="746760"/>
          </a:xfrm>
        </p:grpSpPr>
        <p:sp>
          <p:nvSpPr>
            <p:cNvPr id="6" name="Arc 5">
              <a:extLst>
                <a:ext uri="{FF2B5EF4-FFF2-40B4-BE49-F238E27FC236}">
                  <a16:creationId xmlns:a16="http://schemas.microsoft.com/office/drawing/2014/main" id="{054873B7-F129-1642-32F0-D42A71957ABA}"/>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1DB4B751-7C4E-4C1B-9CB8-DB320F5A169C}"/>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A518414A-7778-3A38-40CE-80D80E98AD0E}"/>
              </a:ext>
              <a:ext uri="{C183D7F6-B498-43B3-948B-1728B52AA6E4}">
                <adec:decorative xmlns:adec="http://schemas.microsoft.com/office/drawing/2017/decorative" val="1"/>
              </a:ext>
            </a:extLst>
          </p:cNvPr>
          <p:cNvGrpSpPr/>
          <p:nvPr/>
        </p:nvGrpSpPr>
        <p:grpSpPr>
          <a:xfrm>
            <a:off x="487505" y="421005"/>
            <a:ext cx="8572500" cy="1577707"/>
            <a:chOff x="1809750" y="421005"/>
            <a:chExt cx="8572500" cy="1577707"/>
          </a:xfrm>
        </p:grpSpPr>
        <p:sp>
          <p:nvSpPr>
            <p:cNvPr id="4" name="TextBox 3">
              <a:extLst>
                <a:ext uri="{FF2B5EF4-FFF2-40B4-BE49-F238E27FC236}">
                  <a16:creationId xmlns:a16="http://schemas.microsoft.com/office/drawing/2014/main" id="{8607421C-489E-C29B-C305-912AA48043A1}"/>
                </a:ext>
              </a:extLst>
            </p:cNvPr>
            <p:cNvSpPr txBox="1"/>
            <p:nvPr/>
          </p:nvSpPr>
          <p:spPr>
            <a:xfrm>
              <a:off x="1809750" y="552162"/>
              <a:ext cx="8572500" cy="1446550"/>
            </a:xfrm>
            <a:prstGeom prst="rect">
              <a:avLst/>
            </a:prstGeom>
            <a:noFill/>
          </p:spPr>
          <p:txBody>
            <a:bodyPr wrap="square" anchor="t">
              <a:spAutoFit/>
            </a:bodyPr>
            <a:lstStyle/>
            <a:p>
              <a:pPr>
                <a:spcBef>
                  <a:spcPts val="600"/>
                </a:spcBef>
                <a:buClr>
                  <a:srgbClr val="008DB9"/>
                </a:buClr>
              </a:pPr>
              <a:r>
                <a:rPr lang="en-US" sz="4400" dirty="0">
                  <a:solidFill>
                    <a:schemeClr val="accent2"/>
                  </a:solidFill>
                  <a:latin typeface="Impact" panose="020B0806030902050204" pitchFamily="34" charset="0"/>
                  <a:ea typeface="Verdana" panose="020B0604030504040204" pitchFamily="34" charset="0"/>
                  <a:cs typeface="Prompt Black" panose="00000A00000000000000" pitchFamily="2" charset="-34"/>
                </a:rPr>
                <a:t>FOUNDATIONS:</a:t>
              </a:r>
              <a:br>
                <a:rPr lang="en-US" sz="4400" dirty="0">
                  <a:solidFill>
                    <a:schemeClr val="accent2"/>
                  </a:solidFill>
                  <a:latin typeface="Impact" panose="020B0806030902050204" pitchFamily="34" charset="0"/>
                  <a:ea typeface="Verdana" panose="020B0604030504040204" pitchFamily="34" charset="0"/>
                  <a:cs typeface="Prompt Black" panose="00000A00000000000000" pitchFamily="2" charset="-34"/>
                </a:rPr>
              </a:br>
              <a:r>
                <a:rPr lang="en-US" sz="4400" dirty="0">
                  <a:solidFill>
                    <a:schemeClr val="accent1"/>
                  </a:solidFill>
                  <a:latin typeface="Impact" panose="020B0806030902050204" pitchFamily="34" charset="0"/>
                  <a:ea typeface="Verdana" panose="020B0604030504040204" pitchFamily="34" charset="0"/>
                  <a:cs typeface="Prompt Black" panose="00000A00000000000000" pitchFamily="2" charset="-34"/>
                </a:rPr>
                <a:t>LEGAL STANDARDS</a:t>
              </a:r>
            </a:p>
          </p:txBody>
        </p:sp>
        <p:sp>
          <p:nvSpPr>
            <p:cNvPr id="5" name="Rectangle: Rounded Corners 4">
              <a:extLst>
                <a:ext uri="{FF2B5EF4-FFF2-40B4-BE49-F238E27FC236}">
                  <a16:creationId xmlns:a16="http://schemas.microsoft.com/office/drawing/2014/main" id="{ABECE4A8-B988-D396-9599-A0E7C17CE4B6}"/>
                </a:ext>
              </a:extLst>
            </p:cNvPr>
            <p:cNvSpPr/>
            <p:nvPr/>
          </p:nvSpPr>
          <p:spPr>
            <a:xfrm flipH="1">
              <a:off x="1928017"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Arc 10">
            <a:extLst>
              <a:ext uri="{FF2B5EF4-FFF2-40B4-BE49-F238E27FC236}">
                <a16:creationId xmlns:a16="http://schemas.microsoft.com/office/drawing/2014/main" id="{4D46EF2C-9578-6C3C-28E1-02E36E93FD4A}"/>
              </a:ext>
              <a:ext uri="{C183D7F6-B498-43B3-948B-1728B52AA6E4}">
                <adec:decorative xmlns:adec="http://schemas.microsoft.com/office/drawing/2017/decorative" val="1"/>
              </a:ext>
            </a:extLst>
          </p:cNvPr>
          <p:cNvSpPr/>
          <p:nvPr/>
        </p:nvSpPr>
        <p:spPr>
          <a:xfrm>
            <a:off x="5110717" y="3410027"/>
            <a:ext cx="1970568" cy="1970567"/>
          </a:xfrm>
          <a:prstGeom prst="arc">
            <a:avLst>
              <a:gd name="adj1" fmla="val 17091431"/>
              <a:gd name="adj2" fmla="val 4461928"/>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12" name="Arc 11">
            <a:extLst>
              <a:ext uri="{FF2B5EF4-FFF2-40B4-BE49-F238E27FC236}">
                <a16:creationId xmlns:a16="http://schemas.microsoft.com/office/drawing/2014/main" id="{686E88F3-22DC-E2E2-02D9-5BAC8D669660}"/>
              </a:ext>
              <a:ext uri="{C183D7F6-B498-43B3-948B-1728B52AA6E4}">
                <adec:decorative xmlns:adec="http://schemas.microsoft.com/office/drawing/2017/decorative" val="1"/>
              </a:ext>
            </a:extLst>
          </p:cNvPr>
          <p:cNvSpPr/>
          <p:nvPr/>
        </p:nvSpPr>
        <p:spPr>
          <a:xfrm flipH="1">
            <a:off x="5110717" y="3410027"/>
            <a:ext cx="1970568" cy="1970567"/>
          </a:xfrm>
          <a:prstGeom prst="arc">
            <a:avLst>
              <a:gd name="adj1" fmla="val 17091431"/>
              <a:gd name="adj2" fmla="val 4461928"/>
            </a:avLst>
          </a:prstGeom>
          <a:ln w="31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14" name="Oval 13">
            <a:extLst>
              <a:ext uri="{FF2B5EF4-FFF2-40B4-BE49-F238E27FC236}">
                <a16:creationId xmlns:a16="http://schemas.microsoft.com/office/drawing/2014/main" id="{3F2B7CEE-DF6A-A759-A4E3-D0408F128D9E}"/>
              </a:ext>
              <a:ext uri="{C183D7F6-B498-43B3-948B-1728B52AA6E4}">
                <adec:decorative xmlns:adec="http://schemas.microsoft.com/office/drawing/2017/decorative" val="1"/>
              </a:ext>
            </a:extLst>
          </p:cNvPr>
          <p:cNvSpPr/>
          <p:nvPr/>
        </p:nvSpPr>
        <p:spPr>
          <a:xfrm>
            <a:off x="5812702" y="3410040"/>
            <a:ext cx="69579" cy="69579"/>
          </a:xfrm>
          <a:prstGeom prst="ellipse">
            <a:avLst/>
          </a:prstGeom>
          <a:solidFill>
            <a:schemeClr val="accent3"/>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a:extLst>
              <a:ext uri="{FF2B5EF4-FFF2-40B4-BE49-F238E27FC236}">
                <a16:creationId xmlns:a16="http://schemas.microsoft.com/office/drawing/2014/main" id="{A565EACB-AAE9-268B-E126-BE57E50BEAA4}"/>
              </a:ext>
              <a:ext uri="{C183D7F6-B498-43B3-948B-1728B52AA6E4}">
                <adec:decorative xmlns:adec="http://schemas.microsoft.com/office/drawing/2017/decorative" val="1"/>
              </a:ext>
            </a:extLst>
          </p:cNvPr>
          <p:cNvSpPr/>
          <p:nvPr/>
        </p:nvSpPr>
        <p:spPr>
          <a:xfrm>
            <a:off x="5812702" y="5311043"/>
            <a:ext cx="69579" cy="69579"/>
          </a:xfrm>
          <a:prstGeom prst="ellipse">
            <a:avLst/>
          </a:prstGeom>
          <a:solidFill>
            <a:schemeClr val="accent3"/>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a:extLst>
              <a:ext uri="{FF2B5EF4-FFF2-40B4-BE49-F238E27FC236}">
                <a16:creationId xmlns:a16="http://schemas.microsoft.com/office/drawing/2014/main" id="{FFC69539-26C7-E974-A3D0-6D4346D09C39}"/>
              </a:ext>
              <a:ext uri="{C183D7F6-B498-43B3-948B-1728B52AA6E4}">
                <adec:decorative xmlns:adec="http://schemas.microsoft.com/office/drawing/2017/decorative" val="1"/>
              </a:ext>
            </a:extLst>
          </p:cNvPr>
          <p:cNvSpPr/>
          <p:nvPr/>
        </p:nvSpPr>
        <p:spPr>
          <a:xfrm>
            <a:off x="6301631" y="3410027"/>
            <a:ext cx="69579" cy="69579"/>
          </a:xfrm>
          <a:prstGeom prst="ellipse">
            <a:avLst/>
          </a:prstGeom>
          <a:solidFill>
            <a:schemeClr val="accent3"/>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a:extLst>
              <a:ext uri="{FF2B5EF4-FFF2-40B4-BE49-F238E27FC236}">
                <a16:creationId xmlns:a16="http://schemas.microsoft.com/office/drawing/2014/main" id="{FA136BC6-008C-3C7E-3C56-7DFD89C4263D}"/>
              </a:ext>
              <a:ext uri="{C183D7F6-B498-43B3-948B-1728B52AA6E4}">
                <adec:decorative xmlns:adec="http://schemas.microsoft.com/office/drawing/2017/decorative" val="1"/>
              </a:ext>
            </a:extLst>
          </p:cNvPr>
          <p:cNvSpPr/>
          <p:nvPr/>
        </p:nvSpPr>
        <p:spPr>
          <a:xfrm>
            <a:off x="6301631" y="5311016"/>
            <a:ext cx="69579" cy="69579"/>
          </a:xfrm>
          <a:prstGeom prst="ellipse">
            <a:avLst/>
          </a:prstGeom>
          <a:solidFill>
            <a:schemeClr val="accent3"/>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Rounded Corners 18">
            <a:extLst>
              <a:ext uri="{FF2B5EF4-FFF2-40B4-BE49-F238E27FC236}">
                <a16:creationId xmlns:a16="http://schemas.microsoft.com/office/drawing/2014/main" id="{C5DFFFF1-C848-CF95-5D1B-51B90E80825B}"/>
              </a:ext>
              <a:ext uri="{C183D7F6-B498-43B3-948B-1728B52AA6E4}">
                <adec:decorative xmlns:adec="http://schemas.microsoft.com/office/drawing/2017/decorative" val="1"/>
              </a:ext>
            </a:extLst>
          </p:cNvPr>
          <p:cNvSpPr/>
          <p:nvPr/>
        </p:nvSpPr>
        <p:spPr>
          <a:xfrm>
            <a:off x="4870782" y="5605666"/>
            <a:ext cx="2450438" cy="954105"/>
          </a:xfrm>
          <a:prstGeom prst="roundRect">
            <a:avLst>
              <a:gd name="adj" fmla="val 2542"/>
            </a:avLst>
          </a:prstGeom>
          <a:solidFill>
            <a:schemeClr val="tx2">
              <a:lumMod val="75000"/>
            </a:schemeClr>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40" name="TextBox 39">
            <a:extLst>
              <a:ext uri="{FF2B5EF4-FFF2-40B4-BE49-F238E27FC236}">
                <a16:creationId xmlns:a16="http://schemas.microsoft.com/office/drawing/2014/main" id="{D526747D-D045-DCD0-FE1D-C5A0EC14183D}"/>
              </a:ext>
            </a:extLst>
          </p:cNvPr>
          <p:cNvSpPr txBox="1"/>
          <p:nvPr/>
        </p:nvSpPr>
        <p:spPr>
          <a:xfrm>
            <a:off x="4870781" y="5624391"/>
            <a:ext cx="2450437" cy="954107"/>
          </a:xfrm>
          <a:prstGeom prst="rect">
            <a:avLst/>
          </a:prstGeom>
          <a:no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Israel</a:t>
            </a:r>
            <a:br>
              <a:rPr lang="en-US" sz="1400" dirty="0">
                <a:solidFill>
                  <a:schemeClr val="bg1"/>
                </a:solidFill>
                <a:latin typeface="Montserrat" panose="00000500000000000000" pitchFamily="2" charset="0"/>
                <a:ea typeface="Verdana" panose="020B0604030504040204" pitchFamily="34" charset="0"/>
                <a:cs typeface="Poppins" pitchFamily="2" charset="77"/>
              </a:rPr>
            </a:br>
            <a:r>
              <a:rPr lang="en-US" sz="1400" dirty="0">
                <a:solidFill>
                  <a:schemeClr val="bg1"/>
                </a:solidFill>
                <a:latin typeface="Montserrat" panose="00000500000000000000" pitchFamily="2" charset="0"/>
                <a:ea typeface="Verdana" panose="020B0604030504040204" pitchFamily="34" charset="0"/>
                <a:cs typeface="Poppins" pitchFamily="2" charset="77"/>
              </a:rPr>
              <a:t>(Equal rights for people with disabilities act of 2013)</a:t>
            </a:r>
          </a:p>
        </p:txBody>
      </p:sp>
      <p:cxnSp>
        <p:nvCxnSpPr>
          <p:cNvPr id="101" name="Connector: Elbow 100" descr="Part of a flowchart depicting multiple legal standards from locations around the world all pointing back to WCAG standards">
            <a:extLst>
              <a:ext uri="{FF2B5EF4-FFF2-40B4-BE49-F238E27FC236}">
                <a16:creationId xmlns:a16="http://schemas.microsoft.com/office/drawing/2014/main" id="{21977B66-1B19-5470-4DC9-C385C81D3434}"/>
              </a:ext>
              <a:ext uri="{C183D7F6-B498-43B3-948B-1728B52AA6E4}">
                <adec:decorative xmlns:adec="http://schemas.microsoft.com/office/drawing/2017/decorative" val="0"/>
              </a:ext>
            </a:extLst>
          </p:cNvPr>
          <p:cNvCxnSpPr>
            <a:cxnSpLocks/>
          </p:cNvCxnSpPr>
          <p:nvPr/>
        </p:nvCxnSpPr>
        <p:spPr>
          <a:xfrm rot="10800000" flipH="1" flipV="1">
            <a:off x="4169991" y="3152807"/>
            <a:ext cx="12700" cy="2485008"/>
          </a:xfrm>
          <a:prstGeom prst="bentConnector3">
            <a:avLst>
              <a:gd name="adj1" fmla="val 1800000"/>
            </a:avLst>
          </a:prstGeom>
          <a:ln w="3175">
            <a:solidFill>
              <a:schemeClr val="accent1"/>
            </a:solidFill>
          </a:ln>
        </p:spPr>
        <p:style>
          <a:lnRef idx="2">
            <a:schemeClr val="accent1"/>
          </a:lnRef>
          <a:fillRef idx="0">
            <a:schemeClr val="accent1"/>
          </a:fillRef>
          <a:effectRef idx="1">
            <a:schemeClr val="accent1"/>
          </a:effectRef>
          <a:fontRef idx="minor">
            <a:schemeClr val="tx1"/>
          </a:fontRef>
        </p:style>
      </p:cxnSp>
      <p:sp>
        <p:nvSpPr>
          <p:cNvPr id="50" name="Rectangle: Rounded Corners 18">
            <a:extLst>
              <a:ext uri="{FF2B5EF4-FFF2-40B4-BE49-F238E27FC236}">
                <a16:creationId xmlns:a16="http://schemas.microsoft.com/office/drawing/2014/main" id="{4C8DBC71-F5FD-2BFA-3A7B-D641AB1336C7}"/>
              </a:ext>
              <a:ext uri="{C183D7F6-B498-43B3-948B-1728B52AA6E4}">
                <adec:decorative xmlns:adec="http://schemas.microsoft.com/office/drawing/2017/decorative" val="1"/>
              </a:ext>
            </a:extLst>
          </p:cNvPr>
          <p:cNvSpPr/>
          <p:nvPr/>
        </p:nvSpPr>
        <p:spPr>
          <a:xfrm>
            <a:off x="4870782" y="2353627"/>
            <a:ext cx="2450438" cy="831328"/>
          </a:xfrm>
          <a:prstGeom prst="roundRect">
            <a:avLst>
              <a:gd name="adj" fmla="val 2542"/>
            </a:avLst>
          </a:prstGeom>
          <a:solidFill>
            <a:schemeClr val="accent5">
              <a:lumMod val="60000"/>
              <a:lumOff val="40000"/>
            </a:schemeClr>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74" name="Rectangle: Rounded Corners 18">
            <a:extLst>
              <a:ext uri="{FF2B5EF4-FFF2-40B4-BE49-F238E27FC236}">
                <a16:creationId xmlns:a16="http://schemas.microsoft.com/office/drawing/2014/main" id="{BC340344-9827-7032-126B-1B7310FB2FB1}"/>
              </a:ext>
              <a:ext uri="{C183D7F6-B498-43B3-948B-1728B52AA6E4}">
                <adec:decorative xmlns:adec="http://schemas.microsoft.com/office/drawing/2017/decorative" val="1"/>
              </a:ext>
            </a:extLst>
          </p:cNvPr>
          <p:cNvSpPr/>
          <p:nvPr/>
        </p:nvSpPr>
        <p:spPr>
          <a:xfrm flipH="1">
            <a:off x="8009310" y="5222151"/>
            <a:ext cx="2450438" cy="831328"/>
          </a:xfrm>
          <a:prstGeom prst="roundRect">
            <a:avLst>
              <a:gd name="adj" fmla="val 2542"/>
            </a:avLst>
          </a:prstGeom>
          <a:solidFill>
            <a:schemeClr val="accent1">
              <a:lumMod val="75000"/>
            </a:schemeClr>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75" name="TextBox 74">
            <a:extLst>
              <a:ext uri="{FF2B5EF4-FFF2-40B4-BE49-F238E27FC236}">
                <a16:creationId xmlns:a16="http://schemas.microsoft.com/office/drawing/2014/main" id="{D929A1BD-7D23-1310-F824-07A9CCF786A2}"/>
              </a:ext>
            </a:extLst>
          </p:cNvPr>
          <p:cNvSpPr txBox="1"/>
          <p:nvPr/>
        </p:nvSpPr>
        <p:spPr>
          <a:xfrm flipH="1">
            <a:off x="8154823" y="5255059"/>
            <a:ext cx="2172112" cy="738664"/>
          </a:xfrm>
          <a:prstGeom prst="rect">
            <a:avLst/>
          </a:prstGeom>
          <a:no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India</a:t>
            </a:r>
            <a:br>
              <a:rPr lang="en-US" sz="1400" dirty="0">
                <a:solidFill>
                  <a:schemeClr val="bg1"/>
                </a:solidFill>
                <a:latin typeface="Montserrat" panose="00000500000000000000" pitchFamily="2" charset="0"/>
                <a:ea typeface="Verdana" panose="020B0604030504040204" pitchFamily="34" charset="0"/>
                <a:cs typeface="Poppins" pitchFamily="2" charset="77"/>
              </a:rPr>
            </a:br>
            <a:r>
              <a:rPr lang="en-US" sz="1400" dirty="0">
                <a:solidFill>
                  <a:schemeClr val="bg1"/>
                </a:solidFill>
                <a:latin typeface="Montserrat" panose="00000500000000000000" pitchFamily="2" charset="0"/>
                <a:ea typeface="Verdana" panose="020B0604030504040204" pitchFamily="34" charset="0"/>
                <a:cs typeface="Poppins" pitchFamily="2" charset="77"/>
              </a:rPr>
              <a:t>(Rights of Persons with Disabilities Act)</a:t>
            </a:r>
          </a:p>
        </p:txBody>
      </p:sp>
      <p:cxnSp>
        <p:nvCxnSpPr>
          <p:cNvPr id="46" name="Straight Connector 45">
            <a:extLst>
              <a:ext uri="{FF2B5EF4-FFF2-40B4-BE49-F238E27FC236}">
                <a16:creationId xmlns:a16="http://schemas.microsoft.com/office/drawing/2014/main" id="{DDB12D05-C4D6-D1DD-6707-18828730DBDB}"/>
              </a:ext>
              <a:ext uri="{C183D7F6-B498-43B3-948B-1728B52AA6E4}">
                <adec:decorative xmlns:adec="http://schemas.microsoft.com/office/drawing/2017/decorative" val="1"/>
              </a:ext>
            </a:extLst>
          </p:cNvPr>
          <p:cNvCxnSpPr>
            <a:cxnSpLocks/>
          </p:cNvCxnSpPr>
          <p:nvPr/>
        </p:nvCxnSpPr>
        <p:spPr>
          <a:xfrm>
            <a:off x="5631326" y="1380408"/>
            <a:ext cx="0" cy="601178"/>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2" name="Rectangle: Rounded Corners 18">
            <a:extLst>
              <a:ext uri="{FF2B5EF4-FFF2-40B4-BE49-F238E27FC236}">
                <a16:creationId xmlns:a16="http://schemas.microsoft.com/office/drawing/2014/main" id="{9DD2DCEB-8107-E260-F3B5-2CE452F78FDF}"/>
              </a:ext>
              <a:ext uri="{C183D7F6-B498-43B3-948B-1728B52AA6E4}">
                <adec:decorative xmlns:adec="http://schemas.microsoft.com/office/drawing/2017/decorative" val="1"/>
              </a:ext>
            </a:extLst>
          </p:cNvPr>
          <p:cNvSpPr/>
          <p:nvPr/>
        </p:nvSpPr>
        <p:spPr>
          <a:xfrm flipH="1">
            <a:off x="9045310" y="3979647"/>
            <a:ext cx="2450438" cy="831328"/>
          </a:xfrm>
          <a:prstGeom prst="roundRect">
            <a:avLst>
              <a:gd name="adj" fmla="val 2542"/>
            </a:avLst>
          </a:prstGeom>
          <a:solidFill>
            <a:schemeClr val="accent6"/>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73" name="TextBox 72">
            <a:extLst>
              <a:ext uri="{FF2B5EF4-FFF2-40B4-BE49-F238E27FC236}">
                <a16:creationId xmlns:a16="http://schemas.microsoft.com/office/drawing/2014/main" id="{609EB2F7-659B-292E-6AE4-E341802907A1}"/>
              </a:ext>
            </a:extLst>
          </p:cNvPr>
          <p:cNvSpPr txBox="1"/>
          <p:nvPr/>
        </p:nvSpPr>
        <p:spPr>
          <a:xfrm flipH="1">
            <a:off x="9184473" y="4133700"/>
            <a:ext cx="2172112" cy="523220"/>
          </a:xfrm>
          <a:prstGeom prst="rect">
            <a:avLst/>
          </a:prstGeom>
          <a:no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Japan</a:t>
            </a:r>
            <a:br>
              <a:rPr lang="en-US" sz="1400" dirty="0">
                <a:solidFill>
                  <a:schemeClr val="bg1"/>
                </a:solidFill>
                <a:latin typeface="Montserrat" panose="00000500000000000000" pitchFamily="2" charset="0"/>
                <a:ea typeface="Verdana" panose="020B0604030504040204" pitchFamily="34" charset="0"/>
                <a:cs typeface="Poppins" pitchFamily="2" charset="77"/>
              </a:rPr>
            </a:br>
            <a:r>
              <a:rPr lang="en-US" sz="1400" dirty="0">
                <a:solidFill>
                  <a:schemeClr val="bg1"/>
                </a:solidFill>
                <a:latin typeface="Montserrat" panose="00000500000000000000" pitchFamily="2" charset="0"/>
                <a:ea typeface="Verdana" panose="020B0604030504040204" pitchFamily="34" charset="0"/>
                <a:cs typeface="Poppins" pitchFamily="2" charset="77"/>
              </a:rPr>
              <a:t>(JIS X8341-3)</a:t>
            </a:r>
          </a:p>
        </p:txBody>
      </p:sp>
      <p:grpSp>
        <p:nvGrpSpPr>
          <p:cNvPr id="69" name="Group 68">
            <a:extLst>
              <a:ext uri="{FF2B5EF4-FFF2-40B4-BE49-F238E27FC236}">
                <a16:creationId xmlns:a16="http://schemas.microsoft.com/office/drawing/2014/main" id="{083B3EDE-08CC-3C8B-5693-E247D8087B29}"/>
              </a:ext>
              <a:ext uri="{C183D7F6-B498-43B3-948B-1728B52AA6E4}">
                <adec:decorative xmlns:adec="http://schemas.microsoft.com/office/drawing/2017/decorative" val="1"/>
              </a:ext>
            </a:extLst>
          </p:cNvPr>
          <p:cNvGrpSpPr/>
          <p:nvPr/>
        </p:nvGrpSpPr>
        <p:grpSpPr>
          <a:xfrm flipH="1">
            <a:off x="8009310" y="2737143"/>
            <a:ext cx="2450438" cy="831328"/>
            <a:chOff x="4870781" y="5653293"/>
            <a:chExt cx="2450438" cy="831328"/>
          </a:xfrm>
          <a:solidFill>
            <a:schemeClr val="accent4"/>
          </a:solidFill>
        </p:grpSpPr>
        <p:sp>
          <p:nvSpPr>
            <p:cNvPr id="70" name="Rectangle: Rounded Corners 18">
              <a:extLst>
                <a:ext uri="{FF2B5EF4-FFF2-40B4-BE49-F238E27FC236}">
                  <a16:creationId xmlns:a16="http://schemas.microsoft.com/office/drawing/2014/main" id="{9E7692CD-BB69-BD4B-6331-C18076D39E1E}"/>
                </a:ext>
              </a:extLst>
            </p:cNvPr>
            <p:cNvSpPr/>
            <p:nvPr/>
          </p:nvSpPr>
          <p:spPr>
            <a:xfrm>
              <a:off x="4870781" y="5653293"/>
              <a:ext cx="2450438" cy="831328"/>
            </a:xfrm>
            <a:prstGeom prst="roundRect">
              <a:avLst>
                <a:gd name="adj" fmla="val 2542"/>
              </a:avLst>
            </a:prstGeom>
            <a:grp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t>v</a:t>
              </a:r>
            </a:p>
          </p:txBody>
        </p:sp>
        <p:sp>
          <p:nvSpPr>
            <p:cNvPr id="71" name="TextBox 70">
              <a:extLst>
                <a:ext uri="{FF2B5EF4-FFF2-40B4-BE49-F238E27FC236}">
                  <a16:creationId xmlns:a16="http://schemas.microsoft.com/office/drawing/2014/main" id="{D63151A9-5653-5D14-8A00-E057E261F1C0}"/>
                </a:ext>
              </a:extLst>
            </p:cNvPr>
            <p:cNvSpPr txBox="1"/>
            <p:nvPr/>
          </p:nvSpPr>
          <p:spPr>
            <a:xfrm>
              <a:off x="5009945" y="5767400"/>
              <a:ext cx="2172112" cy="523220"/>
            </a:xfrm>
            <a:prstGeom prst="rect">
              <a:avLst/>
            </a:prstGeom>
            <a:grp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United Kingdom (Equality Act of 2010)</a:t>
              </a:r>
            </a:p>
          </p:txBody>
        </p:sp>
      </p:grpSp>
      <p:cxnSp>
        <p:nvCxnSpPr>
          <p:cNvPr id="88" name="Straight Connector 87" descr="Part of a flowchart depicting multiple legal standards from locations around the world all pointing back to WCAG standards">
            <a:extLst>
              <a:ext uri="{FF2B5EF4-FFF2-40B4-BE49-F238E27FC236}">
                <a16:creationId xmlns:a16="http://schemas.microsoft.com/office/drawing/2014/main" id="{A722E5FA-75FC-BC39-A9EA-A68CEB3E6EE0}"/>
              </a:ext>
              <a:ext uri="{C183D7F6-B498-43B3-948B-1728B52AA6E4}">
                <adec:decorative xmlns:adec="http://schemas.microsoft.com/office/drawing/2017/decorative" val="0"/>
              </a:ext>
            </a:extLst>
          </p:cNvPr>
          <p:cNvCxnSpPr>
            <a:cxnSpLocks/>
          </p:cNvCxnSpPr>
          <p:nvPr/>
        </p:nvCxnSpPr>
        <p:spPr>
          <a:xfrm flipH="1" flipV="1">
            <a:off x="7234485" y="4395310"/>
            <a:ext cx="1810825" cy="1"/>
          </a:xfrm>
          <a:prstGeom prst="line">
            <a:avLst/>
          </a:prstGeom>
          <a:ln w="3175">
            <a:solidFill>
              <a:schemeClr val="accent1"/>
            </a:solidFill>
            <a:tailEnd type="arrow" w="med" len="sm"/>
          </a:ln>
        </p:spPr>
        <p:style>
          <a:lnRef idx="2">
            <a:schemeClr val="accent1"/>
          </a:lnRef>
          <a:fillRef idx="0">
            <a:schemeClr val="accent1"/>
          </a:fillRef>
          <a:effectRef idx="1">
            <a:schemeClr val="accent1"/>
          </a:effectRef>
          <a:fontRef idx="minor">
            <a:schemeClr val="tx1"/>
          </a:fontRef>
        </p:style>
      </p:cxnSp>
      <p:sp>
        <p:nvSpPr>
          <p:cNvPr id="107" name="Rectangle: Rounded Corners 18">
            <a:extLst>
              <a:ext uri="{FF2B5EF4-FFF2-40B4-BE49-F238E27FC236}">
                <a16:creationId xmlns:a16="http://schemas.microsoft.com/office/drawing/2014/main" id="{A744C9C4-A973-A2F2-655A-0BD54E99776B}"/>
              </a:ext>
              <a:ext uri="{C183D7F6-B498-43B3-948B-1728B52AA6E4}">
                <adec:decorative xmlns:adec="http://schemas.microsoft.com/office/drawing/2017/decorative" val="1"/>
              </a:ext>
            </a:extLst>
          </p:cNvPr>
          <p:cNvSpPr/>
          <p:nvPr/>
        </p:nvSpPr>
        <p:spPr>
          <a:xfrm>
            <a:off x="1732253" y="5222151"/>
            <a:ext cx="2450438" cy="831328"/>
          </a:xfrm>
          <a:prstGeom prst="roundRect">
            <a:avLst>
              <a:gd name="adj" fmla="val 2542"/>
            </a:avLst>
          </a:prstGeom>
          <a:solidFill>
            <a:schemeClr val="accent5"/>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108" name="TextBox 107">
            <a:extLst>
              <a:ext uri="{FF2B5EF4-FFF2-40B4-BE49-F238E27FC236}">
                <a16:creationId xmlns:a16="http://schemas.microsoft.com/office/drawing/2014/main" id="{4DDDABB1-3A82-A92E-EACD-0C1046A98139}"/>
              </a:ext>
            </a:extLst>
          </p:cNvPr>
          <p:cNvSpPr txBox="1"/>
          <p:nvPr/>
        </p:nvSpPr>
        <p:spPr>
          <a:xfrm>
            <a:off x="1732252" y="5268482"/>
            <a:ext cx="2437737" cy="738664"/>
          </a:xfrm>
          <a:prstGeom prst="rect">
            <a:avLst/>
          </a:prstGeom>
          <a:no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Australia</a:t>
            </a:r>
            <a:br>
              <a:rPr lang="en-US" sz="1400" dirty="0">
                <a:solidFill>
                  <a:schemeClr val="bg1"/>
                </a:solidFill>
                <a:latin typeface="Montserrat" panose="00000500000000000000" pitchFamily="2" charset="0"/>
                <a:ea typeface="Verdana" panose="020B0604030504040204" pitchFamily="34" charset="0"/>
                <a:cs typeface="Poppins" pitchFamily="2" charset="77"/>
              </a:rPr>
            </a:br>
            <a:r>
              <a:rPr lang="en-US" sz="1400" dirty="0">
                <a:solidFill>
                  <a:schemeClr val="bg1"/>
                </a:solidFill>
                <a:latin typeface="Montserrat" panose="00000500000000000000" pitchFamily="2" charset="0"/>
                <a:ea typeface="Verdana" panose="020B0604030504040204" pitchFamily="34" charset="0"/>
                <a:cs typeface="Poppins" pitchFamily="2" charset="77"/>
              </a:rPr>
              <a:t>(Disability Discrimination Act of 1992)</a:t>
            </a:r>
          </a:p>
        </p:txBody>
      </p:sp>
      <p:cxnSp>
        <p:nvCxnSpPr>
          <p:cNvPr id="102" name="Straight Connector 101" descr="Part of a flowchart depicting multiple legal standards from locations around the world all pointing back to WCAG standards">
            <a:extLst>
              <a:ext uri="{FF2B5EF4-FFF2-40B4-BE49-F238E27FC236}">
                <a16:creationId xmlns:a16="http://schemas.microsoft.com/office/drawing/2014/main" id="{8C28A809-8E65-2848-A16C-689401F3897D}"/>
              </a:ext>
              <a:ext uri="{C183D7F6-B498-43B3-948B-1728B52AA6E4}">
                <adec:decorative xmlns:adec="http://schemas.microsoft.com/office/drawing/2017/decorative" val="0"/>
              </a:ext>
            </a:extLst>
          </p:cNvPr>
          <p:cNvCxnSpPr>
            <a:stCxn id="105" idx="3"/>
          </p:cNvCxnSpPr>
          <p:nvPr/>
        </p:nvCxnSpPr>
        <p:spPr>
          <a:xfrm flipV="1">
            <a:off x="3146691" y="4395310"/>
            <a:ext cx="1810825" cy="1"/>
          </a:xfrm>
          <a:prstGeom prst="line">
            <a:avLst/>
          </a:prstGeom>
          <a:ln w="3175">
            <a:solidFill>
              <a:schemeClr val="accent1"/>
            </a:solidFill>
            <a:tailEnd type="arrow" w="med" len="sm"/>
          </a:ln>
        </p:spPr>
        <p:style>
          <a:lnRef idx="2">
            <a:schemeClr val="accent1"/>
          </a:lnRef>
          <a:fillRef idx="0">
            <a:schemeClr val="accent1"/>
          </a:fillRef>
          <a:effectRef idx="1">
            <a:schemeClr val="accent1"/>
          </a:effectRef>
          <a:fontRef idx="minor">
            <a:schemeClr val="tx1"/>
          </a:fontRef>
        </p:style>
      </p:cxnSp>
      <p:sp>
        <p:nvSpPr>
          <p:cNvPr id="103" name="Rectangle: Rounded Corners 18">
            <a:extLst>
              <a:ext uri="{FF2B5EF4-FFF2-40B4-BE49-F238E27FC236}">
                <a16:creationId xmlns:a16="http://schemas.microsoft.com/office/drawing/2014/main" id="{2EDCBC84-A1B8-2005-2C7B-09A329E82AFF}"/>
              </a:ext>
              <a:ext uri="{C183D7F6-B498-43B3-948B-1728B52AA6E4}">
                <adec:decorative xmlns:adec="http://schemas.microsoft.com/office/drawing/2017/decorative" val="1"/>
              </a:ext>
            </a:extLst>
          </p:cNvPr>
          <p:cNvSpPr/>
          <p:nvPr/>
        </p:nvSpPr>
        <p:spPr>
          <a:xfrm>
            <a:off x="1732253" y="2737143"/>
            <a:ext cx="2450438" cy="831328"/>
          </a:xfrm>
          <a:prstGeom prst="roundRect">
            <a:avLst>
              <a:gd name="adj" fmla="val 2542"/>
            </a:avLst>
          </a:prstGeom>
          <a:solidFill>
            <a:schemeClr val="accent1"/>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105" name="Rectangle: Rounded Corners 18">
            <a:extLst>
              <a:ext uri="{FF2B5EF4-FFF2-40B4-BE49-F238E27FC236}">
                <a16:creationId xmlns:a16="http://schemas.microsoft.com/office/drawing/2014/main" id="{11D3A715-3E65-F61F-3701-195AD4A8F7D4}"/>
              </a:ext>
              <a:ext uri="{C183D7F6-B498-43B3-948B-1728B52AA6E4}">
                <adec:decorative xmlns:adec="http://schemas.microsoft.com/office/drawing/2017/decorative" val="1"/>
              </a:ext>
            </a:extLst>
          </p:cNvPr>
          <p:cNvSpPr/>
          <p:nvPr/>
        </p:nvSpPr>
        <p:spPr>
          <a:xfrm>
            <a:off x="696253" y="3979647"/>
            <a:ext cx="2450438" cy="831328"/>
          </a:xfrm>
          <a:prstGeom prst="roundRect">
            <a:avLst>
              <a:gd name="adj" fmla="val 2542"/>
            </a:avLst>
          </a:prstGeom>
          <a:solidFill>
            <a:schemeClr val="accent2"/>
          </a:solidFill>
          <a:ln>
            <a:noFill/>
          </a:ln>
          <a:effectLst>
            <a:outerShdw blurRad="660400" dist="215900" dir="2700000" sx="95000" sy="9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106" name="TextBox 105">
            <a:extLst>
              <a:ext uri="{FF2B5EF4-FFF2-40B4-BE49-F238E27FC236}">
                <a16:creationId xmlns:a16="http://schemas.microsoft.com/office/drawing/2014/main" id="{E91F60AB-BAE7-AAB2-5EDC-B2E14FB35A2C}"/>
              </a:ext>
            </a:extLst>
          </p:cNvPr>
          <p:cNvSpPr txBox="1"/>
          <p:nvPr/>
        </p:nvSpPr>
        <p:spPr>
          <a:xfrm>
            <a:off x="835416" y="4133700"/>
            <a:ext cx="2172112" cy="523220"/>
          </a:xfrm>
          <a:prstGeom prst="rect">
            <a:avLst/>
          </a:prstGeom>
          <a:no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Canada (Accessible Canada Act, AODA)</a:t>
            </a:r>
          </a:p>
        </p:txBody>
      </p:sp>
      <p:cxnSp>
        <p:nvCxnSpPr>
          <p:cNvPr id="113" name="Straight Connector 112" descr="Part of a flowchart depicting multiple legal standards from locations around the world all pointing back to WCAG standards">
            <a:extLst>
              <a:ext uri="{FF2B5EF4-FFF2-40B4-BE49-F238E27FC236}">
                <a16:creationId xmlns:a16="http://schemas.microsoft.com/office/drawing/2014/main" id="{8D18FE6C-9510-F7D5-FEDC-627383D66BC8}"/>
              </a:ext>
              <a:ext uri="{C183D7F6-B498-43B3-948B-1728B52AA6E4}">
                <adec:decorative xmlns:adec="http://schemas.microsoft.com/office/drawing/2017/decorative" val="0"/>
              </a:ext>
            </a:extLst>
          </p:cNvPr>
          <p:cNvCxnSpPr>
            <a:stCxn id="50" idx="2"/>
          </p:cNvCxnSpPr>
          <p:nvPr/>
        </p:nvCxnSpPr>
        <p:spPr>
          <a:xfrm flipH="1">
            <a:off x="6096000" y="3184955"/>
            <a:ext cx="1" cy="291018"/>
          </a:xfrm>
          <a:prstGeom prst="line">
            <a:avLst/>
          </a:prstGeom>
          <a:ln w="3175">
            <a:solidFill>
              <a:schemeClr val="accent1"/>
            </a:solidFill>
            <a:tailEnd type="arrow" w="sm" len="sm"/>
          </a:ln>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77A175ED-1201-26D9-9E1F-299EEF7D1E9A}"/>
              </a:ext>
            </a:extLst>
          </p:cNvPr>
          <p:cNvSpPr txBox="1"/>
          <p:nvPr/>
        </p:nvSpPr>
        <p:spPr>
          <a:xfrm>
            <a:off x="1732253" y="2817119"/>
            <a:ext cx="2450438" cy="738664"/>
          </a:xfrm>
          <a:prstGeom prst="rect">
            <a:avLst/>
          </a:prstGeom>
          <a:noFill/>
        </p:spPr>
        <p:txBody>
          <a:bodyPr wrap="square" anchor="t">
            <a:spAutoFit/>
          </a:bodyPr>
          <a:lstStyle/>
          <a:p>
            <a:pPr algn="ctr">
              <a:spcBef>
                <a:spcPts val="600"/>
              </a:spcBef>
              <a:buClr>
                <a:srgbClr val="008DB9"/>
              </a:buClr>
            </a:pPr>
            <a:r>
              <a:rPr lang="en-US" sz="1400" dirty="0">
                <a:solidFill>
                  <a:schemeClr val="bg1"/>
                </a:solidFill>
                <a:latin typeface="Montserrat" panose="00000500000000000000" pitchFamily="2" charset="0"/>
                <a:ea typeface="Verdana" panose="020B0604030504040204" pitchFamily="34" charset="0"/>
                <a:cs typeface="Poppins" pitchFamily="2" charset="77"/>
              </a:rPr>
              <a:t>United States</a:t>
            </a:r>
            <a:br>
              <a:rPr lang="en-US" sz="1400" dirty="0">
                <a:solidFill>
                  <a:schemeClr val="bg1"/>
                </a:solidFill>
                <a:latin typeface="Montserrat" panose="00000500000000000000" pitchFamily="2" charset="0"/>
                <a:ea typeface="Verdana" panose="020B0604030504040204" pitchFamily="34" charset="0"/>
                <a:cs typeface="Poppins" pitchFamily="2" charset="77"/>
              </a:rPr>
            </a:br>
            <a:r>
              <a:rPr lang="en-US" sz="1400" dirty="0">
                <a:solidFill>
                  <a:schemeClr val="bg1"/>
                </a:solidFill>
                <a:latin typeface="Montserrat" panose="00000500000000000000" pitchFamily="2" charset="0"/>
                <a:ea typeface="Verdana" panose="020B0604030504040204" pitchFamily="34" charset="0"/>
                <a:cs typeface="Poppins" pitchFamily="2" charset="77"/>
              </a:rPr>
              <a:t>(ADA, Section 504/508, Title II updates)</a:t>
            </a:r>
          </a:p>
        </p:txBody>
      </p:sp>
      <p:cxnSp>
        <p:nvCxnSpPr>
          <p:cNvPr id="115" name="Straight Connector 114" descr="Part of a flowchart depicting multiple legal standards from locations around the world all pointing back to WCAG standards">
            <a:extLst>
              <a:ext uri="{FF2B5EF4-FFF2-40B4-BE49-F238E27FC236}">
                <a16:creationId xmlns:a16="http://schemas.microsoft.com/office/drawing/2014/main" id="{2CBC59F5-6B7D-5281-13EC-04E06FB5039E}"/>
              </a:ext>
              <a:ext uri="{C183D7F6-B498-43B3-948B-1728B52AA6E4}">
                <adec:decorative xmlns:adec="http://schemas.microsoft.com/office/drawing/2017/decorative" val="0"/>
              </a:ext>
            </a:extLst>
          </p:cNvPr>
          <p:cNvCxnSpPr>
            <a:cxnSpLocks/>
            <a:stCxn id="39" idx="0"/>
          </p:cNvCxnSpPr>
          <p:nvPr/>
        </p:nvCxnSpPr>
        <p:spPr>
          <a:xfrm flipH="1" flipV="1">
            <a:off x="6096000" y="5345805"/>
            <a:ext cx="1" cy="259861"/>
          </a:xfrm>
          <a:prstGeom prst="line">
            <a:avLst/>
          </a:prstGeom>
          <a:ln w="3175">
            <a:solidFill>
              <a:schemeClr val="accent1"/>
            </a:solidFill>
            <a:tailEnd type="arrow" w="sm" len="sm"/>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F1C30BB6-ED1F-D6B7-C243-D6CAA4BBD150}"/>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8" name="Rectangle: Rounded Corners 7">
              <a:extLst>
                <a:ext uri="{FF2B5EF4-FFF2-40B4-BE49-F238E27FC236}">
                  <a16:creationId xmlns:a16="http://schemas.microsoft.com/office/drawing/2014/main" id="{D2679774-4376-C16D-E6C8-2DF46BED562B}"/>
                </a:ext>
              </a:extLst>
            </p:cNvPr>
            <p:cNvSpPr/>
            <p:nvPr>
              <p:custDataLst>
                <p:tags r:id="rId1"/>
              </p:custDataLst>
            </p:nvPr>
          </p:nvSpPr>
          <p:spPr>
            <a:xfrm>
              <a:off x="127000" y="6527800"/>
              <a:ext cx="1905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95B699E-5015-E55A-8704-042C6F2EF4B3}"/>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971AD1DB-7454-5D83-DE9B-6027503B9866}"/>
              </a:ext>
            </a:extLst>
          </p:cNvPr>
          <p:cNvSpPr txBox="1"/>
          <p:nvPr/>
        </p:nvSpPr>
        <p:spPr>
          <a:xfrm>
            <a:off x="5009943" y="2414522"/>
            <a:ext cx="2172112" cy="738664"/>
          </a:xfrm>
          <a:prstGeom prst="rect">
            <a:avLst/>
          </a:prstGeom>
          <a:noFill/>
        </p:spPr>
        <p:txBody>
          <a:bodyPr wrap="square" anchor="t">
            <a:spAutoFit/>
          </a:bodyPr>
          <a:lstStyle/>
          <a:p>
            <a:pPr algn="ctr">
              <a:spcBef>
                <a:spcPts val="600"/>
              </a:spcBef>
              <a:buClr>
                <a:srgbClr val="008DB9"/>
              </a:buClr>
            </a:pPr>
            <a:r>
              <a:rPr lang="en-US" sz="1400" dirty="0">
                <a:solidFill>
                  <a:schemeClr val="tx2">
                    <a:lumMod val="50000"/>
                  </a:schemeClr>
                </a:solidFill>
                <a:latin typeface="Montserrat" panose="00000500000000000000" pitchFamily="2" charset="0"/>
                <a:ea typeface="Verdana" panose="020B0604030504040204" pitchFamily="34" charset="0"/>
                <a:cs typeface="Poppins" pitchFamily="2" charset="77"/>
              </a:rPr>
              <a:t>European Union</a:t>
            </a:r>
            <a:br>
              <a:rPr lang="en-US" sz="1400" dirty="0">
                <a:solidFill>
                  <a:schemeClr val="tx2">
                    <a:lumMod val="50000"/>
                  </a:schemeClr>
                </a:solidFill>
                <a:latin typeface="Montserrat" panose="00000500000000000000" pitchFamily="2" charset="0"/>
                <a:ea typeface="Verdana" panose="020B0604030504040204" pitchFamily="34" charset="0"/>
                <a:cs typeface="Poppins" pitchFamily="2" charset="77"/>
              </a:rPr>
            </a:br>
            <a:r>
              <a:rPr lang="en-US" sz="1400" dirty="0">
                <a:solidFill>
                  <a:schemeClr val="tx2">
                    <a:lumMod val="50000"/>
                  </a:schemeClr>
                </a:solidFill>
                <a:latin typeface="Montserrat" panose="00000500000000000000" pitchFamily="2" charset="0"/>
                <a:ea typeface="Verdana" panose="020B0604030504040204" pitchFamily="34" charset="0"/>
                <a:cs typeface="Poppins" pitchFamily="2" charset="77"/>
              </a:rPr>
              <a:t>(EN 301 549, European Accessibility Act)</a:t>
            </a:r>
          </a:p>
        </p:txBody>
      </p:sp>
    </p:spTree>
    <p:extLst>
      <p:ext uri="{BB962C8B-B14F-4D97-AF65-F5344CB8AC3E}">
        <p14:creationId xmlns:p14="http://schemas.microsoft.com/office/powerpoint/2010/main" val="414602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Placeholder 98">
            <a:extLst>
              <a:ext uri="{FF2B5EF4-FFF2-40B4-BE49-F238E27FC236}">
                <a16:creationId xmlns:a16="http://schemas.microsoft.com/office/drawing/2014/main" id="{45532C61-9F45-DBDC-05A9-75F71C007E85}"/>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3307" r="13307"/>
          <a:stretch>
            <a:fillRect/>
          </a:stretch>
        </p:blipFill>
        <p:spPr/>
      </p:pic>
      <p:sp>
        <p:nvSpPr>
          <p:cNvPr id="51" name="Rectangle: Rounded Corners 50">
            <a:extLst>
              <a:ext uri="{FF2B5EF4-FFF2-40B4-BE49-F238E27FC236}">
                <a16:creationId xmlns:a16="http://schemas.microsoft.com/office/drawing/2014/main" id="{C2ECA4BD-EB5B-77CB-44A7-302DDC92333F}"/>
              </a:ext>
              <a:ext uri="{C183D7F6-B498-43B3-948B-1728B52AA6E4}">
                <adec:decorative xmlns:adec="http://schemas.microsoft.com/office/drawing/2017/decorative" val="1"/>
              </a:ext>
            </a:extLst>
          </p:cNvPr>
          <p:cNvSpPr/>
          <p:nvPr/>
        </p:nvSpPr>
        <p:spPr>
          <a:xfrm>
            <a:off x="5466440" y="2316480"/>
            <a:ext cx="1954124" cy="3989358"/>
          </a:xfrm>
          <a:prstGeom prst="roundRect">
            <a:avLst>
              <a:gd name="adj" fmla="val 1914"/>
            </a:avLst>
          </a:prstGeom>
          <a:solidFill>
            <a:schemeClr val="accent1">
              <a:alpha val="91000"/>
            </a:schemeClr>
          </a:solidFill>
          <a:ln w="1905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3BE7959A-CB4E-EDB3-08BA-5621558FCE12}"/>
              </a:ext>
              <a:ext uri="{C183D7F6-B498-43B3-948B-1728B52AA6E4}">
                <adec:decorative xmlns:adec="http://schemas.microsoft.com/office/drawing/2017/decorative" val="1"/>
              </a:ext>
            </a:extLst>
          </p:cNvPr>
          <p:cNvSpPr/>
          <p:nvPr/>
        </p:nvSpPr>
        <p:spPr>
          <a:xfrm>
            <a:off x="5616949" y="4993593"/>
            <a:ext cx="1653106" cy="1107626"/>
          </a:xfrm>
          <a:prstGeom prst="roundRect">
            <a:avLst>
              <a:gd name="adj" fmla="val 5196"/>
            </a:avLst>
          </a:prstGeom>
          <a:solidFill>
            <a:schemeClr val="bg1">
              <a:alpha val="5000"/>
            </a:schemeClr>
          </a:solidFill>
          <a:ln w="3175">
            <a:solidFill>
              <a:schemeClr val="bg1"/>
            </a:solid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9D4EBD6B-C84C-9674-9DCC-9E5B3D48EDF9}"/>
              </a:ext>
            </a:extLst>
          </p:cNvPr>
          <p:cNvSpPr txBox="1"/>
          <p:nvPr/>
        </p:nvSpPr>
        <p:spPr>
          <a:xfrm>
            <a:off x="5670486" y="5393005"/>
            <a:ext cx="1546032" cy="646331"/>
          </a:xfrm>
          <a:prstGeom prst="rect">
            <a:avLst/>
          </a:prstGeom>
          <a:noFill/>
        </p:spPr>
        <p:txBody>
          <a:bodyPr wrap="square" anchor="t">
            <a:spAutoFit/>
          </a:bodyPr>
          <a:lstStyle/>
          <a:p>
            <a:pPr algn="ctr">
              <a:spcBef>
                <a:spcPts val="600"/>
              </a:spcBef>
              <a:buClr>
                <a:srgbClr val="008DB9"/>
              </a:buClr>
            </a:pPr>
            <a:r>
              <a:rPr lang="en-US" sz="1200">
                <a:solidFill>
                  <a:schemeClr val="bg1"/>
                </a:solidFill>
                <a:latin typeface="Montserrat" panose="00000500000000000000" pitchFamily="2" charset="0"/>
                <a:ea typeface="Verdana" panose="020B0604030504040204" pitchFamily="34" charset="0"/>
                <a:cs typeface="Poppins" pitchFamily="2" charset="77"/>
              </a:rPr>
              <a:t>WCAG 2.2 was published in 2023 – We are here!</a:t>
            </a:r>
          </a:p>
        </p:txBody>
      </p:sp>
      <p:sp>
        <p:nvSpPr>
          <p:cNvPr id="113" name="Rectangle: Rounded Corners 112">
            <a:extLst>
              <a:ext uri="{FF2B5EF4-FFF2-40B4-BE49-F238E27FC236}">
                <a16:creationId xmlns:a16="http://schemas.microsoft.com/office/drawing/2014/main" id="{5734EB4E-4F42-4D20-8F6D-3A90123E39D8}"/>
              </a:ext>
              <a:ext uri="{C183D7F6-B498-43B3-948B-1728B52AA6E4}">
                <adec:decorative xmlns:adec="http://schemas.microsoft.com/office/drawing/2017/decorative" val="1"/>
              </a:ext>
            </a:extLst>
          </p:cNvPr>
          <p:cNvSpPr/>
          <p:nvPr/>
        </p:nvSpPr>
        <p:spPr>
          <a:xfrm>
            <a:off x="5616949" y="3757346"/>
            <a:ext cx="1653106" cy="1107626"/>
          </a:xfrm>
          <a:prstGeom prst="roundRect">
            <a:avLst>
              <a:gd name="adj" fmla="val 5196"/>
            </a:avLst>
          </a:prstGeom>
          <a:solidFill>
            <a:schemeClr val="bg1">
              <a:alpha val="5000"/>
            </a:schemeClr>
          </a:solidFill>
          <a:ln w="3175">
            <a:solidFill>
              <a:schemeClr val="bg1"/>
            </a:solid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itle 113">
            <a:extLst>
              <a:ext uri="{FF2B5EF4-FFF2-40B4-BE49-F238E27FC236}">
                <a16:creationId xmlns:a16="http://schemas.microsoft.com/office/drawing/2014/main" id="{DFEB2C52-DC48-01FE-FF60-6B52E31E574E}"/>
              </a:ext>
            </a:extLst>
          </p:cNvPr>
          <p:cNvSpPr txBox="1">
            <a:spLocks noGrp="1"/>
          </p:cNvSpPr>
          <p:nvPr>
            <p:ph type="title" idx="4294967295"/>
          </p:nvPr>
        </p:nvSpPr>
        <p:spPr>
          <a:xfrm>
            <a:off x="5670486" y="4156758"/>
            <a:ext cx="154603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1200" b="0" i="0" u="none" strike="noStrike" kern="1200" cap="none" spc="0" normalizeH="0" baseline="0" noProof="0" dirty="0">
                <a:ln>
                  <a:noFill/>
                </a:ln>
                <a:solidFill>
                  <a:schemeClr val="bg1"/>
                </a:solidFill>
                <a:effectLst/>
                <a:uLnTx/>
                <a:uFillTx/>
                <a:latin typeface="Montserrat" panose="00000500000000000000" pitchFamily="2" charset="0"/>
                <a:ea typeface="Verdana" panose="020B0604030504040204" pitchFamily="34" charset="0"/>
                <a:cs typeface="Poppins" pitchFamily="2" charset="77"/>
              </a:rPr>
              <a:t>WCAG 2.1 was published in 2018</a:t>
            </a:r>
          </a:p>
        </p:txBody>
      </p:sp>
      <p:sp>
        <p:nvSpPr>
          <p:cNvPr id="116" name="Rectangle: Rounded Corners 115">
            <a:extLst>
              <a:ext uri="{FF2B5EF4-FFF2-40B4-BE49-F238E27FC236}">
                <a16:creationId xmlns:a16="http://schemas.microsoft.com/office/drawing/2014/main" id="{ECCB2F48-986C-7060-550D-3B9EB3DF1080}"/>
              </a:ext>
              <a:ext uri="{C183D7F6-B498-43B3-948B-1728B52AA6E4}">
                <adec:decorative xmlns:adec="http://schemas.microsoft.com/office/drawing/2017/decorative" val="1"/>
              </a:ext>
            </a:extLst>
          </p:cNvPr>
          <p:cNvSpPr/>
          <p:nvPr/>
        </p:nvSpPr>
        <p:spPr>
          <a:xfrm>
            <a:off x="5616949" y="2521100"/>
            <a:ext cx="1653106" cy="1107626"/>
          </a:xfrm>
          <a:prstGeom prst="roundRect">
            <a:avLst>
              <a:gd name="adj" fmla="val 5196"/>
            </a:avLst>
          </a:prstGeom>
          <a:solidFill>
            <a:schemeClr val="bg1">
              <a:alpha val="5000"/>
            </a:schemeClr>
          </a:solidFill>
          <a:ln w="3175">
            <a:solidFill>
              <a:schemeClr val="bg1"/>
            </a:solidFill>
          </a:ln>
          <a:effectLst>
            <a:outerShdw blurRad="850900" dist="2413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0CB1FA32-28D9-570C-081D-379ED7F64F0F}"/>
              </a:ext>
            </a:extLst>
          </p:cNvPr>
          <p:cNvSpPr txBox="1"/>
          <p:nvPr/>
        </p:nvSpPr>
        <p:spPr>
          <a:xfrm>
            <a:off x="5653530" y="2920512"/>
            <a:ext cx="1579945" cy="461665"/>
          </a:xfrm>
          <a:prstGeom prst="rect">
            <a:avLst/>
          </a:prstGeom>
          <a:noFill/>
        </p:spPr>
        <p:txBody>
          <a:bodyPr wrap="square" anchor="t">
            <a:spAutoFit/>
          </a:bodyPr>
          <a:lstStyle/>
          <a:p>
            <a:pPr algn="ctr">
              <a:spcBef>
                <a:spcPts val="600"/>
              </a:spcBef>
              <a:buClr>
                <a:srgbClr val="008DB9"/>
              </a:buClr>
            </a:pPr>
            <a:r>
              <a:rPr lang="en-US" sz="1200">
                <a:solidFill>
                  <a:schemeClr val="bg1"/>
                </a:solidFill>
                <a:latin typeface="Montserrat" panose="00000500000000000000" pitchFamily="2" charset="0"/>
                <a:ea typeface="Verdana" panose="020B0604030504040204" pitchFamily="34" charset="0"/>
                <a:cs typeface="Poppins" pitchFamily="2" charset="77"/>
              </a:rPr>
              <a:t>WCAG 2.0 was published in 2008</a:t>
            </a:r>
          </a:p>
        </p:txBody>
      </p:sp>
      <p:cxnSp>
        <p:nvCxnSpPr>
          <p:cNvPr id="34" name="Straight Connector 33">
            <a:extLst>
              <a:ext uri="{FF2B5EF4-FFF2-40B4-BE49-F238E27FC236}">
                <a16:creationId xmlns:a16="http://schemas.microsoft.com/office/drawing/2014/main" id="{D419261E-F298-CCE4-E3EB-AF5CF234AFEA}"/>
              </a:ext>
              <a:ext uri="{C183D7F6-B498-43B3-948B-1728B52AA6E4}">
                <adec:decorative xmlns:adec="http://schemas.microsoft.com/office/drawing/2017/decorative" val="1"/>
              </a:ext>
            </a:extLst>
          </p:cNvPr>
          <p:cNvCxnSpPr>
            <a:cxnSpLocks/>
          </p:cNvCxnSpPr>
          <p:nvPr/>
        </p:nvCxnSpPr>
        <p:spPr>
          <a:xfrm>
            <a:off x="522825" y="2745527"/>
            <a:ext cx="0" cy="272708"/>
          </a:xfrm>
          <a:prstGeom prst="line">
            <a:avLst/>
          </a:prstGeom>
          <a:ln w="6350" cap="rnd">
            <a:roun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279BABF-50DA-561F-DA05-B79B88E1FC61}"/>
              </a:ext>
            </a:extLst>
          </p:cNvPr>
          <p:cNvSpPr txBox="1"/>
          <p:nvPr/>
        </p:nvSpPr>
        <p:spPr>
          <a:xfrm>
            <a:off x="674859" y="2450168"/>
            <a:ext cx="4223406" cy="461665"/>
          </a:xfrm>
          <a:prstGeom prst="rect">
            <a:avLst/>
          </a:prstGeom>
          <a:noFill/>
        </p:spPr>
        <p:txBody>
          <a:bodyPr wrap="square" anchor="t">
            <a:spAutoFit/>
          </a:bodyPr>
          <a:lstStyle/>
          <a:p>
            <a:pPr>
              <a:spcBef>
                <a:spcPts val="600"/>
              </a:spcBef>
              <a:buClr>
                <a:srgbClr val="008DB9"/>
              </a:buClr>
            </a:pPr>
            <a:r>
              <a:rPr lang="en-US" sz="12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Written and published by the World Wide Web Consortium (W3C)</a:t>
            </a:r>
          </a:p>
        </p:txBody>
      </p:sp>
      <p:sp>
        <p:nvSpPr>
          <p:cNvPr id="29" name="Flowchart: Connector 28">
            <a:extLst>
              <a:ext uri="{FF2B5EF4-FFF2-40B4-BE49-F238E27FC236}">
                <a16:creationId xmlns:a16="http://schemas.microsoft.com/office/drawing/2014/main" id="{46470FED-89E4-7F67-463F-CBA4C1156A22}"/>
              </a:ext>
              <a:ext uri="{C183D7F6-B498-43B3-948B-1728B52AA6E4}">
                <adec:decorative xmlns:adec="http://schemas.microsoft.com/office/drawing/2017/decorative" val="1"/>
              </a:ext>
            </a:extLst>
          </p:cNvPr>
          <p:cNvSpPr/>
          <p:nvPr/>
        </p:nvSpPr>
        <p:spPr>
          <a:xfrm>
            <a:off x="475656" y="2564080"/>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600"/>
          </a:p>
        </p:txBody>
      </p:sp>
      <p:sp>
        <p:nvSpPr>
          <p:cNvPr id="39" name="TextBox 38">
            <a:extLst>
              <a:ext uri="{FF2B5EF4-FFF2-40B4-BE49-F238E27FC236}">
                <a16:creationId xmlns:a16="http://schemas.microsoft.com/office/drawing/2014/main" id="{C2B1BF9E-8DA9-5BC5-34D6-7B0F54A7C6AE}"/>
              </a:ext>
            </a:extLst>
          </p:cNvPr>
          <p:cNvSpPr txBox="1"/>
          <p:nvPr/>
        </p:nvSpPr>
        <p:spPr>
          <a:xfrm>
            <a:off x="674859" y="2991432"/>
            <a:ext cx="4223407" cy="830997"/>
          </a:xfrm>
          <a:prstGeom prst="rect">
            <a:avLst/>
          </a:prstGeom>
          <a:noFill/>
        </p:spPr>
        <p:txBody>
          <a:bodyPr wrap="square" anchor="t">
            <a:spAutoFit/>
          </a:bodyPr>
          <a:lstStyle/>
          <a:p>
            <a:pPr>
              <a:spcBef>
                <a:spcPts val="600"/>
              </a:spcBef>
              <a:buClr>
                <a:srgbClr val="008DB9"/>
              </a:buClr>
            </a:pPr>
            <a:r>
              <a:rPr lang="en-US" sz="12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WCAG provides a single shared standard for web content accessibility that meets the needs of individuals, organizations, and governments internationally</a:t>
            </a:r>
          </a:p>
        </p:txBody>
      </p:sp>
      <p:sp>
        <p:nvSpPr>
          <p:cNvPr id="40" name="Flowchart: Connector 39">
            <a:extLst>
              <a:ext uri="{FF2B5EF4-FFF2-40B4-BE49-F238E27FC236}">
                <a16:creationId xmlns:a16="http://schemas.microsoft.com/office/drawing/2014/main" id="{4EA82FF5-F14F-70E8-8E05-E2C3C60CA565}"/>
              </a:ext>
              <a:ext uri="{C183D7F6-B498-43B3-948B-1728B52AA6E4}">
                <adec:decorative xmlns:adec="http://schemas.microsoft.com/office/drawing/2017/decorative" val="1"/>
              </a:ext>
            </a:extLst>
          </p:cNvPr>
          <p:cNvSpPr/>
          <p:nvPr/>
        </p:nvSpPr>
        <p:spPr>
          <a:xfrm>
            <a:off x="475656" y="3105344"/>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600"/>
          </a:p>
        </p:txBody>
      </p:sp>
      <p:sp>
        <p:nvSpPr>
          <p:cNvPr id="42" name="TextBox 41">
            <a:extLst>
              <a:ext uri="{FF2B5EF4-FFF2-40B4-BE49-F238E27FC236}">
                <a16:creationId xmlns:a16="http://schemas.microsoft.com/office/drawing/2014/main" id="{C0813859-E9CE-0B09-00BD-FE96742EE3F9}"/>
              </a:ext>
            </a:extLst>
          </p:cNvPr>
          <p:cNvSpPr txBox="1"/>
          <p:nvPr/>
        </p:nvSpPr>
        <p:spPr>
          <a:xfrm>
            <a:off x="674859" y="3902028"/>
            <a:ext cx="4223407" cy="461665"/>
          </a:xfrm>
          <a:prstGeom prst="rect">
            <a:avLst/>
          </a:prstGeom>
          <a:noFill/>
        </p:spPr>
        <p:txBody>
          <a:bodyPr wrap="square" anchor="t">
            <a:spAutoFit/>
          </a:bodyPr>
          <a:lstStyle/>
          <a:p>
            <a:pPr>
              <a:spcBef>
                <a:spcPts val="600"/>
              </a:spcBef>
              <a:buClr>
                <a:srgbClr val="008DB9"/>
              </a:buClr>
            </a:pPr>
            <a:r>
              <a:rPr lang="en-US" sz="12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Digital content and experiences should conform to the guidelines</a:t>
            </a:r>
          </a:p>
        </p:txBody>
      </p:sp>
      <p:sp>
        <p:nvSpPr>
          <p:cNvPr id="43" name="Flowchart: Connector 42">
            <a:extLst>
              <a:ext uri="{FF2B5EF4-FFF2-40B4-BE49-F238E27FC236}">
                <a16:creationId xmlns:a16="http://schemas.microsoft.com/office/drawing/2014/main" id="{5B19C1DD-F3C3-350E-8F2C-6B794D79BD65}"/>
              </a:ext>
              <a:ext uri="{C183D7F6-B498-43B3-948B-1728B52AA6E4}">
                <adec:decorative xmlns:adec="http://schemas.microsoft.com/office/drawing/2017/decorative" val="1"/>
              </a:ext>
            </a:extLst>
          </p:cNvPr>
          <p:cNvSpPr/>
          <p:nvPr/>
        </p:nvSpPr>
        <p:spPr>
          <a:xfrm>
            <a:off x="475656" y="4015940"/>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600"/>
          </a:p>
        </p:txBody>
      </p:sp>
      <p:sp>
        <p:nvSpPr>
          <p:cNvPr id="45" name="TextBox 44">
            <a:extLst>
              <a:ext uri="{FF2B5EF4-FFF2-40B4-BE49-F238E27FC236}">
                <a16:creationId xmlns:a16="http://schemas.microsoft.com/office/drawing/2014/main" id="{D155C080-896F-0EC3-8B5C-77D973D3845B}"/>
              </a:ext>
            </a:extLst>
          </p:cNvPr>
          <p:cNvSpPr txBox="1"/>
          <p:nvPr/>
        </p:nvSpPr>
        <p:spPr>
          <a:xfrm>
            <a:off x="674859" y="4443292"/>
            <a:ext cx="4223407" cy="646331"/>
          </a:xfrm>
          <a:prstGeom prst="rect">
            <a:avLst/>
          </a:prstGeom>
          <a:noFill/>
        </p:spPr>
        <p:txBody>
          <a:bodyPr wrap="square" anchor="t">
            <a:spAutoFit/>
          </a:bodyPr>
          <a:lstStyle/>
          <a:p>
            <a:pPr>
              <a:spcBef>
                <a:spcPts val="600"/>
              </a:spcBef>
              <a:buClr>
                <a:srgbClr val="008DB9"/>
              </a:buClr>
            </a:pPr>
            <a:r>
              <a:rPr lang="en-US" sz="12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There are 13 guidelines, organized under four principles: perceivable, operable, understandable, and robust</a:t>
            </a:r>
          </a:p>
        </p:txBody>
      </p:sp>
      <p:sp>
        <p:nvSpPr>
          <p:cNvPr id="46" name="Flowchart: Connector 45">
            <a:extLst>
              <a:ext uri="{FF2B5EF4-FFF2-40B4-BE49-F238E27FC236}">
                <a16:creationId xmlns:a16="http://schemas.microsoft.com/office/drawing/2014/main" id="{34BA1B0F-75F2-9974-E819-4ECFC806960A}"/>
              </a:ext>
              <a:ext uri="{C183D7F6-B498-43B3-948B-1728B52AA6E4}">
                <adec:decorative xmlns:adec="http://schemas.microsoft.com/office/drawing/2017/decorative" val="1"/>
              </a:ext>
            </a:extLst>
          </p:cNvPr>
          <p:cNvSpPr/>
          <p:nvPr/>
        </p:nvSpPr>
        <p:spPr>
          <a:xfrm>
            <a:off x="475656" y="4557204"/>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600"/>
          </a:p>
        </p:txBody>
      </p:sp>
      <p:sp>
        <p:nvSpPr>
          <p:cNvPr id="48" name="TextBox 47">
            <a:extLst>
              <a:ext uri="{FF2B5EF4-FFF2-40B4-BE49-F238E27FC236}">
                <a16:creationId xmlns:a16="http://schemas.microsoft.com/office/drawing/2014/main" id="{A6B6FAA0-7416-DAA8-CBFE-BDF6FC1A28CE}"/>
              </a:ext>
            </a:extLst>
          </p:cNvPr>
          <p:cNvSpPr txBox="1"/>
          <p:nvPr/>
        </p:nvSpPr>
        <p:spPr>
          <a:xfrm>
            <a:off x="674859" y="5169222"/>
            <a:ext cx="4223407" cy="646331"/>
          </a:xfrm>
          <a:prstGeom prst="rect">
            <a:avLst/>
          </a:prstGeom>
          <a:noFill/>
        </p:spPr>
        <p:txBody>
          <a:bodyPr wrap="square" anchor="t">
            <a:spAutoFit/>
          </a:bodyPr>
          <a:lstStyle/>
          <a:p>
            <a:pPr>
              <a:spcBef>
                <a:spcPts val="600"/>
              </a:spcBef>
              <a:buClr>
                <a:srgbClr val="008DB9"/>
              </a:buClr>
            </a:pPr>
            <a:r>
              <a:rPr lang="en-US" sz="12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For each guideline there are testable success criteria; the criteria are further divided into A, AA, and AAA levels</a:t>
            </a:r>
          </a:p>
        </p:txBody>
      </p:sp>
      <p:sp>
        <p:nvSpPr>
          <p:cNvPr id="49" name="Flowchart: Connector 48">
            <a:extLst>
              <a:ext uri="{FF2B5EF4-FFF2-40B4-BE49-F238E27FC236}">
                <a16:creationId xmlns:a16="http://schemas.microsoft.com/office/drawing/2014/main" id="{5B152709-1C3F-42A5-16D0-A4E496289437}"/>
              </a:ext>
              <a:ext uri="{C183D7F6-B498-43B3-948B-1728B52AA6E4}">
                <adec:decorative xmlns:adec="http://schemas.microsoft.com/office/drawing/2017/decorative" val="1"/>
              </a:ext>
            </a:extLst>
          </p:cNvPr>
          <p:cNvSpPr/>
          <p:nvPr/>
        </p:nvSpPr>
        <p:spPr>
          <a:xfrm>
            <a:off x="475656" y="5283134"/>
            <a:ext cx="94338" cy="94338"/>
          </a:xfrm>
          <a:prstGeom prst="flowChartConnector">
            <a:avLst/>
          </a:prstGeom>
          <a:solidFill>
            <a:schemeClr val="accent2"/>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600"/>
          </a:p>
        </p:txBody>
      </p:sp>
      <p:sp>
        <p:nvSpPr>
          <p:cNvPr id="57" name="TextBox 56">
            <a:extLst>
              <a:ext uri="{FF2B5EF4-FFF2-40B4-BE49-F238E27FC236}">
                <a16:creationId xmlns:a16="http://schemas.microsoft.com/office/drawing/2014/main" id="{876C82FD-55A7-3E08-5DBA-7CEC494313EC}"/>
              </a:ext>
            </a:extLst>
          </p:cNvPr>
          <p:cNvSpPr txBox="1"/>
          <p:nvPr/>
        </p:nvSpPr>
        <p:spPr>
          <a:xfrm>
            <a:off x="674859" y="5895151"/>
            <a:ext cx="4223407" cy="276999"/>
          </a:xfrm>
          <a:prstGeom prst="rect">
            <a:avLst/>
          </a:prstGeom>
          <a:noFill/>
        </p:spPr>
        <p:txBody>
          <a:bodyPr wrap="square" anchor="t">
            <a:spAutoFit/>
          </a:bodyPr>
          <a:lstStyle/>
          <a:p>
            <a:pPr>
              <a:spcBef>
                <a:spcPts val="600"/>
              </a:spcBef>
              <a:buClr>
                <a:srgbClr val="008DB9"/>
              </a:buClr>
            </a:pPr>
            <a:r>
              <a:rPr lang="en-US" sz="1200">
                <a:solidFill>
                  <a:schemeClr val="tx1">
                    <a:lumMod val="85000"/>
                    <a:lumOff val="15000"/>
                  </a:schemeClr>
                </a:solidFill>
                <a:latin typeface="Montserrat" panose="00000500000000000000" pitchFamily="2" charset="0"/>
                <a:ea typeface="Verdana" panose="020B0604030504040204" pitchFamily="34" charset="0"/>
                <a:cs typeface="Poppins" pitchFamily="2" charset="77"/>
              </a:rPr>
              <a:t>There have been three major versions of WCAG 2:</a:t>
            </a:r>
          </a:p>
        </p:txBody>
      </p:sp>
      <p:sp>
        <p:nvSpPr>
          <p:cNvPr id="58" name="Flowchart: Connector 57">
            <a:extLst>
              <a:ext uri="{FF2B5EF4-FFF2-40B4-BE49-F238E27FC236}">
                <a16:creationId xmlns:a16="http://schemas.microsoft.com/office/drawing/2014/main" id="{856668C7-58F1-A2CA-D657-C93E0458DE9B}"/>
              </a:ext>
              <a:ext uri="{C183D7F6-B498-43B3-948B-1728B52AA6E4}">
                <adec:decorative xmlns:adec="http://schemas.microsoft.com/office/drawing/2017/decorative" val="1"/>
              </a:ext>
            </a:extLst>
          </p:cNvPr>
          <p:cNvSpPr/>
          <p:nvPr/>
        </p:nvSpPr>
        <p:spPr>
          <a:xfrm>
            <a:off x="475656" y="6009063"/>
            <a:ext cx="94338" cy="94338"/>
          </a:xfrm>
          <a:prstGeom prst="flowChartConnector">
            <a:avLst/>
          </a:prstGeom>
          <a:solidFill>
            <a:schemeClr val="accent3"/>
          </a:solidFill>
          <a:ln w="12700">
            <a:solidFill>
              <a:schemeClr val="bg1"/>
            </a:solidFill>
          </a:ln>
          <a:effectLst>
            <a:outerShdw blurRad="330200" dist="1905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1600"/>
          </a:p>
        </p:txBody>
      </p:sp>
      <p:cxnSp>
        <p:nvCxnSpPr>
          <p:cNvPr id="64" name="Straight Connector 63">
            <a:extLst>
              <a:ext uri="{FF2B5EF4-FFF2-40B4-BE49-F238E27FC236}">
                <a16:creationId xmlns:a16="http://schemas.microsoft.com/office/drawing/2014/main" id="{6A57D542-1B33-6A0D-B98F-C878F50C6198}"/>
              </a:ext>
              <a:ext uri="{C183D7F6-B498-43B3-948B-1728B52AA6E4}">
                <adec:decorative xmlns:adec="http://schemas.microsoft.com/office/drawing/2017/decorative" val="1"/>
              </a:ext>
            </a:extLst>
          </p:cNvPr>
          <p:cNvCxnSpPr>
            <a:cxnSpLocks/>
          </p:cNvCxnSpPr>
          <p:nvPr/>
        </p:nvCxnSpPr>
        <p:spPr>
          <a:xfrm>
            <a:off x="522825" y="3342920"/>
            <a:ext cx="0" cy="529783"/>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6E45FBE-992E-5EB2-E8DC-95FF71356008}"/>
              </a:ext>
              <a:ext uri="{C183D7F6-B498-43B3-948B-1728B52AA6E4}">
                <adec:decorative xmlns:adec="http://schemas.microsoft.com/office/drawing/2017/decorative" val="1"/>
              </a:ext>
            </a:extLst>
          </p:cNvPr>
          <p:cNvCxnSpPr>
            <a:cxnSpLocks/>
          </p:cNvCxnSpPr>
          <p:nvPr/>
        </p:nvCxnSpPr>
        <p:spPr>
          <a:xfrm>
            <a:off x="522825" y="4197387"/>
            <a:ext cx="0" cy="272708"/>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5C4BEC1-E722-2384-37FB-0A7109825A8E}"/>
              </a:ext>
              <a:ext uri="{C183D7F6-B498-43B3-948B-1728B52AA6E4}">
                <adec:decorative xmlns:adec="http://schemas.microsoft.com/office/drawing/2017/decorative" val="1"/>
              </a:ext>
            </a:extLst>
          </p:cNvPr>
          <p:cNvCxnSpPr>
            <a:cxnSpLocks/>
          </p:cNvCxnSpPr>
          <p:nvPr/>
        </p:nvCxnSpPr>
        <p:spPr>
          <a:xfrm>
            <a:off x="522825" y="4765955"/>
            <a:ext cx="0" cy="402765"/>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F19B918-996E-AF82-E4F9-C7C6C6E4CE24}"/>
              </a:ext>
              <a:ext uri="{C183D7F6-B498-43B3-948B-1728B52AA6E4}">
                <adec:decorative xmlns:adec="http://schemas.microsoft.com/office/drawing/2017/decorative" val="1"/>
              </a:ext>
            </a:extLst>
          </p:cNvPr>
          <p:cNvCxnSpPr>
            <a:cxnSpLocks/>
          </p:cNvCxnSpPr>
          <p:nvPr/>
        </p:nvCxnSpPr>
        <p:spPr>
          <a:xfrm>
            <a:off x="522825" y="5491885"/>
            <a:ext cx="0" cy="402765"/>
          </a:xfrm>
          <a:prstGeom prst="line">
            <a:avLst/>
          </a:prstGeom>
          <a:ln w="6350" cap="rnd">
            <a:round/>
          </a:ln>
        </p:spPr>
        <p:style>
          <a:lnRef idx="2">
            <a:schemeClr val="accent1"/>
          </a:lnRef>
          <a:fillRef idx="0">
            <a:schemeClr val="accent1"/>
          </a:fillRef>
          <a:effectRef idx="1">
            <a:schemeClr val="accent1"/>
          </a:effectRef>
          <a:fontRef idx="minor">
            <a:schemeClr val="tx1"/>
          </a:fontRef>
        </p:style>
      </p:cxnSp>
      <p:cxnSp>
        <p:nvCxnSpPr>
          <p:cNvPr id="125" name="Straight Connector 124" descr="An arrow leading from the text there have been three major versions of WCAG 2: to the icons and text representing each of the three versions.">
            <a:extLst>
              <a:ext uri="{FF2B5EF4-FFF2-40B4-BE49-F238E27FC236}">
                <a16:creationId xmlns:a16="http://schemas.microsoft.com/office/drawing/2014/main" id="{401A4C3B-9DB1-9559-664D-86E71F5872F4}"/>
              </a:ext>
            </a:extLst>
          </p:cNvPr>
          <p:cNvCxnSpPr>
            <a:cxnSpLocks/>
          </p:cNvCxnSpPr>
          <p:nvPr/>
        </p:nvCxnSpPr>
        <p:spPr>
          <a:xfrm>
            <a:off x="4615190" y="6088747"/>
            <a:ext cx="527261" cy="0"/>
          </a:xfrm>
          <a:prstGeom prst="line">
            <a:avLst/>
          </a:prstGeom>
          <a:ln w="19050" cap="rnd">
            <a:solidFill>
              <a:schemeClr val="accent3"/>
            </a:solidFill>
            <a:round/>
            <a:tailEnd type="arrow"/>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85765B85-CFD9-BE0B-7E27-C5A723666C41}"/>
              </a:ext>
              <a:ext uri="{C183D7F6-B498-43B3-948B-1728B52AA6E4}">
                <adec:decorative xmlns:adec="http://schemas.microsoft.com/office/drawing/2017/decorative" val="1"/>
              </a:ext>
            </a:extLst>
          </p:cNvPr>
          <p:cNvGrpSpPr/>
          <p:nvPr/>
        </p:nvGrpSpPr>
        <p:grpSpPr>
          <a:xfrm>
            <a:off x="1181100" y="421005"/>
            <a:ext cx="9829800" cy="1730107"/>
            <a:chOff x="1181100" y="421005"/>
            <a:chExt cx="9829800" cy="1730107"/>
          </a:xfrm>
        </p:grpSpPr>
        <p:sp>
          <p:nvSpPr>
            <p:cNvPr id="131" name="Arc 130">
              <a:extLst>
                <a:ext uri="{FF2B5EF4-FFF2-40B4-BE49-F238E27FC236}">
                  <a16:creationId xmlns:a16="http://schemas.microsoft.com/office/drawing/2014/main" id="{48B11AD5-DC0A-E6E4-FD30-FD84A4E2C315}"/>
                </a:ext>
              </a:extLst>
            </p:cNvPr>
            <p:cNvSpPr/>
            <p:nvPr/>
          </p:nvSpPr>
          <p:spPr>
            <a:xfrm rot="5400000">
              <a:off x="7174129" y="140435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2" name="Arc 131">
              <a:extLst>
                <a:ext uri="{FF2B5EF4-FFF2-40B4-BE49-F238E27FC236}">
                  <a16:creationId xmlns:a16="http://schemas.microsoft.com/office/drawing/2014/main" id="{6D7DF308-358B-2F02-FC82-2B675600734C}"/>
                </a:ext>
              </a:extLst>
            </p:cNvPr>
            <p:cNvSpPr/>
            <p:nvPr/>
          </p:nvSpPr>
          <p:spPr>
            <a:xfrm rot="5400000">
              <a:off x="7330875" y="1549934"/>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9" name="TextBox 128">
              <a:extLst>
                <a:ext uri="{FF2B5EF4-FFF2-40B4-BE49-F238E27FC236}">
                  <a16:creationId xmlns:a16="http://schemas.microsoft.com/office/drawing/2014/main" id="{DBAEAED1-434D-C099-7655-ABCE0CD3B89E}"/>
                </a:ext>
              </a:extLst>
            </p:cNvPr>
            <p:cNvSpPr txBox="1"/>
            <p:nvPr/>
          </p:nvSpPr>
          <p:spPr>
            <a:xfrm>
              <a:off x="1181100" y="552162"/>
              <a:ext cx="9829800" cy="1446550"/>
            </a:xfrm>
            <a:prstGeom prst="rect">
              <a:avLst/>
            </a:prstGeom>
            <a:noFill/>
          </p:spPr>
          <p:txBody>
            <a:bodyPr wrap="square" anchor="t">
              <a:spAutoFit/>
            </a:bodyPr>
            <a:lstStyle/>
            <a:p>
              <a:pPr algn="ctr">
                <a:spcBef>
                  <a:spcPts val="600"/>
                </a:spcBef>
                <a:buClr>
                  <a:srgbClr val="008DB9"/>
                </a:buClr>
              </a:pPr>
              <a:r>
                <a:rPr lang="en-US" sz="4400" dirty="0">
                  <a:solidFill>
                    <a:schemeClr val="accent1"/>
                  </a:solidFill>
                  <a:latin typeface="Impact" panose="020B0806030902050204" pitchFamily="34" charset="0"/>
                  <a:ea typeface="Verdana" panose="020B0604030504040204" pitchFamily="34" charset="0"/>
                  <a:cs typeface="Prompt Black" panose="00000A00000000000000" pitchFamily="2" charset="-34"/>
                </a:rPr>
                <a:t>WEB CONTENT ACCESSIBILITY GUIDELINES (WCAG): </a:t>
              </a:r>
              <a:r>
                <a:rPr lang="en-US" sz="4400" dirty="0">
                  <a:solidFill>
                    <a:schemeClr val="accent2"/>
                  </a:solidFill>
                  <a:latin typeface="Impact" panose="020B0806030902050204" pitchFamily="34" charset="0"/>
                  <a:ea typeface="Verdana" panose="020B0604030504040204" pitchFamily="34" charset="0"/>
                  <a:cs typeface="Prompt Black" panose="00000A00000000000000" pitchFamily="2" charset="-34"/>
                </a:rPr>
                <a:t>WHY</a:t>
              </a:r>
            </a:p>
          </p:txBody>
        </p:sp>
        <p:sp>
          <p:nvSpPr>
            <p:cNvPr id="130" name="Rectangle: Rounded Corners 129">
              <a:extLst>
                <a:ext uri="{FF2B5EF4-FFF2-40B4-BE49-F238E27FC236}">
                  <a16:creationId xmlns:a16="http://schemas.microsoft.com/office/drawing/2014/main" id="{433088BD-A31F-31FC-5C14-460E01FCC915}"/>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33" name="Picture Placeholder 132" descr="A person in a wheelchair looking at a tablet">
            <a:extLst>
              <a:ext uri="{FF2B5EF4-FFF2-40B4-BE49-F238E27FC236}">
                <a16:creationId xmlns:a16="http://schemas.microsoft.com/office/drawing/2014/main" id="{7483F5F0-CF94-A434-C335-2F0054C1E0B4}"/>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5084" r="15084"/>
          <a:stretch>
            <a:fillRect/>
          </a:stretch>
        </p:blipFill>
        <p:spPr/>
      </p:pic>
      <p:pic>
        <p:nvPicPr>
          <p:cNvPr id="135" name="Graphic 134" descr="An icon of an open book">
            <a:extLst>
              <a:ext uri="{FF2B5EF4-FFF2-40B4-BE49-F238E27FC236}">
                <a16:creationId xmlns:a16="http://schemas.microsoft.com/office/drawing/2014/main" id="{A964770A-2EF3-1557-6305-D9ADBA60540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03761" y="2603664"/>
            <a:ext cx="279483" cy="279483"/>
          </a:xfrm>
          <a:prstGeom prst="rect">
            <a:avLst/>
          </a:prstGeom>
        </p:spPr>
      </p:pic>
      <p:pic>
        <p:nvPicPr>
          <p:cNvPr id="136" name="Graphic 135" descr="An icon of a paper airplane">
            <a:extLst>
              <a:ext uri="{FF2B5EF4-FFF2-40B4-BE49-F238E27FC236}">
                <a16:creationId xmlns:a16="http://schemas.microsoft.com/office/drawing/2014/main" id="{96E17A52-E421-4BF4-287D-AC72C7AE09A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16465" y="3856203"/>
            <a:ext cx="254075" cy="254075"/>
          </a:xfrm>
          <a:prstGeom prst="rect">
            <a:avLst/>
          </a:prstGeom>
        </p:spPr>
      </p:pic>
      <p:pic>
        <p:nvPicPr>
          <p:cNvPr id="137" name="Graphic 136" descr="An icon of a computer with a globe on it">
            <a:extLst>
              <a:ext uri="{FF2B5EF4-FFF2-40B4-BE49-F238E27FC236}">
                <a16:creationId xmlns:a16="http://schemas.microsoft.com/office/drawing/2014/main" id="{7E832789-3A66-76CA-37BB-085E52BE354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316465" y="5107084"/>
            <a:ext cx="254075" cy="254075"/>
          </a:xfrm>
          <a:prstGeom prst="rect">
            <a:avLst/>
          </a:prstGeom>
        </p:spPr>
      </p:pic>
      <p:grpSp>
        <p:nvGrpSpPr>
          <p:cNvPr id="4" name="Group 3">
            <a:extLst>
              <a:ext uri="{FF2B5EF4-FFF2-40B4-BE49-F238E27FC236}">
                <a16:creationId xmlns:a16="http://schemas.microsoft.com/office/drawing/2014/main" id="{56653E7E-102E-CB30-E879-5307D995889E}"/>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 name="Rectangle: Rounded Corners 1">
              <a:extLst>
                <a:ext uri="{FF2B5EF4-FFF2-40B4-BE49-F238E27FC236}">
                  <a16:creationId xmlns:a16="http://schemas.microsoft.com/office/drawing/2014/main" id="{84FA52EE-DFB3-0EFF-00DA-8E55073AD1E8}"/>
                </a:ext>
              </a:extLst>
            </p:cNvPr>
            <p:cNvSpPr/>
            <p:nvPr>
              <p:custDataLst>
                <p:tags r:id="rId1"/>
              </p:custDataLst>
            </p:nvPr>
          </p:nvSpPr>
          <p:spPr>
            <a:xfrm>
              <a:off x="127000" y="6527800"/>
              <a:ext cx="2222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A575831-D893-163A-7795-704C59241036}"/>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2722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246514-E5A1-F9EA-6382-FFEEAAAE7BD6}"/>
              </a:ext>
              <a:ext uri="{C183D7F6-B498-43B3-948B-1728B52AA6E4}">
                <adec:decorative xmlns:adec="http://schemas.microsoft.com/office/drawing/2017/decorative" val="1"/>
              </a:ext>
            </a:extLst>
          </p:cNvPr>
          <p:cNvGrpSpPr/>
          <p:nvPr/>
        </p:nvGrpSpPr>
        <p:grpSpPr>
          <a:xfrm rot="5400000">
            <a:off x="7682948" y="1404352"/>
            <a:ext cx="746760" cy="746760"/>
            <a:chOff x="5836920" y="1969602"/>
            <a:chExt cx="746760" cy="746760"/>
          </a:xfrm>
        </p:grpSpPr>
        <p:sp>
          <p:nvSpPr>
            <p:cNvPr id="6" name="Arc 5">
              <a:extLst>
                <a:ext uri="{FF2B5EF4-FFF2-40B4-BE49-F238E27FC236}">
                  <a16:creationId xmlns:a16="http://schemas.microsoft.com/office/drawing/2014/main" id="{08638BBF-5C91-63F6-DEA6-9C79E135C796}"/>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7DDF0CDF-FC2B-4C37-D007-9C37FF643878}"/>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itle 3">
            <a:extLst>
              <a:ext uri="{FF2B5EF4-FFF2-40B4-BE49-F238E27FC236}">
                <a16:creationId xmlns:a16="http://schemas.microsoft.com/office/drawing/2014/main" id="{0569CD04-6DBC-D9DB-00BC-CA87ECCBB27A}"/>
              </a:ext>
            </a:extLst>
          </p:cNvPr>
          <p:cNvSpPr txBox="1">
            <a:spLocks noGrp="1"/>
          </p:cNvSpPr>
          <p:nvPr>
            <p:ph type="title" idx="4294967295"/>
          </p:nvPr>
        </p:nvSpPr>
        <p:spPr>
          <a:xfrm>
            <a:off x="1181100" y="552162"/>
            <a:ext cx="98298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 WEB CONTENT ACCESSIBILITY GUIDELINES (WCAG):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WHY NOT</a:t>
            </a:r>
          </a:p>
        </p:txBody>
      </p:sp>
      <p:sp>
        <p:nvSpPr>
          <p:cNvPr id="5" name="Rectangle: Rounded Corners 4">
            <a:extLst>
              <a:ext uri="{FF2B5EF4-FFF2-40B4-BE49-F238E27FC236}">
                <a16:creationId xmlns:a16="http://schemas.microsoft.com/office/drawing/2014/main" id="{81B01830-8893-F7CB-42B2-6A567AF4D2FE}"/>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Freeform 5">
            <a:extLst>
              <a:ext uri="{FF2B5EF4-FFF2-40B4-BE49-F238E27FC236}">
                <a16:creationId xmlns:a16="http://schemas.microsoft.com/office/drawing/2014/main" id="{F57CF538-0915-682C-EA4A-2C42DE8FFBCB}"/>
              </a:ext>
              <a:ext uri="{C183D7F6-B498-43B3-948B-1728B52AA6E4}">
                <adec:decorative xmlns:adec="http://schemas.microsoft.com/office/drawing/2017/decorative" val="1"/>
              </a:ext>
            </a:extLst>
          </p:cNvPr>
          <p:cNvSpPr>
            <a:spLocks noEditPoints="1"/>
          </p:cNvSpPr>
          <p:nvPr/>
        </p:nvSpPr>
        <p:spPr bwMode="auto">
          <a:xfrm>
            <a:off x="4706230" y="2379162"/>
            <a:ext cx="1864100" cy="2067984"/>
          </a:xfrm>
          <a:custGeom>
            <a:avLst/>
            <a:gdLst>
              <a:gd name="T0" fmla="*/ 187 w 373"/>
              <a:gd name="T1" fmla="*/ 414 h 414"/>
              <a:gd name="T2" fmla="*/ 155 w 373"/>
              <a:gd name="T3" fmla="*/ 406 h 414"/>
              <a:gd name="T4" fmla="*/ 31 w 373"/>
              <a:gd name="T5" fmla="*/ 334 h 414"/>
              <a:gd name="T6" fmla="*/ 0 w 373"/>
              <a:gd name="T7" fmla="*/ 280 h 414"/>
              <a:gd name="T8" fmla="*/ 0 w 373"/>
              <a:gd name="T9" fmla="*/ 137 h 414"/>
              <a:gd name="T10" fmla="*/ 31 w 373"/>
              <a:gd name="T11" fmla="*/ 83 h 414"/>
              <a:gd name="T12" fmla="*/ 155 w 373"/>
              <a:gd name="T13" fmla="*/ 11 h 414"/>
              <a:gd name="T14" fmla="*/ 218 w 373"/>
              <a:gd name="T15" fmla="*/ 11 h 414"/>
              <a:gd name="T16" fmla="*/ 342 w 373"/>
              <a:gd name="T17" fmla="*/ 83 h 414"/>
              <a:gd name="T18" fmla="*/ 373 w 373"/>
              <a:gd name="T19" fmla="*/ 137 h 414"/>
              <a:gd name="T20" fmla="*/ 373 w 373"/>
              <a:gd name="T21" fmla="*/ 280 h 414"/>
              <a:gd name="T22" fmla="*/ 342 w 373"/>
              <a:gd name="T23" fmla="*/ 334 h 414"/>
              <a:gd name="T24" fmla="*/ 218 w 373"/>
              <a:gd name="T25" fmla="*/ 406 h 414"/>
              <a:gd name="T26" fmla="*/ 187 w 373"/>
              <a:gd name="T27" fmla="*/ 414 h 414"/>
              <a:gd name="T28" fmla="*/ 187 w 373"/>
              <a:gd name="T29" fmla="*/ 17 h 414"/>
              <a:gd name="T30" fmla="*/ 163 w 373"/>
              <a:gd name="T31" fmla="*/ 24 h 414"/>
              <a:gd name="T32" fmla="*/ 38 w 373"/>
              <a:gd name="T33" fmla="*/ 95 h 414"/>
              <a:gd name="T34" fmla="*/ 14 w 373"/>
              <a:gd name="T35" fmla="*/ 137 h 414"/>
              <a:gd name="T36" fmla="*/ 14 w 373"/>
              <a:gd name="T37" fmla="*/ 280 h 414"/>
              <a:gd name="T38" fmla="*/ 38 w 373"/>
              <a:gd name="T39" fmla="*/ 322 h 414"/>
              <a:gd name="T40" fmla="*/ 163 w 373"/>
              <a:gd name="T41" fmla="*/ 393 h 414"/>
              <a:gd name="T42" fmla="*/ 210 w 373"/>
              <a:gd name="T43" fmla="*/ 393 h 414"/>
              <a:gd name="T44" fmla="*/ 335 w 373"/>
              <a:gd name="T45" fmla="*/ 322 h 414"/>
              <a:gd name="T46" fmla="*/ 359 w 373"/>
              <a:gd name="T47" fmla="*/ 280 h 414"/>
              <a:gd name="T48" fmla="*/ 359 w 373"/>
              <a:gd name="T49" fmla="*/ 137 h 414"/>
              <a:gd name="T50" fmla="*/ 335 w 373"/>
              <a:gd name="T51" fmla="*/ 95 h 414"/>
              <a:gd name="T52" fmla="*/ 210 w 373"/>
              <a:gd name="T53" fmla="*/ 24 h 414"/>
              <a:gd name="T54" fmla="*/ 187 w 373"/>
              <a:gd name="T55" fmla="*/ 1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414">
                <a:moveTo>
                  <a:pt x="187" y="414"/>
                </a:moveTo>
                <a:cubicBezTo>
                  <a:pt x="176" y="414"/>
                  <a:pt x="165" y="411"/>
                  <a:pt x="155" y="406"/>
                </a:cubicBezTo>
                <a:cubicBezTo>
                  <a:pt x="31" y="334"/>
                  <a:pt x="31" y="334"/>
                  <a:pt x="31" y="334"/>
                </a:cubicBezTo>
                <a:cubicBezTo>
                  <a:pt x="12" y="323"/>
                  <a:pt x="0" y="302"/>
                  <a:pt x="0" y="280"/>
                </a:cubicBezTo>
                <a:cubicBezTo>
                  <a:pt x="0" y="137"/>
                  <a:pt x="0" y="137"/>
                  <a:pt x="0" y="137"/>
                </a:cubicBezTo>
                <a:cubicBezTo>
                  <a:pt x="0" y="115"/>
                  <a:pt x="12" y="94"/>
                  <a:pt x="31" y="83"/>
                </a:cubicBezTo>
                <a:cubicBezTo>
                  <a:pt x="155" y="11"/>
                  <a:pt x="155" y="11"/>
                  <a:pt x="155" y="11"/>
                </a:cubicBezTo>
                <a:cubicBezTo>
                  <a:pt x="174" y="0"/>
                  <a:pt x="199" y="0"/>
                  <a:pt x="218" y="11"/>
                </a:cubicBezTo>
                <a:cubicBezTo>
                  <a:pt x="342" y="83"/>
                  <a:pt x="342" y="83"/>
                  <a:pt x="342" y="83"/>
                </a:cubicBezTo>
                <a:cubicBezTo>
                  <a:pt x="361" y="94"/>
                  <a:pt x="373" y="115"/>
                  <a:pt x="373" y="137"/>
                </a:cubicBezTo>
                <a:cubicBezTo>
                  <a:pt x="373" y="280"/>
                  <a:pt x="373" y="280"/>
                  <a:pt x="373" y="280"/>
                </a:cubicBezTo>
                <a:cubicBezTo>
                  <a:pt x="373" y="302"/>
                  <a:pt x="361" y="323"/>
                  <a:pt x="342" y="334"/>
                </a:cubicBezTo>
                <a:cubicBezTo>
                  <a:pt x="218" y="406"/>
                  <a:pt x="218" y="406"/>
                  <a:pt x="218" y="406"/>
                </a:cubicBezTo>
                <a:cubicBezTo>
                  <a:pt x="208" y="411"/>
                  <a:pt x="197" y="414"/>
                  <a:pt x="187" y="414"/>
                </a:cubicBezTo>
                <a:moveTo>
                  <a:pt x="187" y="17"/>
                </a:moveTo>
                <a:cubicBezTo>
                  <a:pt x="178" y="17"/>
                  <a:pt x="170" y="19"/>
                  <a:pt x="163" y="24"/>
                </a:cubicBezTo>
                <a:cubicBezTo>
                  <a:pt x="38" y="95"/>
                  <a:pt x="38" y="95"/>
                  <a:pt x="38" y="95"/>
                </a:cubicBezTo>
                <a:cubicBezTo>
                  <a:pt x="24" y="104"/>
                  <a:pt x="14" y="120"/>
                  <a:pt x="14" y="137"/>
                </a:cubicBezTo>
                <a:cubicBezTo>
                  <a:pt x="14" y="280"/>
                  <a:pt x="14" y="280"/>
                  <a:pt x="14" y="280"/>
                </a:cubicBezTo>
                <a:cubicBezTo>
                  <a:pt x="14" y="297"/>
                  <a:pt x="24" y="313"/>
                  <a:pt x="38" y="322"/>
                </a:cubicBezTo>
                <a:cubicBezTo>
                  <a:pt x="163" y="393"/>
                  <a:pt x="163" y="393"/>
                  <a:pt x="163" y="393"/>
                </a:cubicBezTo>
                <a:cubicBezTo>
                  <a:pt x="177" y="402"/>
                  <a:pt x="196" y="402"/>
                  <a:pt x="210" y="393"/>
                </a:cubicBezTo>
                <a:cubicBezTo>
                  <a:pt x="335" y="322"/>
                  <a:pt x="335" y="322"/>
                  <a:pt x="335" y="322"/>
                </a:cubicBezTo>
                <a:cubicBezTo>
                  <a:pt x="349" y="313"/>
                  <a:pt x="359" y="297"/>
                  <a:pt x="359" y="280"/>
                </a:cubicBezTo>
                <a:cubicBezTo>
                  <a:pt x="359" y="137"/>
                  <a:pt x="359" y="137"/>
                  <a:pt x="359" y="137"/>
                </a:cubicBezTo>
                <a:cubicBezTo>
                  <a:pt x="359" y="120"/>
                  <a:pt x="349" y="104"/>
                  <a:pt x="335" y="95"/>
                </a:cubicBezTo>
                <a:cubicBezTo>
                  <a:pt x="210" y="24"/>
                  <a:pt x="210" y="24"/>
                  <a:pt x="210" y="24"/>
                </a:cubicBezTo>
                <a:cubicBezTo>
                  <a:pt x="203" y="19"/>
                  <a:pt x="195" y="17"/>
                  <a:pt x="187" y="17"/>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387AC2D6-EAC4-56BD-A5CC-C059B471C48C}"/>
              </a:ext>
              <a:ext uri="{C183D7F6-B498-43B3-948B-1728B52AA6E4}">
                <adec:decorative xmlns:adec="http://schemas.microsoft.com/office/drawing/2017/decorative" val="1"/>
              </a:ext>
            </a:extLst>
          </p:cNvPr>
          <p:cNvSpPr>
            <a:spLocks/>
          </p:cNvSpPr>
          <p:nvPr/>
        </p:nvSpPr>
        <p:spPr bwMode="auto">
          <a:xfrm>
            <a:off x="4897172" y="2579811"/>
            <a:ext cx="1485456" cy="1682867"/>
          </a:xfrm>
          <a:custGeom>
            <a:avLst/>
            <a:gdLst>
              <a:gd name="T0" fmla="*/ 136 w 297"/>
              <a:gd name="T1" fmla="*/ 4 h 337"/>
              <a:gd name="T2" fmla="*/ 12 w 297"/>
              <a:gd name="T3" fmla="*/ 76 h 337"/>
              <a:gd name="T4" fmla="*/ 0 w 297"/>
              <a:gd name="T5" fmla="*/ 97 h 337"/>
              <a:gd name="T6" fmla="*/ 0 w 297"/>
              <a:gd name="T7" fmla="*/ 240 h 337"/>
              <a:gd name="T8" fmla="*/ 12 w 297"/>
              <a:gd name="T9" fmla="*/ 261 h 337"/>
              <a:gd name="T10" fmla="*/ 136 w 297"/>
              <a:gd name="T11" fmla="*/ 333 h 337"/>
              <a:gd name="T12" fmla="*/ 161 w 297"/>
              <a:gd name="T13" fmla="*/ 333 h 337"/>
              <a:gd name="T14" fmla="*/ 285 w 297"/>
              <a:gd name="T15" fmla="*/ 261 h 337"/>
              <a:gd name="T16" fmla="*/ 297 w 297"/>
              <a:gd name="T17" fmla="*/ 240 h 337"/>
              <a:gd name="T18" fmla="*/ 297 w 297"/>
              <a:gd name="T19" fmla="*/ 97 h 337"/>
              <a:gd name="T20" fmla="*/ 285 w 297"/>
              <a:gd name="T21" fmla="*/ 76 h 337"/>
              <a:gd name="T22" fmla="*/ 161 w 297"/>
              <a:gd name="T23" fmla="*/ 4 h 337"/>
              <a:gd name="T24" fmla="*/ 136 w 297"/>
              <a:gd name="T25"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37">
                <a:moveTo>
                  <a:pt x="136" y="4"/>
                </a:moveTo>
                <a:cubicBezTo>
                  <a:pt x="12" y="76"/>
                  <a:pt x="12" y="76"/>
                  <a:pt x="12" y="76"/>
                </a:cubicBezTo>
                <a:cubicBezTo>
                  <a:pt x="5" y="80"/>
                  <a:pt x="0" y="88"/>
                  <a:pt x="0" y="97"/>
                </a:cubicBezTo>
                <a:cubicBezTo>
                  <a:pt x="0" y="240"/>
                  <a:pt x="0" y="240"/>
                  <a:pt x="0" y="240"/>
                </a:cubicBezTo>
                <a:cubicBezTo>
                  <a:pt x="0" y="249"/>
                  <a:pt x="5" y="257"/>
                  <a:pt x="12" y="261"/>
                </a:cubicBezTo>
                <a:cubicBezTo>
                  <a:pt x="136" y="333"/>
                  <a:pt x="136" y="333"/>
                  <a:pt x="136" y="333"/>
                </a:cubicBezTo>
                <a:cubicBezTo>
                  <a:pt x="144" y="337"/>
                  <a:pt x="153" y="337"/>
                  <a:pt x="161" y="333"/>
                </a:cubicBezTo>
                <a:cubicBezTo>
                  <a:pt x="285" y="261"/>
                  <a:pt x="285" y="261"/>
                  <a:pt x="285" y="261"/>
                </a:cubicBezTo>
                <a:cubicBezTo>
                  <a:pt x="292" y="257"/>
                  <a:pt x="297" y="249"/>
                  <a:pt x="297" y="240"/>
                </a:cubicBezTo>
                <a:cubicBezTo>
                  <a:pt x="297" y="97"/>
                  <a:pt x="297" y="97"/>
                  <a:pt x="297" y="97"/>
                </a:cubicBezTo>
                <a:cubicBezTo>
                  <a:pt x="297" y="88"/>
                  <a:pt x="292" y="80"/>
                  <a:pt x="285" y="76"/>
                </a:cubicBezTo>
                <a:cubicBezTo>
                  <a:pt x="161" y="4"/>
                  <a:pt x="161" y="4"/>
                  <a:pt x="161" y="4"/>
                </a:cubicBezTo>
                <a:cubicBezTo>
                  <a:pt x="153" y="0"/>
                  <a:pt x="144" y="0"/>
                  <a:pt x="136"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Oval 9">
            <a:extLst>
              <a:ext uri="{FF2B5EF4-FFF2-40B4-BE49-F238E27FC236}">
                <a16:creationId xmlns:a16="http://schemas.microsoft.com/office/drawing/2014/main" id="{DA4ED8F1-E194-3C1D-D677-A8BF8F66BC24}"/>
              </a:ext>
              <a:ext uri="{C183D7F6-B498-43B3-948B-1728B52AA6E4}">
                <adec:decorative xmlns:adec="http://schemas.microsoft.com/office/drawing/2017/decorative" val="1"/>
              </a:ext>
            </a:extLst>
          </p:cNvPr>
          <p:cNvSpPr>
            <a:spLocks noChangeArrowheads="1"/>
          </p:cNvSpPr>
          <p:nvPr/>
        </p:nvSpPr>
        <p:spPr bwMode="auto">
          <a:xfrm>
            <a:off x="5172256" y="2929328"/>
            <a:ext cx="1045321" cy="1042083"/>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C3360E19-A4BE-257F-CB98-65E3CB807E0A}"/>
              </a:ext>
              <a:ext uri="{C183D7F6-B498-43B3-948B-1728B52AA6E4}">
                <adec:decorative xmlns:adec="http://schemas.microsoft.com/office/drawing/2017/decorative" val="1"/>
              </a:ext>
            </a:extLst>
          </p:cNvPr>
          <p:cNvSpPr>
            <a:spLocks noChangeArrowheads="1"/>
          </p:cNvSpPr>
          <p:nvPr/>
        </p:nvSpPr>
        <p:spPr bwMode="auto">
          <a:xfrm>
            <a:off x="5110767" y="2884021"/>
            <a:ext cx="1045321" cy="10485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612661CD-F2A3-FF0C-B812-9C054C91DA16}"/>
              </a:ext>
              <a:ext uri="{C183D7F6-B498-43B3-948B-1728B52AA6E4}">
                <adec:decorative xmlns:adec="http://schemas.microsoft.com/office/drawing/2017/decorative" val="1"/>
              </a:ext>
            </a:extLst>
          </p:cNvPr>
          <p:cNvSpPr>
            <a:spLocks/>
          </p:cNvSpPr>
          <p:nvPr/>
        </p:nvSpPr>
        <p:spPr bwMode="auto">
          <a:xfrm>
            <a:off x="9580075" y="2359743"/>
            <a:ext cx="310683" cy="74434"/>
          </a:xfrm>
          <a:custGeom>
            <a:avLst/>
            <a:gdLst>
              <a:gd name="T0" fmla="*/ 54 w 62"/>
              <a:gd name="T1" fmla="*/ 15 h 15"/>
              <a:gd name="T2" fmla="*/ 7 w 62"/>
              <a:gd name="T3" fmla="*/ 15 h 15"/>
              <a:gd name="T4" fmla="*/ 0 w 62"/>
              <a:gd name="T5" fmla="*/ 8 h 15"/>
              <a:gd name="T6" fmla="*/ 7 w 62"/>
              <a:gd name="T7" fmla="*/ 0 h 15"/>
              <a:gd name="T8" fmla="*/ 54 w 62"/>
              <a:gd name="T9" fmla="*/ 0 h 15"/>
              <a:gd name="T10" fmla="*/ 62 w 62"/>
              <a:gd name="T11" fmla="*/ 8 h 15"/>
              <a:gd name="T12" fmla="*/ 54 w 62"/>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62" h="15">
                <a:moveTo>
                  <a:pt x="54" y="15"/>
                </a:moveTo>
                <a:cubicBezTo>
                  <a:pt x="7" y="15"/>
                  <a:pt x="7" y="15"/>
                  <a:pt x="7" y="15"/>
                </a:cubicBezTo>
                <a:cubicBezTo>
                  <a:pt x="3" y="15"/>
                  <a:pt x="0" y="12"/>
                  <a:pt x="0" y="8"/>
                </a:cubicBezTo>
                <a:cubicBezTo>
                  <a:pt x="0" y="4"/>
                  <a:pt x="3" y="0"/>
                  <a:pt x="7" y="0"/>
                </a:cubicBezTo>
                <a:cubicBezTo>
                  <a:pt x="54" y="0"/>
                  <a:pt x="54" y="0"/>
                  <a:pt x="54" y="0"/>
                </a:cubicBezTo>
                <a:cubicBezTo>
                  <a:pt x="58" y="0"/>
                  <a:pt x="62" y="4"/>
                  <a:pt x="62" y="8"/>
                </a:cubicBezTo>
                <a:cubicBezTo>
                  <a:pt x="62" y="12"/>
                  <a:pt x="58" y="15"/>
                  <a:pt x="54"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664365A5-E2DF-9DC8-84B8-CFC6FFC0130D}"/>
              </a:ext>
              <a:ext uri="{C183D7F6-B498-43B3-948B-1728B52AA6E4}">
                <adec:decorative xmlns:adec="http://schemas.microsoft.com/office/drawing/2017/decorative" val="1"/>
              </a:ext>
            </a:extLst>
          </p:cNvPr>
          <p:cNvSpPr>
            <a:spLocks/>
          </p:cNvSpPr>
          <p:nvPr/>
        </p:nvSpPr>
        <p:spPr bwMode="auto">
          <a:xfrm>
            <a:off x="6414988" y="2359743"/>
            <a:ext cx="3009744" cy="514567"/>
          </a:xfrm>
          <a:custGeom>
            <a:avLst/>
            <a:gdLst>
              <a:gd name="T0" fmla="*/ 8 w 602"/>
              <a:gd name="T1" fmla="*/ 103 h 103"/>
              <a:gd name="T2" fmla="*/ 2 w 602"/>
              <a:gd name="T3" fmla="*/ 100 h 103"/>
              <a:gd name="T4" fmla="*/ 4 w 602"/>
              <a:gd name="T5" fmla="*/ 90 h 103"/>
              <a:gd name="T6" fmla="*/ 154 w 602"/>
              <a:gd name="T7" fmla="*/ 1 h 103"/>
              <a:gd name="T8" fmla="*/ 158 w 602"/>
              <a:gd name="T9" fmla="*/ 0 h 103"/>
              <a:gd name="T10" fmla="*/ 595 w 602"/>
              <a:gd name="T11" fmla="*/ 0 h 103"/>
              <a:gd name="T12" fmla="*/ 602 w 602"/>
              <a:gd name="T13" fmla="*/ 8 h 103"/>
              <a:gd name="T14" fmla="*/ 595 w 602"/>
              <a:gd name="T15" fmla="*/ 15 h 103"/>
              <a:gd name="T16" fmla="*/ 160 w 602"/>
              <a:gd name="T17" fmla="*/ 15 h 103"/>
              <a:gd name="T18" fmla="*/ 12 w 602"/>
              <a:gd name="T19" fmla="*/ 102 h 103"/>
              <a:gd name="T20" fmla="*/ 8 w 602"/>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2" h="103">
                <a:moveTo>
                  <a:pt x="8" y="103"/>
                </a:moveTo>
                <a:cubicBezTo>
                  <a:pt x="6" y="103"/>
                  <a:pt x="3" y="102"/>
                  <a:pt x="2" y="100"/>
                </a:cubicBezTo>
                <a:cubicBezTo>
                  <a:pt x="0" y="96"/>
                  <a:pt x="1" y="92"/>
                  <a:pt x="4" y="90"/>
                </a:cubicBezTo>
                <a:cubicBezTo>
                  <a:pt x="154" y="1"/>
                  <a:pt x="154" y="1"/>
                  <a:pt x="154" y="1"/>
                </a:cubicBezTo>
                <a:cubicBezTo>
                  <a:pt x="155" y="1"/>
                  <a:pt x="156" y="0"/>
                  <a:pt x="158" y="0"/>
                </a:cubicBezTo>
                <a:cubicBezTo>
                  <a:pt x="595" y="0"/>
                  <a:pt x="595" y="0"/>
                  <a:pt x="595" y="0"/>
                </a:cubicBezTo>
                <a:cubicBezTo>
                  <a:pt x="599" y="0"/>
                  <a:pt x="602" y="4"/>
                  <a:pt x="602" y="8"/>
                </a:cubicBezTo>
                <a:cubicBezTo>
                  <a:pt x="602" y="12"/>
                  <a:pt x="599" y="15"/>
                  <a:pt x="595" y="15"/>
                </a:cubicBezTo>
                <a:cubicBezTo>
                  <a:pt x="160" y="15"/>
                  <a:pt x="160" y="15"/>
                  <a:pt x="160" y="15"/>
                </a:cubicBezTo>
                <a:cubicBezTo>
                  <a:pt x="12" y="102"/>
                  <a:pt x="12" y="102"/>
                  <a:pt x="12" y="102"/>
                </a:cubicBezTo>
                <a:cubicBezTo>
                  <a:pt x="11" y="103"/>
                  <a:pt x="9" y="103"/>
                  <a:pt x="8" y="10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194AA7E3-3811-AA9D-E61D-71DBE03BB8E5}"/>
              </a:ext>
              <a:ext uri="{C183D7F6-B498-43B3-948B-1728B52AA6E4}">
                <adec:decorative xmlns:adec="http://schemas.microsoft.com/office/drawing/2017/decorative" val="1"/>
              </a:ext>
            </a:extLst>
          </p:cNvPr>
          <p:cNvSpPr>
            <a:spLocks noEditPoints="1"/>
          </p:cNvSpPr>
          <p:nvPr/>
        </p:nvSpPr>
        <p:spPr bwMode="auto">
          <a:xfrm>
            <a:off x="5657698" y="4465217"/>
            <a:ext cx="1864100" cy="2071221"/>
          </a:xfrm>
          <a:custGeom>
            <a:avLst/>
            <a:gdLst>
              <a:gd name="T0" fmla="*/ 186 w 373"/>
              <a:gd name="T1" fmla="*/ 414 h 414"/>
              <a:gd name="T2" fmla="*/ 155 w 373"/>
              <a:gd name="T3" fmla="*/ 406 h 414"/>
              <a:gd name="T4" fmla="*/ 31 w 373"/>
              <a:gd name="T5" fmla="*/ 334 h 414"/>
              <a:gd name="T6" fmla="*/ 0 w 373"/>
              <a:gd name="T7" fmla="*/ 280 h 414"/>
              <a:gd name="T8" fmla="*/ 0 w 373"/>
              <a:gd name="T9" fmla="*/ 137 h 414"/>
              <a:gd name="T10" fmla="*/ 31 w 373"/>
              <a:gd name="T11" fmla="*/ 83 h 414"/>
              <a:gd name="T12" fmla="*/ 155 w 373"/>
              <a:gd name="T13" fmla="*/ 11 h 414"/>
              <a:gd name="T14" fmla="*/ 217 w 373"/>
              <a:gd name="T15" fmla="*/ 11 h 414"/>
              <a:gd name="T16" fmla="*/ 341 w 373"/>
              <a:gd name="T17" fmla="*/ 83 h 414"/>
              <a:gd name="T18" fmla="*/ 373 w 373"/>
              <a:gd name="T19" fmla="*/ 137 h 414"/>
              <a:gd name="T20" fmla="*/ 373 w 373"/>
              <a:gd name="T21" fmla="*/ 280 h 414"/>
              <a:gd name="T22" fmla="*/ 341 w 373"/>
              <a:gd name="T23" fmla="*/ 334 h 414"/>
              <a:gd name="T24" fmla="*/ 217 w 373"/>
              <a:gd name="T25" fmla="*/ 406 h 414"/>
              <a:gd name="T26" fmla="*/ 186 w 373"/>
              <a:gd name="T27" fmla="*/ 414 h 414"/>
              <a:gd name="T28" fmla="*/ 186 w 373"/>
              <a:gd name="T29" fmla="*/ 17 h 414"/>
              <a:gd name="T30" fmla="*/ 162 w 373"/>
              <a:gd name="T31" fmla="*/ 24 h 414"/>
              <a:gd name="T32" fmla="*/ 38 w 373"/>
              <a:gd name="T33" fmla="*/ 95 h 414"/>
              <a:gd name="T34" fmla="*/ 14 w 373"/>
              <a:gd name="T35" fmla="*/ 137 h 414"/>
              <a:gd name="T36" fmla="*/ 14 w 373"/>
              <a:gd name="T37" fmla="*/ 280 h 414"/>
              <a:gd name="T38" fmla="*/ 38 w 373"/>
              <a:gd name="T39" fmla="*/ 322 h 414"/>
              <a:gd name="T40" fmla="*/ 162 w 373"/>
              <a:gd name="T41" fmla="*/ 393 h 414"/>
              <a:gd name="T42" fmla="*/ 210 w 373"/>
              <a:gd name="T43" fmla="*/ 393 h 414"/>
              <a:gd name="T44" fmla="*/ 334 w 373"/>
              <a:gd name="T45" fmla="*/ 322 h 414"/>
              <a:gd name="T46" fmla="*/ 358 w 373"/>
              <a:gd name="T47" fmla="*/ 280 h 414"/>
              <a:gd name="T48" fmla="*/ 358 w 373"/>
              <a:gd name="T49" fmla="*/ 137 h 414"/>
              <a:gd name="T50" fmla="*/ 334 w 373"/>
              <a:gd name="T51" fmla="*/ 95 h 414"/>
              <a:gd name="T52" fmla="*/ 210 w 373"/>
              <a:gd name="T53" fmla="*/ 24 h 414"/>
              <a:gd name="T54" fmla="*/ 186 w 373"/>
              <a:gd name="T55" fmla="*/ 1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414">
                <a:moveTo>
                  <a:pt x="186" y="414"/>
                </a:moveTo>
                <a:cubicBezTo>
                  <a:pt x="175" y="414"/>
                  <a:pt x="164" y="411"/>
                  <a:pt x="155" y="406"/>
                </a:cubicBezTo>
                <a:cubicBezTo>
                  <a:pt x="31" y="334"/>
                  <a:pt x="31" y="334"/>
                  <a:pt x="31" y="334"/>
                </a:cubicBezTo>
                <a:cubicBezTo>
                  <a:pt x="12" y="323"/>
                  <a:pt x="0" y="302"/>
                  <a:pt x="0" y="280"/>
                </a:cubicBezTo>
                <a:cubicBezTo>
                  <a:pt x="0" y="137"/>
                  <a:pt x="0" y="137"/>
                  <a:pt x="0" y="137"/>
                </a:cubicBezTo>
                <a:cubicBezTo>
                  <a:pt x="0" y="115"/>
                  <a:pt x="12" y="94"/>
                  <a:pt x="31" y="83"/>
                </a:cubicBezTo>
                <a:cubicBezTo>
                  <a:pt x="155" y="11"/>
                  <a:pt x="155" y="11"/>
                  <a:pt x="155" y="11"/>
                </a:cubicBezTo>
                <a:cubicBezTo>
                  <a:pt x="174" y="0"/>
                  <a:pt x="198" y="0"/>
                  <a:pt x="217" y="11"/>
                </a:cubicBezTo>
                <a:cubicBezTo>
                  <a:pt x="341" y="83"/>
                  <a:pt x="341" y="83"/>
                  <a:pt x="341" y="83"/>
                </a:cubicBezTo>
                <a:cubicBezTo>
                  <a:pt x="361" y="94"/>
                  <a:pt x="373" y="115"/>
                  <a:pt x="373" y="137"/>
                </a:cubicBezTo>
                <a:cubicBezTo>
                  <a:pt x="373" y="280"/>
                  <a:pt x="373" y="280"/>
                  <a:pt x="373" y="280"/>
                </a:cubicBezTo>
                <a:cubicBezTo>
                  <a:pt x="373" y="302"/>
                  <a:pt x="361" y="323"/>
                  <a:pt x="341" y="334"/>
                </a:cubicBezTo>
                <a:cubicBezTo>
                  <a:pt x="217" y="406"/>
                  <a:pt x="217" y="406"/>
                  <a:pt x="217" y="406"/>
                </a:cubicBezTo>
                <a:cubicBezTo>
                  <a:pt x="208" y="411"/>
                  <a:pt x="197" y="414"/>
                  <a:pt x="186" y="414"/>
                </a:cubicBezTo>
                <a:moveTo>
                  <a:pt x="186" y="17"/>
                </a:moveTo>
                <a:cubicBezTo>
                  <a:pt x="178" y="17"/>
                  <a:pt x="169" y="19"/>
                  <a:pt x="162" y="24"/>
                </a:cubicBezTo>
                <a:cubicBezTo>
                  <a:pt x="38" y="95"/>
                  <a:pt x="38" y="95"/>
                  <a:pt x="38" y="95"/>
                </a:cubicBezTo>
                <a:cubicBezTo>
                  <a:pt x="23" y="104"/>
                  <a:pt x="14" y="120"/>
                  <a:pt x="14" y="137"/>
                </a:cubicBezTo>
                <a:cubicBezTo>
                  <a:pt x="14" y="280"/>
                  <a:pt x="14" y="280"/>
                  <a:pt x="14" y="280"/>
                </a:cubicBezTo>
                <a:cubicBezTo>
                  <a:pt x="14" y="297"/>
                  <a:pt x="23" y="313"/>
                  <a:pt x="38" y="322"/>
                </a:cubicBezTo>
                <a:cubicBezTo>
                  <a:pt x="162" y="393"/>
                  <a:pt x="162" y="393"/>
                  <a:pt x="162" y="393"/>
                </a:cubicBezTo>
                <a:cubicBezTo>
                  <a:pt x="177" y="402"/>
                  <a:pt x="196" y="402"/>
                  <a:pt x="210" y="393"/>
                </a:cubicBezTo>
                <a:cubicBezTo>
                  <a:pt x="334" y="322"/>
                  <a:pt x="334" y="322"/>
                  <a:pt x="334" y="322"/>
                </a:cubicBezTo>
                <a:cubicBezTo>
                  <a:pt x="349" y="313"/>
                  <a:pt x="358" y="297"/>
                  <a:pt x="358" y="280"/>
                </a:cubicBezTo>
                <a:cubicBezTo>
                  <a:pt x="358" y="137"/>
                  <a:pt x="358" y="137"/>
                  <a:pt x="358" y="137"/>
                </a:cubicBezTo>
                <a:cubicBezTo>
                  <a:pt x="358" y="120"/>
                  <a:pt x="349" y="104"/>
                  <a:pt x="334" y="95"/>
                </a:cubicBezTo>
                <a:cubicBezTo>
                  <a:pt x="210" y="24"/>
                  <a:pt x="210" y="24"/>
                  <a:pt x="210" y="24"/>
                </a:cubicBezTo>
                <a:cubicBezTo>
                  <a:pt x="203" y="19"/>
                  <a:pt x="195" y="17"/>
                  <a:pt x="186" y="17"/>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4DF2B597-1AC9-6621-8C47-CEB3BA21CDE5}"/>
              </a:ext>
              <a:ext uri="{C183D7F6-B498-43B3-948B-1728B52AA6E4}">
                <adec:decorative xmlns:adec="http://schemas.microsoft.com/office/drawing/2017/decorative" val="1"/>
              </a:ext>
            </a:extLst>
          </p:cNvPr>
          <p:cNvSpPr>
            <a:spLocks/>
          </p:cNvSpPr>
          <p:nvPr/>
        </p:nvSpPr>
        <p:spPr bwMode="auto">
          <a:xfrm>
            <a:off x="5845402" y="4665867"/>
            <a:ext cx="1485456" cy="1686103"/>
          </a:xfrm>
          <a:custGeom>
            <a:avLst/>
            <a:gdLst>
              <a:gd name="T0" fmla="*/ 136 w 297"/>
              <a:gd name="T1" fmla="*/ 4 h 337"/>
              <a:gd name="T2" fmla="*/ 12 w 297"/>
              <a:gd name="T3" fmla="*/ 76 h 337"/>
              <a:gd name="T4" fmla="*/ 0 w 297"/>
              <a:gd name="T5" fmla="*/ 97 h 337"/>
              <a:gd name="T6" fmla="*/ 0 w 297"/>
              <a:gd name="T7" fmla="*/ 240 h 337"/>
              <a:gd name="T8" fmla="*/ 12 w 297"/>
              <a:gd name="T9" fmla="*/ 261 h 337"/>
              <a:gd name="T10" fmla="*/ 136 w 297"/>
              <a:gd name="T11" fmla="*/ 333 h 337"/>
              <a:gd name="T12" fmla="*/ 160 w 297"/>
              <a:gd name="T13" fmla="*/ 333 h 337"/>
              <a:gd name="T14" fmla="*/ 285 w 297"/>
              <a:gd name="T15" fmla="*/ 261 h 337"/>
              <a:gd name="T16" fmla="*/ 297 w 297"/>
              <a:gd name="T17" fmla="*/ 240 h 337"/>
              <a:gd name="T18" fmla="*/ 297 w 297"/>
              <a:gd name="T19" fmla="*/ 97 h 337"/>
              <a:gd name="T20" fmla="*/ 285 w 297"/>
              <a:gd name="T21" fmla="*/ 76 h 337"/>
              <a:gd name="T22" fmla="*/ 160 w 297"/>
              <a:gd name="T23" fmla="*/ 4 h 337"/>
              <a:gd name="T24" fmla="*/ 136 w 297"/>
              <a:gd name="T25"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37">
                <a:moveTo>
                  <a:pt x="136" y="4"/>
                </a:moveTo>
                <a:cubicBezTo>
                  <a:pt x="12" y="76"/>
                  <a:pt x="12" y="76"/>
                  <a:pt x="12" y="76"/>
                </a:cubicBezTo>
                <a:cubicBezTo>
                  <a:pt x="4" y="80"/>
                  <a:pt x="0" y="88"/>
                  <a:pt x="0" y="97"/>
                </a:cubicBezTo>
                <a:cubicBezTo>
                  <a:pt x="0" y="240"/>
                  <a:pt x="0" y="240"/>
                  <a:pt x="0" y="240"/>
                </a:cubicBezTo>
                <a:cubicBezTo>
                  <a:pt x="0" y="249"/>
                  <a:pt x="4" y="257"/>
                  <a:pt x="12" y="261"/>
                </a:cubicBezTo>
                <a:cubicBezTo>
                  <a:pt x="136" y="333"/>
                  <a:pt x="136" y="333"/>
                  <a:pt x="136" y="333"/>
                </a:cubicBezTo>
                <a:cubicBezTo>
                  <a:pt x="143" y="337"/>
                  <a:pt x="153" y="337"/>
                  <a:pt x="160" y="333"/>
                </a:cubicBezTo>
                <a:cubicBezTo>
                  <a:pt x="285" y="261"/>
                  <a:pt x="285" y="261"/>
                  <a:pt x="285" y="261"/>
                </a:cubicBezTo>
                <a:cubicBezTo>
                  <a:pt x="292" y="257"/>
                  <a:pt x="297" y="249"/>
                  <a:pt x="297" y="240"/>
                </a:cubicBezTo>
                <a:cubicBezTo>
                  <a:pt x="297" y="97"/>
                  <a:pt x="297" y="97"/>
                  <a:pt x="297" y="97"/>
                </a:cubicBezTo>
                <a:cubicBezTo>
                  <a:pt x="297" y="88"/>
                  <a:pt x="292" y="80"/>
                  <a:pt x="285" y="76"/>
                </a:cubicBezTo>
                <a:cubicBezTo>
                  <a:pt x="160" y="4"/>
                  <a:pt x="160" y="4"/>
                  <a:pt x="160" y="4"/>
                </a:cubicBezTo>
                <a:cubicBezTo>
                  <a:pt x="153" y="0"/>
                  <a:pt x="143" y="0"/>
                  <a:pt x="136"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5">
            <a:extLst>
              <a:ext uri="{FF2B5EF4-FFF2-40B4-BE49-F238E27FC236}">
                <a16:creationId xmlns:a16="http://schemas.microsoft.com/office/drawing/2014/main" id="{4F9654D4-B4D5-854A-50EC-3C53F7188FCA}"/>
              </a:ext>
              <a:ext uri="{C183D7F6-B498-43B3-948B-1728B52AA6E4}">
                <adec:decorative xmlns:adec="http://schemas.microsoft.com/office/drawing/2017/decorative" val="1"/>
              </a:ext>
            </a:extLst>
          </p:cNvPr>
          <p:cNvSpPr>
            <a:spLocks noChangeArrowheads="1"/>
          </p:cNvSpPr>
          <p:nvPr/>
        </p:nvSpPr>
        <p:spPr bwMode="auto">
          <a:xfrm>
            <a:off x="6120487" y="5015384"/>
            <a:ext cx="1045321" cy="1045318"/>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Oval 16">
            <a:extLst>
              <a:ext uri="{FF2B5EF4-FFF2-40B4-BE49-F238E27FC236}">
                <a16:creationId xmlns:a16="http://schemas.microsoft.com/office/drawing/2014/main" id="{B9E77B6E-FEA1-3090-0FF7-E580718C3BBF}"/>
              </a:ext>
              <a:ext uri="{C183D7F6-B498-43B3-948B-1728B52AA6E4}">
                <adec:decorative xmlns:adec="http://schemas.microsoft.com/office/drawing/2017/decorative" val="1"/>
              </a:ext>
            </a:extLst>
          </p:cNvPr>
          <p:cNvSpPr>
            <a:spLocks noChangeArrowheads="1"/>
          </p:cNvSpPr>
          <p:nvPr/>
        </p:nvSpPr>
        <p:spPr bwMode="auto">
          <a:xfrm>
            <a:off x="6062234" y="4970076"/>
            <a:ext cx="1042084" cy="10517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2">
            <a:extLst>
              <a:ext uri="{FF2B5EF4-FFF2-40B4-BE49-F238E27FC236}">
                <a16:creationId xmlns:a16="http://schemas.microsoft.com/office/drawing/2014/main" id="{3890B6D1-960A-ABEF-8587-2CD3748FD9B9}"/>
              </a:ext>
              <a:ext uri="{C183D7F6-B498-43B3-948B-1728B52AA6E4}">
                <adec:decorative xmlns:adec="http://schemas.microsoft.com/office/drawing/2017/decorative" val="1"/>
              </a:ext>
            </a:extLst>
          </p:cNvPr>
          <p:cNvSpPr>
            <a:spLocks/>
          </p:cNvSpPr>
          <p:nvPr/>
        </p:nvSpPr>
        <p:spPr bwMode="auto">
          <a:xfrm>
            <a:off x="2301672" y="4516997"/>
            <a:ext cx="310683" cy="67960"/>
          </a:xfrm>
          <a:custGeom>
            <a:avLst/>
            <a:gdLst>
              <a:gd name="T0" fmla="*/ 55 w 62"/>
              <a:gd name="T1" fmla="*/ 14 h 14"/>
              <a:gd name="T2" fmla="*/ 7 w 62"/>
              <a:gd name="T3" fmla="*/ 14 h 14"/>
              <a:gd name="T4" fmla="*/ 0 w 62"/>
              <a:gd name="T5" fmla="*/ 7 h 14"/>
              <a:gd name="T6" fmla="*/ 7 w 62"/>
              <a:gd name="T7" fmla="*/ 0 h 14"/>
              <a:gd name="T8" fmla="*/ 55 w 62"/>
              <a:gd name="T9" fmla="*/ 0 h 14"/>
              <a:gd name="T10" fmla="*/ 62 w 62"/>
              <a:gd name="T11" fmla="*/ 7 h 14"/>
              <a:gd name="T12" fmla="*/ 55 w 6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2" h="14">
                <a:moveTo>
                  <a:pt x="55" y="14"/>
                </a:moveTo>
                <a:cubicBezTo>
                  <a:pt x="7" y="14"/>
                  <a:pt x="7" y="14"/>
                  <a:pt x="7" y="14"/>
                </a:cubicBezTo>
                <a:cubicBezTo>
                  <a:pt x="3" y="14"/>
                  <a:pt x="0" y="11"/>
                  <a:pt x="0" y="7"/>
                </a:cubicBezTo>
                <a:cubicBezTo>
                  <a:pt x="0" y="3"/>
                  <a:pt x="3" y="0"/>
                  <a:pt x="7" y="0"/>
                </a:cubicBezTo>
                <a:cubicBezTo>
                  <a:pt x="55" y="0"/>
                  <a:pt x="55" y="0"/>
                  <a:pt x="55" y="0"/>
                </a:cubicBezTo>
                <a:cubicBezTo>
                  <a:pt x="59" y="0"/>
                  <a:pt x="62" y="3"/>
                  <a:pt x="62" y="7"/>
                </a:cubicBezTo>
                <a:cubicBezTo>
                  <a:pt x="62" y="11"/>
                  <a:pt x="59" y="14"/>
                  <a:pt x="55" y="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a:extLst>
              <a:ext uri="{FF2B5EF4-FFF2-40B4-BE49-F238E27FC236}">
                <a16:creationId xmlns:a16="http://schemas.microsoft.com/office/drawing/2014/main" id="{B58A4951-32B1-2999-7376-E0EF74B980E3}"/>
              </a:ext>
              <a:ext uri="{C183D7F6-B498-43B3-948B-1728B52AA6E4}">
                <adec:decorative xmlns:adec="http://schemas.microsoft.com/office/drawing/2017/decorative" val="1"/>
              </a:ext>
            </a:extLst>
          </p:cNvPr>
          <p:cNvSpPr>
            <a:spLocks/>
          </p:cNvSpPr>
          <p:nvPr/>
        </p:nvSpPr>
        <p:spPr bwMode="auto">
          <a:xfrm>
            <a:off x="2764461" y="4516997"/>
            <a:ext cx="3012981" cy="514567"/>
          </a:xfrm>
          <a:custGeom>
            <a:avLst/>
            <a:gdLst>
              <a:gd name="T0" fmla="*/ 595 w 603"/>
              <a:gd name="T1" fmla="*/ 103 h 103"/>
              <a:gd name="T2" fmla="*/ 591 w 603"/>
              <a:gd name="T3" fmla="*/ 102 h 103"/>
              <a:gd name="T4" fmla="*/ 443 w 603"/>
              <a:gd name="T5" fmla="*/ 14 h 103"/>
              <a:gd name="T6" fmla="*/ 7 w 603"/>
              <a:gd name="T7" fmla="*/ 14 h 103"/>
              <a:gd name="T8" fmla="*/ 0 w 603"/>
              <a:gd name="T9" fmla="*/ 7 h 103"/>
              <a:gd name="T10" fmla="*/ 7 w 603"/>
              <a:gd name="T11" fmla="*/ 0 h 103"/>
              <a:gd name="T12" fmla="*/ 445 w 603"/>
              <a:gd name="T13" fmla="*/ 0 h 103"/>
              <a:gd name="T14" fmla="*/ 449 w 603"/>
              <a:gd name="T15" fmla="*/ 1 h 103"/>
              <a:gd name="T16" fmla="*/ 598 w 603"/>
              <a:gd name="T17" fmla="*/ 89 h 103"/>
              <a:gd name="T18" fmla="*/ 601 w 603"/>
              <a:gd name="T19" fmla="*/ 99 h 103"/>
              <a:gd name="T20" fmla="*/ 595 w 603"/>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3" h="103">
                <a:moveTo>
                  <a:pt x="595" y="103"/>
                </a:moveTo>
                <a:cubicBezTo>
                  <a:pt x="593" y="103"/>
                  <a:pt x="592" y="102"/>
                  <a:pt x="591" y="102"/>
                </a:cubicBezTo>
                <a:cubicBezTo>
                  <a:pt x="443" y="14"/>
                  <a:pt x="443" y="14"/>
                  <a:pt x="443" y="14"/>
                </a:cubicBezTo>
                <a:cubicBezTo>
                  <a:pt x="7" y="14"/>
                  <a:pt x="7" y="14"/>
                  <a:pt x="7" y="14"/>
                </a:cubicBezTo>
                <a:cubicBezTo>
                  <a:pt x="4" y="14"/>
                  <a:pt x="0" y="11"/>
                  <a:pt x="0" y="7"/>
                </a:cubicBezTo>
                <a:cubicBezTo>
                  <a:pt x="0" y="3"/>
                  <a:pt x="4" y="0"/>
                  <a:pt x="7" y="0"/>
                </a:cubicBezTo>
                <a:cubicBezTo>
                  <a:pt x="445" y="0"/>
                  <a:pt x="445" y="0"/>
                  <a:pt x="445" y="0"/>
                </a:cubicBezTo>
                <a:cubicBezTo>
                  <a:pt x="446" y="0"/>
                  <a:pt x="448" y="0"/>
                  <a:pt x="449" y="1"/>
                </a:cubicBezTo>
                <a:cubicBezTo>
                  <a:pt x="598" y="89"/>
                  <a:pt x="598" y="89"/>
                  <a:pt x="598" y="89"/>
                </a:cubicBezTo>
                <a:cubicBezTo>
                  <a:pt x="602" y="91"/>
                  <a:pt x="603" y="96"/>
                  <a:pt x="601" y="99"/>
                </a:cubicBezTo>
                <a:cubicBezTo>
                  <a:pt x="600" y="101"/>
                  <a:pt x="597" y="103"/>
                  <a:pt x="595" y="103"/>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E7192F7F-6535-B589-DA6E-269CADCA69DA}"/>
              </a:ext>
              <a:ext uri="{C183D7F6-B498-43B3-948B-1728B52AA6E4}">
                <adec:decorative xmlns:adec="http://schemas.microsoft.com/office/drawing/2017/decorative" val="1"/>
              </a:ext>
            </a:extLst>
          </p:cNvPr>
          <p:cNvSpPr>
            <a:spLocks/>
          </p:cNvSpPr>
          <p:nvPr/>
        </p:nvSpPr>
        <p:spPr bwMode="auto">
          <a:xfrm>
            <a:off x="5657698" y="4795317"/>
            <a:ext cx="343046" cy="624601"/>
          </a:xfrm>
          <a:custGeom>
            <a:avLst/>
            <a:gdLst>
              <a:gd name="T0" fmla="*/ 60 w 69"/>
              <a:gd name="T1" fmla="*/ 0 h 125"/>
              <a:gd name="T2" fmla="*/ 31 w 69"/>
              <a:gd name="T3" fmla="*/ 17 h 125"/>
              <a:gd name="T4" fmla="*/ 15 w 69"/>
              <a:gd name="T5" fmla="*/ 30 h 125"/>
              <a:gd name="T6" fmla="*/ 19 w 69"/>
              <a:gd name="T7" fmla="*/ 33 h 125"/>
              <a:gd name="T8" fmla="*/ 22 w 69"/>
              <a:gd name="T9" fmla="*/ 43 h 125"/>
              <a:gd name="T10" fmla="*/ 16 w 69"/>
              <a:gd name="T11" fmla="*/ 47 h 125"/>
              <a:gd name="T12" fmla="*/ 12 w 69"/>
              <a:gd name="T13" fmla="*/ 46 h 125"/>
              <a:gd name="T14" fmla="*/ 7 w 69"/>
              <a:gd name="T15" fmla="*/ 42 h 125"/>
              <a:gd name="T16" fmla="*/ 0 w 69"/>
              <a:gd name="T17" fmla="*/ 71 h 125"/>
              <a:gd name="T18" fmla="*/ 0 w 69"/>
              <a:gd name="T19" fmla="*/ 124 h 125"/>
              <a:gd name="T20" fmla="*/ 7 w 69"/>
              <a:gd name="T21" fmla="*/ 125 h 125"/>
              <a:gd name="T22" fmla="*/ 14 w 69"/>
              <a:gd name="T23" fmla="*/ 124 h 125"/>
              <a:gd name="T24" fmla="*/ 14 w 69"/>
              <a:gd name="T25" fmla="*/ 71 h 125"/>
              <a:gd name="T26" fmla="*/ 38 w 69"/>
              <a:gd name="T27" fmla="*/ 29 h 125"/>
              <a:gd name="T28" fmla="*/ 69 w 69"/>
              <a:gd name="T29" fmla="*/ 12 h 125"/>
              <a:gd name="T30" fmla="*/ 60 w 69"/>
              <a:gd name="T3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125">
                <a:moveTo>
                  <a:pt x="60" y="0"/>
                </a:moveTo>
                <a:cubicBezTo>
                  <a:pt x="31" y="17"/>
                  <a:pt x="31" y="17"/>
                  <a:pt x="31" y="17"/>
                </a:cubicBezTo>
                <a:cubicBezTo>
                  <a:pt x="25" y="20"/>
                  <a:pt x="19" y="25"/>
                  <a:pt x="15" y="30"/>
                </a:cubicBezTo>
                <a:cubicBezTo>
                  <a:pt x="19" y="33"/>
                  <a:pt x="19" y="33"/>
                  <a:pt x="19" y="33"/>
                </a:cubicBezTo>
                <a:cubicBezTo>
                  <a:pt x="23" y="35"/>
                  <a:pt x="24" y="40"/>
                  <a:pt x="22" y="43"/>
                </a:cubicBezTo>
                <a:cubicBezTo>
                  <a:pt x="21" y="45"/>
                  <a:pt x="18" y="47"/>
                  <a:pt x="16" y="47"/>
                </a:cubicBezTo>
                <a:cubicBezTo>
                  <a:pt x="14" y="47"/>
                  <a:pt x="13" y="46"/>
                  <a:pt x="12" y="46"/>
                </a:cubicBezTo>
                <a:cubicBezTo>
                  <a:pt x="7" y="42"/>
                  <a:pt x="7" y="42"/>
                  <a:pt x="7" y="42"/>
                </a:cubicBezTo>
                <a:cubicBezTo>
                  <a:pt x="2" y="51"/>
                  <a:pt x="0" y="61"/>
                  <a:pt x="0" y="71"/>
                </a:cubicBezTo>
                <a:cubicBezTo>
                  <a:pt x="0" y="124"/>
                  <a:pt x="0" y="124"/>
                  <a:pt x="0" y="124"/>
                </a:cubicBezTo>
                <a:cubicBezTo>
                  <a:pt x="2" y="125"/>
                  <a:pt x="4" y="125"/>
                  <a:pt x="7" y="125"/>
                </a:cubicBezTo>
                <a:cubicBezTo>
                  <a:pt x="9" y="125"/>
                  <a:pt x="12" y="125"/>
                  <a:pt x="14" y="124"/>
                </a:cubicBezTo>
                <a:cubicBezTo>
                  <a:pt x="14" y="71"/>
                  <a:pt x="14" y="71"/>
                  <a:pt x="14" y="71"/>
                </a:cubicBezTo>
                <a:cubicBezTo>
                  <a:pt x="14" y="54"/>
                  <a:pt x="23" y="38"/>
                  <a:pt x="38" y="29"/>
                </a:cubicBezTo>
                <a:cubicBezTo>
                  <a:pt x="69" y="12"/>
                  <a:pt x="69" y="12"/>
                  <a:pt x="69" y="12"/>
                </a:cubicBezTo>
                <a:cubicBezTo>
                  <a:pt x="66" y="8"/>
                  <a:pt x="63" y="4"/>
                  <a:pt x="6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E7ACF79B-63E9-0087-AEE1-CB3AFE26B9F6}"/>
              </a:ext>
              <a:ext uri="{C183D7F6-B498-43B3-948B-1728B52AA6E4}">
                <adec:decorative xmlns:adec="http://schemas.microsoft.com/office/drawing/2017/decorative" val="1"/>
              </a:ext>
            </a:extLst>
          </p:cNvPr>
          <p:cNvSpPr>
            <a:spLocks/>
          </p:cNvSpPr>
          <p:nvPr/>
        </p:nvSpPr>
        <p:spPr bwMode="auto">
          <a:xfrm>
            <a:off x="5845402" y="4960367"/>
            <a:ext cx="210359" cy="427189"/>
          </a:xfrm>
          <a:custGeom>
            <a:avLst/>
            <a:gdLst>
              <a:gd name="T0" fmla="*/ 40 w 42"/>
              <a:gd name="T1" fmla="*/ 0 h 85"/>
              <a:gd name="T2" fmla="*/ 12 w 42"/>
              <a:gd name="T3" fmla="*/ 17 h 85"/>
              <a:gd name="T4" fmla="*/ 0 w 42"/>
              <a:gd name="T5" fmla="*/ 38 h 85"/>
              <a:gd name="T6" fmla="*/ 0 w 42"/>
              <a:gd name="T7" fmla="*/ 85 h 85"/>
              <a:gd name="T8" fmla="*/ 42 w 42"/>
              <a:gd name="T9" fmla="*/ 18 h 85"/>
              <a:gd name="T10" fmla="*/ 40 w 42"/>
              <a:gd name="T11" fmla="*/ 0 h 85"/>
            </a:gdLst>
            <a:ahLst/>
            <a:cxnLst>
              <a:cxn ang="0">
                <a:pos x="T0" y="T1"/>
              </a:cxn>
              <a:cxn ang="0">
                <a:pos x="T2" y="T3"/>
              </a:cxn>
              <a:cxn ang="0">
                <a:pos x="T4" y="T5"/>
              </a:cxn>
              <a:cxn ang="0">
                <a:pos x="T6" y="T7"/>
              </a:cxn>
              <a:cxn ang="0">
                <a:pos x="T8" y="T9"/>
              </a:cxn>
              <a:cxn ang="0">
                <a:pos x="T10" y="T11"/>
              </a:cxn>
            </a:cxnLst>
            <a:rect l="0" t="0" r="r" b="b"/>
            <a:pathLst>
              <a:path w="42" h="85">
                <a:moveTo>
                  <a:pt x="40" y="0"/>
                </a:moveTo>
                <a:cubicBezTo>
                  <a:pt x="12" y="17"/>
                  <a:pt x="12" y="17"/>
                  <a:pt x="12" y="17"/>
                </a:cubicBezTo>
                <a:cubicBezTo>
                  <a:pt x="4" y="21"/>
                  <a:pt x="0" y="29"/>
                  <a:pt x="0" y="38"/>
                </a:cubicBezTo>
                <a:cubicBezTo>
                  <a:pt x="0" y="85"/>
                  <a:pt x="0" y="85"/>
                  <a:pt x="0" y="85"/>
                </a:cubicBezTo>
                <a:cubicBezTo>
                  <a:pt x="25" y="73"/>
                  <a:pt x="42" y="48"/>
                  <a:pt x="42" y="18"/>
                </a:cubicBezTo>
                <a:cubicBezTo>
                  <a:pt x="42" y="12"/>
                  <a:pt x="42" y="6"/>
                  <a:pt x="4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52F08878-9D4E-97E3-91EA-65F6BF40201D}"/>
              </a:ext>
              <a:ext uri="{C183D7F6-B498-43B3-948B-1728B52AA6E4}">
                <adec:decorative xmlns:adec="http://schemas.microsoft.com/office/drawing/2017/decorative" val="1"/>
              </a:ext>
            </a:extLst>
          </p:cNvPr>
          <p:cNvSpPr>
            <a:spLocks/>
          </p:cNvSpPr>
          <p:nvPr/>
        </p:nvSpPr>
        <p:spPr bwMode="auto">
          <a:xfrm>
            <a:off x="5395560" y="4782373"/>
            <a:ext cx="381882" cy="249194"/>
          </a:xfrm>
          <a:custGeom>
            <a:avLst/>
            <a:gdLst>
              <a:gd name="T0" fmla="*/ 10 w 76"/>
              <a:gd name="T1" fmla="*/ 0 h 50"/>
              <a:gd name="T2" fmla="*/ 0 w 76"/>
              <a:gd name="T3" fmla="*/ 11 h 50"/>
              <a:gd name="T4" fmla="*/ 59 w 76"/>
              <a:gd name="T5" fmla="*/ 45 h 50"/>
              <a:gd name="T6" fmla="*/ 64 w 76"/>
              <a:gd name="T7" fmla="*/ 49 h 50"/>
              <a:gd name="T8" fmla="*/ 68 w 76"/>
              <a:gd name="T9" fmla="*/ 50 h 50"/>
              <a:gd name="T10" fmla="*/ 74 w 76"/>
              <a:gd name="T11" fmla="*/ 46 h 50"/>
              <a:gd name="T12" fmla="*/ 71 w 76"/>
              <a:gd name="T13" fmla="*/ 36 h 50"/>
              <a:gd name="T14" fmla="*/ 67 w 76"/>
              <a:gd name="T15" fmla="*/ 33 h 50"/>
              <a:gd name="T16" fmla="*/ 10 w 76"/>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0">
                <a:moveTo>
                  <a:pt x="10" y="0"/>
                </a:moveTo>
                <a:cubicBezTo>
                  <a:pt x="6" y="3"/>
                  <a:pt x="3" y="7"/>
                  <a:pt x="0" y="11"/>
                </a:cubicBezTo>
                <a:cubicBezTo>
                  <a:pt x="59" y="45"/>
                  <a:pt x="59" y="45"/>
                  <a:pt x="59" y="45"/>
                </a:cubicBezTo>
                <a:cubicBezTo>
                  <a:pt x="64" y="49"/>
                  <a:pt x="64" y="49"/>
                  <a:pt x="64" y="49"/>
                </a:cubicBezTo>
                <a:cubicBezTo>
                  <a:pt x="65" y="49"/>
                  <a:pt x="66" y="50"/>
                  <a:pt x="68" y="50"/>
                </a:cubicBezTo>
                <a:cubicBezTo>
                  <a:pt x="70" y="50"/>
                  <a:pt x="73" y="48"/>
                  <a:pt x="74" y="46"/>
                </a:cubicBezTo>
                <a:cubicBezTo>
                  <a:pt x="76" y="43"/>
                  <a:pt x="75" y="38"/>
                  <a:pt x="71" y="36"/>
                </a:cubicBezTo>
                <a:cubicBezTo>
                  <a:pt x="67" y="33"/>
                  <a:pt x="67" y="33"/>
                  <a:pt x="67" y="33"/>
                </a:cubicBezTo>
                <a:cubicBezTo>
                  <a:pt x="10" y="0"/>
                  <a:pt x="10" y="0"/>
                  <a:pt x="1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4AC1F709-4335-B81B-F7CC-79D4C5E9F222}"/>
              </a:ext>
            </a:extLst>
          </p:cNvPr>
          <p:cNvSpPr txBox="1"/>
          <p:nvPr/>
        </p:nvSpPr>
        <p:spPr>
          <a:xfrm>
            <a:off x="7226041" y="2892054"/>
            <a:ext cx="3009744" cy="738664"/>
          </a:xfrm>
          <a:prstGeom prst="rect">
            <a:avLst/>
          </a:prstGeom>
          <a:noFill/>
        </p:spPr>
        <p:txBody>
          <a:bodyPr wrap="square" anchor="t">
            <a:spAutoFit/>
          </a:bodyPr>
          <a:lstStyle/>
          <a:p>
            <a:pPr>
              <a:spcBef>
                <a:spcPts val="600"/>
              </a:spcBef>
              <a:buClr>
                <a:srgbClr val="008DB9"/>
              </a:buClr>
            </a:pPr>
            <a:r>
              <a:rPr lang="en-US" sz="1400" dirty="0">
                <a:solidFill>
                  <a:schemeClr val="tx1">
                    <a:lumMod val="85000"/>
                    <a:lumOff val="15000"/>
                  </a:schemeClr>
                </a:solidFill>
                <a:latin typeface="Montserrat" pitchFamily="2" charset="0"/>
                <a:ea typeface="Verdana" panose="020B0604030504040204" pitchFamily="34" charset="0"/>
                <a:cs typeface="Poppins" pitchFamily="2" charset="77"/>
              </a:rPr>
              <a:t>The guidelines are an important baseline, not an end result</a:t>
            </a:r>
          </a:p>
        </p:txBody>
      </p:sp>
      <p:pic>
        <p:nvPicPr>
          <p:cNvPr id="44" name="Graphic 43" descr="An icon of an open book with a gear on it">
            <a:extLst>
              <a:ext uri="{FF2B5EF4-FFF2-40B4-BE49-F238E27FC236}">
                <a16:creationId xmlns:a16="http://schemas.microsoft.com/office/drawing/2014/main" id="{3B3339D4-6592-754A-5822-2ADB85CC07F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05227" y="3180099"/>
            <a:ext cx="456400" cy="456400"/>
          </a:xfrm>
          <a:prstGeom prst="rect">
            <a:avLst/>
          </a:prstGeom>
        </p:spPr>
      </p:pic>
      <p:sp>
        <p:nvSpPr>
          <p:cNvPr id="24" name="TextBox 23">
            <a:extLst>
              <a:ext uri="{FF2B5EF4-FFF2-40B4-BE49-F238E27FC236}">
                <a16:creationId xmlns:a16="http://schemas.microsoft.com/office/drawing/2014/main" id="{1B35469E-373F-3E17-7647-DCB10A3D3ECF}"/>
              </a:ext>
            </a:extLst>
          </p:cNvPr>
          <p:cNvSpPr txBox="1"/>
          <p:nvPr/>
        </p:nvSpPr>
        <p:spPr>
          <a:xfrm>
            <a:off x="1898259" y="5048051"/>
            <a:ext cx="3071053" cy="742052"/>
          </a:xfrm>
          <a:prstGeom prst="rect">
            <a:avLst/>
          </a:prstGeom>
          <a:noFill/>
        </p:spPr>
        <p:txBody>
          <a:bodyPr wrap="square" anchor="t">
            <a:spAutoFit/>
          </a:bodyPr>
          <a:lstStyle/>
          <a:p>
            <a:pPr algn="r">
              <a:spcBef>
                <a:spcPts val="600"/>
              </a:spcBef>
              <a:buClr>
                <a:srgbClr val="008DB9"/>
              </a:buClr>
            </a:pPr>
            <a:r>
              <a:rPr lang="en-US" sz="1400">
                <a:solidFill>
                  <a:schemeClr val="tx1">
                    <a:lumMod val="85000"/>
                    <a:lumOff val="15000"/>
                  </a:schemeClr>
                </a:solidFill>
                <a:latin typeface="Montserrat" pitchFamily="2" charset="0"/>
                <a:ea typeface="Verdana" panose="020B0604030504040204" pitchFamily="34" charset="0"/>
                <a:cs typeface="Poppins" pitchFamily="2" charset="77"/>
              </a:rPr>
              <a:t>Being focused on a compliance only mindset limits how you can help users </a:t>
            </a:r>
          </a:p>
        </p:txBody>
      </p:sp>
      <p:pic>
        <p:nvPicPr>
          <p:cNvPr id="49" name="Graphic 48" descr="An icon of a document with a shield with a checkmark on it">
            <a:extLst>
              <a:ext uri="{FF2B5EF4-FFF2-40B4-BE49-F238E27FC236}">
                <a16:creationId xmlns:a16="http://schemas.microsoft.com/office/drawing/2014/main" id="{B15FA09F-8881-68D5-AB71-2F9CC5009B2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32256" y="5244951"/>
            <a:ext cx="502040" cy="502040"/>
          </a:xfrm>
          <a:prstGeom prst="rect">
            <a:avLst/>
          </a:prstGeom>
        </p:spPr>
      </p:pic>
      <p:grpSp>
        <p:nvGrpSpPr>
          <p:cNvPr id="26" name="Group 25">
            <a:extLst>
              <a:ext uri="{FF2B5EF4-FFF2-40B4-BE49-F238E27FC236}">
                <a16:creationId xmlns:a16="http://schemas.microsoft.com/office/drawing/2014/main" id="{163E8CDC-5732-D0F8-7FF5-FE819BFFD6CC}"/>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 name="Rectangle: Rounded Corners 1">
              <a:extLst>
                <a:ext uri="{FF2B5EF4-FFF2-40B4-BE49-F238E27FC236}">
                  <a16:creationId xmlns:a16="http://schemas.microsoft.com/office/drawing/2014/main" id="{94995E8B-F321-03EC-8E35-5BC20CF07E67}"/>
                </a:ext>
              </a:extLst>
            </p:cNvPr>
            <p:cNvSpPr/>
            <p:nvPr>
              <p:custDataLst>
                <p:tags r:id="rId1"/>
              </p:custDataLst>
            </p:nvPr>
          </p:nvSpPr>
          <p:spPr>
            <a:xfrm>
              <a:off x="127000" y="6527800"/>
              <a:ext cx="25400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07F3417-F53B-C868-42C9-EFB991EBA80E}"/>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675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DFD2FF-F8F1-E24E-0B6A-7975CA105DC4}"/>
              </a:ext>
              <a:ext uri="{C183D7F6-B498-43B3-948B-1728B52AA6E4}">
                <adec:decorative xmlns:adec="http://schemas.microsoft.com/office/drawing/2017/decorative" val="1"/>
              </a:ext>
            </a:extLst>
          </p:cNvPr>
          <p:cNvGrpSpPr/>
          <p:nvPr/>
        </p:nvGrpSpPr>
        <p:grpSpPr>
          <a:xfrm rot="5400000">
            <a:off x="7974864" y="735254"/>
            <a:ext cx="746760" cy="746760"/>
            <a:chOff x="5836920" y="1969602"/>
            <a:chExt cx="746760" cy="746760"/>
          </a:xfrm>
        </p:grpSpPr>
        <p:sp>
          <p:nvSpPr>
            <p:cNvPr id="6" name="Arc 5">
              <a:extLst>
                <a:ext uri="{FF2B5EF4-FFF2-40B4-BE49-F238E27FC236}">
                  <a16:creationId xmlns:a16="http://schemas.microsoft.com/office/drawing/2014/main" id="{46BCF30B-CFA4-8F3D-7B8A-581341DDECFF}"/>
                </a:ext>
              </a:extLst>
            </p:cNvPr>
            <p:cNvSpPr/>
            <p:nvPr/>
          </p:nvSpPr>
          <p:spPr>
            <a:xfrm>
              <a:off x="5836920" y="1969602"/>
              <a:ext cx="746760" cy="746760"/>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393052FE-4846-3C15-E313-DC548BAA6B0E}"/>
                </a:ext>
              </a:extLst>
            </p:cNvPr>
            <p:cNvSpPr/>
            <p:nvPr/>
          </p:nvSpPr>
          <p:spPr>
            <a:xfrm>
              <a:off x="5982502" y="2088780"/>
              <a:ext cx="470836" cy="470836"/>
            </a:xfrm>
            <a:prstGeom prst="arc">
              <a:avLst/>
            </a:prstGeom>
            <a:ln w="44450" cap="rnd">
              <a:solidFill>
                <a:schemeClr val="accent3"/>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itle 3">
            <a:extLst>
              <a:ext uri="{FF2B5EF4-FFF2-40B4-BE49-F238E27FC236}">
                <a16:creationId xmlns:a16="http://schemas.microsoft.com/office/drawing/2014/main" id="{035EA740-76B5-DFB6-3359-213DFDF351F3}"/>
              </a:ext>
            </a:extLst>
          </p:cNvPr>
          <p:cNvSpPr txBox="1">
            <a:spLocks noGrp="1"/>
          </p:cNvSpPr>
          <p:nvPr>
            <p:ph type="title" idx="4294967295"/>
          </p:nvPr>
        </p:nvSpPr>
        <p:spPr>
          <a:xfrm>
            <a:off x="2735580" y="552162"/>
            <a:ext cx="67208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
                <a:srgbClr val="008DB9"/>
              </a:buClr>
              <a:buSzTx/>
              <a:buFontTx/>
              <a:buNone/>
              <a:tabLst/>
              <a:defRPr/>
            </a:pPr>
            <a:r>
              <a:rPr kumimoji="0" lang="en-US" sz="4400" b="0" i="0" u="none" strike="noStrike" kern="1200" cap="none" spc="0" normalizeH="0" baseline="0" noProof="0" dirty="0">
                <a:ln>
                  <a:noFill/>
                </a:ln>
                <a:solidFill>
                  <a:schemeClr val="accent1"/>
                </a:solidFill>
                <a:effectLst/>
                <a:uLnTx/>
                <a:uFillTx/>
                <a:latin typeface="Impact" panose="020B0806030902050204" pitchFamily="34" charset="0"/>
                <a:ea typeface="Verdana" panose="020B0604030504040204" pitchFamily="34" charset="0"/>
                <a:cs typeface="Prompt Black" panose="00000A00000000000000" pitchFamily="2" charset="-34"/>
              </a:rPr>
              <a:t>BEYOND </a:t>
            </a:r>
            <a:r>
              <a:rPr kumimoji="0" lang="en-US" sz="4400" b="0" i="0" u="none" strike="noStrike" kern="1200" cap="none" spc="0" normalizeH="0" baseline="0" noProof="0" dirty="0">
                <a:ln>
                  <a:noFill/>
                </a:ln>
                <a:solidFill>
                  <a:schemeClr val="accent2"/>
                </a:solidFill>
                <a:effectLst/>
                <a:uLnTx/>
                <a:uFillTx/>
                <a:latin typeface="Impact" panose="020B0806030902050204" pitchFamily="34" charset="0"/>
                <a:ea typeface="Verdana" panose="020B0604030504040204" pitchFamily="34" charset="0"/>
                <a:cs typeface="Prompt Black" panose="00000A00000000000000" pitchFamily="2" charset="-34"/>
              </a:rPr>
              <a:t>COMPLIANCE</a:t>
            </a:r>
          </a:p>
        </p:txBody>
      </p:sp>
      <p:sp>
        <p:nvSpPr>
          <p:cNvPr id="5" name="Rectangle: Rounded Corners 4">
            <a:extLst>
              <a:ext uri="{FF2B5EF4-FFF2-40B4-BE49-F238E27FC236}">
                <a16:creationId xmlns:a16="http://schemas.microsoft.com/office/drawing/2014/main" id="{12D0233A-67D5-0788-4D00-8943359479B4}"/>
              </a:ext>
              <a:ext uri="{C183D7F6-B498-43B3-948B-1728B52AA6E4}">
                <adec:decorative xmlns:adec="http://schemas.microsoft.com/office/drawing/2017/decorative" val="1"/>
              </a:ext>
            </a:extLst>
          </p:cNvPr>
          <p:cNvSpPr/>
          <p:nvPr/>
        </p:nvSpPr>
        <p:spPr>
          <a:xfrm flipH="1">
            <a:off x="5691942" y="421005"/>
            <a:ext cx="808117" cy="53790"/>
          </a:xfrm>
          <a:prstGeom prst="roundRect">
            <a:avLst>
              <a:gd name="adj" fmla="val 50000"/>
            </a:avLst>
          </a:prstGeom>
          <a:solidFill>
            <a:schemeClr val="accent3"/>
          </a:solidFill>
          <a:ln>
            <a:noFill/>
          </a:ln>
          <a:effectLst>
            <a:outerShdw blurRad="1270000" sx="90000" sy="90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F97DC96D-3946-B473-E8C7-5D9DC9084914}"/>
              </a:ext>
              <a:ext uri="{C183D7F6-B498-43B3-948B-1728B52AA6E4}">
                <adec:decorative xmlns:adec="http://schemas.microsoft.com/office/drawing/2017/decorative" val="1"/>
              </a:ext>
            </a:extLst>
          </p:cNvPr>
          <p:cNvSpPr/>
          <p:nvPr/>
        </p:nvSpPr>
        <p:spPr>
          <a:xfrm>
            <a:off x="419100" y="2163752"/>
            <a:ext cx="11353800" cy="37905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227F428-76FE-2136-B3CF-B053B6F4720C}"/>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rot="10800000" flipH="1">
            <a:off x="421639" y="4342162"/>
            <a:ext cx="2672082" cy="1608904"/>
          </a:xfrm>
          <a:prstGeom prst="rect">
            <a:avLst/>
          </a:prstGeom>
        </p:spPr>
      </p:pic>
      <p:pic>
        <p:nvPicPr>
          <p:cNvPr id="16" name="Picture 15">
            <a:extLst>
              <a:ext uri="{FF2B5EF4-FFF2-40B4-BE49-F238E27FC236}">
                <a16:creationId xmlns:a16="http://schemas.microsoft.com/office/drawing/2014/main" id="{819BE148-9881-B126-924C-19352C67F856}"/>
              </a:ext>
              <a:ext uri="{C183D7F6-B498-43B3-948B-1728B52AA6E4}">
                <adec:decorative xmlns:adec="http://schemas.microsoft.com/office/drawing/2017/decorative" val="1"/>
              </a:ext>
            </a:extLst>
          </p:cNvPr>
          <p:cNvPicPr>
            <a:picLocks noChangeAspect="1"/>
          </p:cNvPicPr>
          <p:nvPr/>
        </p:nvPicPr>
        <p:blipFill rotWithShape="1">
          <a:blip r:embed="rId5">
            <a:lum bright="70000" contrast="-70000"/>
            <a:alphaModFix amt="35000"/>
            <a:extLst>
              <a:ext uri="{28A0092B-C50C-407E-A947-70E740481C1C}">
                <a14:useLocalDpi xmlns:a14="http://schemas.microsoft.com/office/drawing/2010/main" val="0"/>
              </a:ext>
            </a:extLst>
          </a:blip>
          <a:srcRect l="33512" t="28829"/>
          <a:stretch/>
        </p:blipFill>
        <p:spPr>
          <a:xfrm flipH="1">
            <a:off x="9082725" y="2163752"/>
            <a:ext cx="2672082" cy="1608904"/>
          </a:xfrm>
          <a:prstGeom prst="rect">
            <a:avLst/>
          </a:prstGeom>
        </p:spPr>
      </p:pic>
      <p:sp>
        <p:nvSpPr>
          <p:cNvPr id="19" name="Rectangle: Rounded Corners 18">
            <a:extLst>
              <a:ext uri="{FF2B5EF4-FFF2-40B4-BE49-F238E27FC236}">
                <a16:creationId xmlns:a16="http://schemas.microsoft.com/office/drawing/2014/main" id="{DB2F8E47-17BA-426C-1591-BA54FB0D1136}"/>
              </a:ext>
              <a:ext uri="{C183D7F6-B498-43B3-948B-1728B52AA6E4}">
                <adec:decorative xmlns:adec="http://schemas.microsoft.com/office/drawing/2017/decorative" val="1"/>
              </a:ext>
            </a:extLst>
          </p:cNvPr>
          <p:cNvSpPr/>
          <p:nvPr/>
        </p:nvSpPr>
        <p:spPr>
          <a:xfrm>
            <a:off x="4800600" y="4745209"/>
            <a:ext cx="2590800" cy="627370"/>
          </a:xfrm>
          <a:prstGeom prst="roundRect">
            <a:avLst>
              <a:gd name="adj" fmla="val 75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FE2C330-C42D-4D5C-ADEC-5731D598A432}"/>
              </a:ext>
            </a:extLst>
          </p:cNvPr>
          <p:cNvSpPr txBox="1"/>
          <p:nvPr/>
        </p:nvSpPr>
        <p:spPr>
          <a:xfrm>
            <a:off x="4864100" y="4766507"/>
            <a:ext cx="2463800" cy="584775"/>
          </a:xfrm>
          <a:prstGeom prst="rect">
            <a:avLst/>
          </a:prstGeom>
          <a:noFill/>
        </p:spPr>
        <p:txBody>
          <a:bodyPr wrap="square" anchor="t">
            <a:spAutoFit/>
          </a:bodyPr>
          <a:lstStyle/>
          <a:p>
            <a:pPr algn="ctr">
              <a:spcBef>
                <a:spcPts val="600"/>
              </a:spcBef>
              <a:buClr>
                <a:srgbClr val="008DB9"/>
              </a:buClr>
            </a:pPr>
            <a:r>
              <a:rPr lang="en-US" sz="3200">
                <a:solidFill>
                  <a:schemeClr val="accent2"/>
                </a:solidFill>
                <a:latin typeface="Impact" panose="020B0806030902050204" pitchFamily="34" charset="0"/>
                <a:ea typeface="Verdana" panose="020B0604030504040204" pitchFamily="34" charset="0"/>
                <a:cs typeface="Prompt Black" panose="00000A00000000000000" pitchFamily="2" charset="-34"/>
              </a:rPr>
              <a:t>RON KAUFMAN</a:t>
            </a:r>
          </a:p>
        </p:txBody>
      </p:sp>
      <p:sp>
        <p:nvSpPr>
          <p:cNvPr id="17" name="TextBox 16">
            <a:extLst>
              <a:ext uri="{FF2B5EF4-FFF2-40B4-BE49-F238E27FC236}">
                <a16:creationId xmlns:a16="http://schemas.microsoft.com/office/drawing/2014/main" id="{C5BCE434-33F3-FB7B-D85C-B687BBD1F13F}"/>
              </a:ext>
            </a:extLst>
          </p:cNvPr>
          <p:cNvSpPr txBox="1"/>
          <p:nvPr/>
        </p:nvSpPr>
        <p:spPr>
          <a:xfrm>
            <a:off x="2081981" y="3660424"/>
            <a:ext cx="8028038" cy="830997"/>
          </a:xfrm>
          <a:prstGeom prst="rect">
            <a:avLst/>
          </a:prstGeom>
          <a:noFill/>
        </p:spPr>
        <p:txBody>
          <a:bodyPr wrap="square" anchor="t">
            <a:spAutoFit/>
          </a:bodyPr>
          <a:lstStyle/>
          <a:p>
            <a:pPr algn="ctr">
              <a:spcBef>
                <a:spcPts val="600"/>
              </a:spcBef>
              <a:buClr>
                <a:srgbClr val="008DB9"/>
              </a:buClr>
            </a:pPr>
            <a:r>
              <a:rPr lang="en-US" sz="2400" dirty="0">
                <a:solidFill>
                  <a:schemeClr val="bg1"/>
                </a:solidFill>
                <a:latin typeface="Montserrat" panose="00000500000000000000" pitchFamily="2" charset="0"/>
                <a:ea typeface="Verdana" panose="020B0604030504040204" pitchFamily="34" charset="0"/>
                <a:cs typeface="Poppins" pitchFamily="2" charset="77"/>
              </a:rPr>
              <a:t>Exceeding expectations is where satisfaction ends and loyalty begins.</a:t>
            </a:r>
          </a:p>
        </p:txBody>
      </p:sp>
      <p:grpSp>
        <p:nvGrpSpPr>
          <p:cNvPr id="2" name="Group 1">
            <a:extLst>
              <a:ext uri="{FF2B5EF4-FFF2-40B4-BE49-F238E27FC236}">
                <a16:creationId xmlns:a16="http://schemas.microsoft.com/office/drawing/2014/main" id="{F3763A83-9020-BA2B-B473-C301A5AC68D4}"/>
              </a:ext>
              <a:ext uri="{C183D7F6-B498-43B3-948B-1728B52AA6E4}">
                <adec:decorative xmlns:adec="http://schemas.microsoft.com/office/drawing/2017/decorative" val="1"/>
              </a:ext>
            </a:extLst>
          </p:cNvPr>
          <p:cNvGrpSpPr/>
          <p:nvPr/>
        </p:nvGrpSpPr>
        <p:grpSpPr>
          <a:xfrm>
            <a:off x="358139" y="611598"/>
            <a:ext cx="11475722" cy="6865533"/>
            <a:chOff x="358139" y="611598"/>
            <a:chExt cx="11475722" cy="6865533"/>
          </a:xfrm>
        </p:grpSpPr>
        <p:sp>
          <p:nvSpPr>
            <p:cNvPr id="18" name="TextBox 17">
              <a:extLst>
                <a:ext uri="{FF2B5EF4-FFF2-40B4-BE49-F238E27FC236}">
                  <a16:creationId xmlns:a16="http://schemas.microsoft.com/office/drawing/2014/main" id="{DD4AC227-1B8F-EDB9-E80E-B76D95E19E06}"/>
                </a:ext>
              </a:extLst>
            </p:cNvPr>
            <p:cNvSpPr txBox="1"/>
            <p:nvPr/>
          </p:nvSpPr>
          <p:spPr>
            <a:xfrm>
              <a:off x="358139" y="611598"/>
              <a:ext cx="701040" cy="4508927"/>
            </a:xfrm>
            <a:prstGeom prst="rect">
              <a:avLst/>
            </a:prstGeom>
            <a:noFill/>
          </p:spPr>
          <p:txBody>
            <a:bodyPr wrap="square" rtlCol="0">
              <a:spAutoFit/>
            </a:bodyPr>
            <a:lstStyle/>
            <a:p>
              <a:r>
                <a:rPr lang="en-US" sz="28700" dirty="0">
                  <a:solidFill>
                    <a:schemeClr val="accent5"/>
                  </a:solidFill>
                </a:rPr>
                <a:t>“</a:t>
              </a:r>
            </a:p>
          </p:txBody>
        </p:sp>
        <p:sp>
          <p:nvSpPr>
            <p:cNvPr id="22" name="TextBox 21">
              <a:extLst>
                <a:ext uri="{FF2B5EF4-FFF2-40B4-BE49-F238E27FC236}">
                  <a16:creationId xmlns:a16="http://schemas.microsoft.com/office/drawing/2014/main" id="{92804884-48FA-22F5-3695-91D1E2B3BAE5}"/>
                </a:ext>
              </a:extLst>
            </p:cNvPr>
            <p:cNvSpPr txBox="1"/>
            <p:nvPr/>
          </p:nvSpPr>
          <p:spPr>
            <a:xfrm rot="10800000">
              <a:off x="11132821" y="2968204"/>
              <a:ext cx="701040" cy="4508927"/>
            </a:xfrm>
            <a:prstGeom prst="rect">
              <a:avLst/>
            </a:prstGeom>
            <a:noFill/>
          </p:spPr>
          <p:txBody>
            <a:bodyPr wrap="square" rtlCol="0">
              <a:spAutoFit/>
            </a:bodyPr>
            <a:lstStyle/>
            <a:p>
              <a:r>
                <a:rPr lang="en-US" sz="28700" dirty="0">
                  <a:solidFill>
                    <a:schemeClr val="accent5"/>
                  </a:solidFill>
                </a:rPr>
                <a:t>“</a:t>
              </a:r>
            </a:p>
          </p:txBody>
        </p:sp>
      </p:grpSp>
      <p:grpSp>
        <p:nvGrpSpPr>
          <p:cNvPr id="25" name="Group 24">
            <a:extLst>
              <a:ext uri="{FF2B5EF4-FFF2-40B4-BE49-F238E27FC236}">
                <a16:creationId xmlns:a16="http://schemas.microsoft.com/office/drawing/2014/main" id="{503C88FC-DA7E-4A0C-BAFA-2EA331A78C0E}"/>
              </a:ext>
              <a:ext uri="{C183D7F6-B498-43B3-948B-1728B52AA6E4}">
                <adec:decorative xmlns:adec="http://schemas.microsoft.com/office/drawing/2017/decorative" val="1"/>
              </a:ext>
            </a:extLst>
          </p:cNvPr>
          <p:cNvGrpSpPr/>
          <p:nvPr/>
        </p:nvGrpSpPr>
        <p:grpSpPr>
          <a:xfrm>
            <a:off x="127000" y="6450873"/>
            <a:ext cx="889000" cy="254000"/>
            <a:chOff x="127000" y="6477000"/>
            <a:chExt cx="889000" cy="254000"/>
          </a:xfrm>
        </p:grpSpPr>
        <p:sp>
          <p:nvSpPr>
            <p:cNvPr id="23" name="Rectangle: Rounded Corners 22">
              <a:extLst>
                <a:ext uri="{FF2B5EF4-FFF2-40B4-BE49-F238E27FC236}">
                  <a16:creationId xmlns:a16="http://schemas.microsoft.com/office/drawing/2014/main" id="{1DD5B4AA-9A91-3CDD-17F1-C552C90663FE}"/>
                </a:ext>
              </a:extLst>
            </p:cNvPr>
            <p:cNvSpPr/>
            <p:nvPr>
              <p:custDataLst>
                <p:tags r:id="rId1"/>
              </p:custDataLst>
            </p:nvPr>
          </p:nvSpPr>
          <p:spPr>
            <a:xfrm>
              <a:off x="127000" y="6527800"/>
              <a:ext cx="285750" cy="158750"/>
            </a:xfrm>
            <a:prstGeom prst="roundRect">
              <a:avLst>
                <a:gd name="adj" fmla="val 5163"/>
              </a:avLst>
            </a:prstGeom>
            <a:solidFill>
              <a:srgbClr val="017837"/>
            </a:solidFill>
            <a:ln w="1905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6F98F03-5DEF-ED21-A661-0790CF6BD632}"/>
                </a:ext>
              </a:extLst>
            </p:cNvPr>
            <p:cNvSpPr/>
            <p:nvPr>
              <p:custDataLst>
                <p:tags r:id="rId2"/>
              </p:custDataLst>
            </p:nvPr>
          </p:nvSpPr>
          <p:spPr>
            <a:xfrm>
              <a:off x="127000" y="6477000"/>
              <a:ext cx="889000" cy="254000"/>
            </a:xfrm>
            <a:prstGeom prst="roundRect">
              <a:avLst>
                <a:gd name="adj" fmla="val 5163"/>
              </a:avLst>
            </a:prstGeom>
            <a:noFill/>
            <a:ln w="12700" cap="flat" cmpd="sng" algn="ctr">
              <a:solidFill>
                <a:srgbClr val="204B57"/>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18238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10.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11.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12.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13.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14.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15.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16.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17.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18.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19.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2.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20.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21.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22.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23.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24.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25.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26.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27.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28.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29.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3.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30.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31.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32.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33.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34.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35.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36.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37.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38.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39.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4.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40.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41.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42.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43.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44.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45.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46.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47.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48.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49.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5.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50.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51.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52.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53.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54.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6.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7.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ags/tag8.xml><?xml version="1.0" encoding="utf-8"?>
<p:tagLst xmlns:a="http://schemas.openxmlformats.org/drawingml/2006/main" xmlns:r="http://schemas.openxmlformats.org/officeDocument/2006/relationships" xmlns:p="http://schemas.openxmlformats.org/presentationml/2006/main">
  <p:tag name="SMARTER_SLIDES_PROGRESSBAR" val="Outline_1"/>
  <p:tag name="SMARTER_TAG_PROGRESS_OUTLINE" val="1"/>
</p:tagLst>
</file>

<file path=ppt/tags/tag9.xml><?xml version="1.0" encoding="utf-8"?>
<p:tagLst xmlns:a="http://schemas.openxmlformats.org/drawingml/2006/main" xmlns:r="http://schemas.openxmlformats.org/officeDocument/2006/relationships" xmlns:p="http://schemas.openxmlformats.org/presentationml/2006/main">
  <p:tag name="SMARTER_SLIDES_PROGRESSBAR" val="Bar_1"/>
  <p:tag name="SMARTER_SLIDES_PROGRESSBAR_1" val="All Slides"/>
  <p:tag name="SMARTER_SLIDES_PROGRESSBAR_2" val="False"/>
  <p:tag name="SMARTER_SLIDES_PROGRESSBAR_99" val="1"/>
  <p:tag name="SMARTER_SLIDES_PROGRESSBAR_3" val="28"/>
  <p:tag name="SMARTER_TAG_PROGRESS_BAR" val="1"/>
</p:tagLst>
</file>

<file path=ppt/theme/theme1.xml><?xml version="1.0" encoding="utf-8"?>
<a:theme xmlns:a="http://schemas.openxmlformats.org/drawingml/2006/main" name="Office Theme">
  <a:themeElements>
    <a:clrScheme name="Chris1">
      <a:dk1>
        <a:srgbClr val="494949"/>
      </a:dk1>
      <a:lt1>
        <a:srgbClr val="FFFFFF"/>
      </a:lt1>
      <a:dk2>
        <a:srgbClr val="494949"/>
      </a:dk2>
      <a:lt2>
        <a:srgbClr val="FFFFFF"/>
      </a:lt2>
      <a:accent1>
        <a:srgbClr val="017837"/>
      </a:accent1>
      <a:accent2>
        <a:srgbClr val="204B57"/>
      </a:accent2>
      <a:accent3>
        <a:srgbClr val="BDE4A8"/>
      </a:accent3>
      <a:accent4>
        <a:srgbClr val="6D545D"/>
      </a:accent4>
      <a:accent5>
        <a:srgbClr val="197BBD"/>
      </a:accent5>
      <a:accent6>
        <a:srgbClr val="60638C"/>
      </a:accent6>
      <a:hlink>
        <a:srgbClr val="F9F98F"/>
      </a:hlink>
      <a:folHlink>
        <a:srgbClr val="FFC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6250</TotalTime>
  <Words>4110</Words>
  <Application>Microsoft Office PowerPoint</Application>
  <PresentationFormat>Widescreen</PresentationFormat>
  <Paragraphs>268</Paragraphs>
  <Slides>28</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Lato Light</vt:lpstr>
      <vt:lpstr>Barlow</vt:lpstr>
      <vt:lpstr>Poppins</vt:lpstr>
      <vt:lpstr>Montserrat Light</vt:lpstr>
      <vt:lpstr>Arial</vt:lpstr>
      <vt:lpstr>Lato</vt:lpstr>
      <vt:lpstr>Impact</vt:lpstr>
      <vt:lpstr>Montserrat Medium</vt:lpstr>
      <vt:lpstr>Montserrat</vt:lpstr>
      <vt:lpstr>Office Theme</vt:lpstr>
      <vt:lpstr>Thinking Beyond WCAG and Compliance</vt:lpstr>
      <vt:lpstr>Who Am I?</vt:lpstr>
      <vt:lpstr>HOW TO BEGIN: What are some practical steps for getting started?</vt:lpstr>
      <vt:lpstr>The one argument for accessibility that doesn’t get made nearly often enough is how extraordinarily better it makes some people’s lives. How many opportunities do we have to dramatically improve people’s lives just by doing our job a little better?</vt:lpstr>
      <vt:lpstr>The World Health Organization estimates that 1.3 billion people experience significant disability, or about 1 in 6 people</vt:lpstr>
      <vt:lpstr>WCAG</vt:lpstr>
      <vt:lpstr>WCAG 2.1 was published in 2018</vt:lpstr>
      <vt:lpstr> WEB CONTENT ACCESSIBILITY GUIDELINES (WCAG): WHY NOT</vt:lpstr>
      <vt:lpstr>BEYOND COMPLIANCE</vt:lpstr>
      <vt:lpstr>WHERE WE FALL SHORT</vt:lpstr>
      <vt:lpstr>INVEST IN NOVEL WAYS TO IMPROVE ACCESSIBILITY</vt:lpstr>
      <vt:lpstr>PRACTICAL EXAMPLES</vt:lpstr>
      <vt:lpstr>THEMES</vt:lpstr>
      <vt:lpstr>DYSLEXIA FRIENDLY FONT OPTIONS</vt:lpstr>
      <vt:lpstr>COLORADD LANGUAGE</vt:lpstr>
      <vt:lpstr>QR CODES</vt:lpstr>
      <vt:lpstr>TRANSLATION</vt:lpstr>
      <vt:lpstr>PERFORMATIVE ACCESSIBILITY</vt:lpstr>
      <vt:lpstr>WHAT IS PERFORMATIVE ACCESSIBILITY?</vt:lpstr>
      <vt:lpstr>DOING IT RIGHT</vt:lpstr>
      <vt:lpstr>BROADER IMPACT</vt:lpstr>
      <vt:lpstr>The broader picture</vt:lpstr>
      <vt:lpstr>POSITIVE BENEFIT TO ORGANIZATIONS</vt:lpstr>
      <vt:lpstr>HOW TO BEGIN</vt:lpstr>
      <vt:lpstr>AVOID COMMON MISTAKES</vt:lpstr>
      <vt:lpstr>START WITH OTHERS</vt:lpstr>
      <vt:lpstr>ACCESSIBILITY IS A JOURNEY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Slidelya User 01</dc:creator>
  <cp:lastModifiedBy>Chris Scholtens</cp:lastModifiedBy>
  <cp:revision>10</cp:revision>
  <dcterms:created xsi:type="dcterms:W3CDTF">2024-11-21T20:12:23Z</dcterms:created>
  <dcterms:modified xsi:type="dcterms:W3CDTF">2025-02-06T15:50:39Z</dcterms:modified>
</cp:coreProperties>
</file>